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6B52B-DD55-4B5E-99E2-4A1AB04BDE7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37D34-1667-499A-B733-B3742B0F531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17CD1-B9A2-42B0-9192-D5396D2B7CE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7F589-A1EF-4D95-B238-854990EB84A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6CF24-1327-4929-8A3C-FE280AD09C3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59E2CD-A865-400E-82D0-8F3B7A55EF4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92289-ADB4-411F-AFA1-794F881F4EC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12F5E-0B77-4EC6-B344-D5B81F2DB09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FD064-B65F-4DBC-9E53-95D5CA89842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2DE5D-CD05-4935-8CED-82FE3836EDC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3449E-38F9-49D7-8AED-3989F4E0BD6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E8C3C62-18EC-46D8-8754-C68965BDFE94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03188"/>
            <a:ext cx="9144000" cy="262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>
                <a:latin typeface="Calibri" pitchFamily="34" charset="0"/>
              </a:rPr>
              <a:t>				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/>
              <a:t>    </a:t>
            </a:r>
            <a:r>
              <a:rPr lang="cs-CZ" sz="2000">
                <a:latin typeface="Calibri" pitchFamily="34" charset="0"/>
              </a:rPr>
              <a:t>VY_32_INOVACE_</a:t>
            </a:r>
            <a:r>
              <a:rPr lang="cs-CZ" sz="2000">
                <a:solidFill>
                  <a:srgbClr val="00B0F0"/>
                </a:solidFill>
              </a:rPr>
              <a:t>P6</a:t>
            </a:r>
            <a:r>
              <a:rPr lang="cs-CZ" sz="2000">
                <a:solidFill>
                  <a:srgbClr val="00B0F0"/>
                </a:solidFill>
                <a:latin typeface="Calibri" pitchFamily="34" charset="0"/>
              </a:rPr>
              <a:t>_</a:t>
            </a:r>
            <a:r>
              <a:rPr lang="cs-CZ" sz="2000">
                <a:solidFill>
                  <a:srgbClr val="00B0F0"/>
                </a:solidFill>
              </a:rPr>
              <a:t>1</a:t>
            </a:r>
            <a:r>
              <a:rPr lang="cs-CZ" sz="2000">
                <a:solidFill>
                  <a:srgbClr val="00B0F0"/>
                </a:solidFill>
                <a:latin typeface="Calibri" pitchFamily="34" charset="0"/>
              </a:rPr>
              <a:t>.</a:t>
            </a:r>
            <a:r>
              <a:rPr lang="cs-CZ" sz="2000">
                <a:solidFill>
                  <a:srgbClr val="00B0F0"/>
                </a:solidFill>
              </a:rPr>
              <a:t>16</a:t>
            </a:r>
          </a:p>
          <a:p>
            <a:pPr algn="ctr"/>
            <a:r>
              <a:rPr lang="cs-CZ" sz="24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Tematická oblast: </a:t>
            </a:r>
            <a:r>
              <a:rPr lang="cs-CZ" sz="24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Laboratorní a terénní cvičení</a:t>
            </a:r>
          </a:p>
          <a:p>
            <a:pPr algn="ctr"/>
            <a:r>
              <a:rPr lang="cs-CZ" sz="24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Pozorování hub – plísně, kvasinky.</a:t>
            </a:r>
            <a:endParaRPr lang="cs-CZ" sz="240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>
                <a:latin typeface="Times New Roman" pitchFamily="18" charset="0"/>
                <a:cs typeface="Times New Roman" pitchFamily="18" charset="0"/>
              </a:rPr>
              <a:t>                                              Typ:</a:t>
            </a:r>
            <a:r>
              <a:rPr lang="cs-CZ" sz="20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DUM - kombinovaný</a:t>
            </a:r>
          </a:p>
          <a:p>
            <a:r>
              <a:rPr lang="cs-CZ" sz="2000">
                <a:latin typeface="Times New Roman" pitchFamily="18" charset="0"/>
                <a:cs typeface="Times New Roman" pitchFamily="18" charset="0"/>
              </a:rPr>
              <a:t>		                   Předmět: </a:t>
            </a:r>
            <a:r>
              <a:rPr lang="cs-CZ" sz="20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Biologie</a:t>
            </a:r>
          </a:p>
          <a:p>
            <a:r>
              <a:rPr lang="cs-CZ" sz="20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Ročník:  </a:t>
            </a:r>
            <a:r>
              <a:rPr lang="cs-CZ" sz="20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3. r. (6leté), 2. r. (4leté)</a:t>
            </a:r>
          </a:p>
          <a:p>
            <a:pPr algn="ctr" eaLnBrk="0" hangingPunct="0"/>
            <a:endParaRPr lang="cs-CZ">
              <a:cs typeface="Arial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857500" y="4614863"/>
            <a:ext cx="3489325" cy="160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Zpracováno v rámci projektu</a:t>
            </a:r>
            <a:endParaRPr lang="cs-CZ" sz="80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cs-CZ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EU peníze školám</a:t>
            </a:r>
            <a:endParaRPr lang="cs-CZ" sz="800">
              <a:ea typeface="Times New Roman" pitchFamily="18" charset="0"/>
              <a:cs typeface="Arial" charset="0"/>
            </a:endParaRPr>
          </a:p>
          <a:p>
            <a:r>
              <a:rPr lang="cs-CZ" sz="1000">
                <a:latin typeface="Calibri" pitchFamily="34" charset="0"/>
                <a:ea typeface="Times New Roman" pitchFamily="18" charset="0"/>
                <a:cs typeface="Arial" charset="0"/>
              </a:rPr>
              <a:t>	  CZ.1.07/1.5.00/34.0296</a:t>
            </a:r>
          </a:p>
          <a:p>
            <a:pPr algn="ctr" eaLnBrk="0" hangingPunct="0"/>
            <a:r>
              <a:rPr lang="cs-CZ" sz="13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Zpracovatel:</a:t>
            </a:r>
            <a:endParaRPr lang="cs-CZ" sz="80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cs-CZ" sz="2100" b="1">
                <a:solidFill>
                  <a:srgbClr val="00B0F0"/>
                </a:solidFill>
                <a:ea typeface="Times New Roman" pitchFamily="18" charset="0"/>
                <a:cs typeface="Arial" charset="0"/>
              </a:rPr>
              <a:t>Mgr. Šárka Dohnalová</a:t>
            </a:r>
            <a:endParaRPr lang="cs-CZ" sz="80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cs-CZ" sz="13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4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Datum vytvoření: </a:t>
            </a:r>
            <a:r>
              <a:rPr lang="cs-CZ" sz="1400" b="1">
                <a:solidFill>
                  <a:srgbClr val="66CCFF"/>
                </a:solidFill>
                <a:ea typeface="Times New Roman" pitchFamily="18" charset="0"/>
                <a:cs typeface="Arial" charset="0"/>
              </a:rPr>
              <a:t>listopad 2013</a:t>
            </a:r>
          </a:p>
        </p:txBody>
      </p:sp>
      <p:pic>
        <p:nvPicPr>
          <p:cNvPr id="3076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2420938"/>
            <a:ext cx="2770188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OPVK_ve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u="sng"/>
              <a:t>Postup č.3</a:t>
            </a:r>
            <a:br>
              <a:rPr lang="cs-CZ" sz="3200" b="1" u="sng"/>
            </a:br>
            <a:r>
              <a:rPr lang="cs-CZ" sz="3200" b="1"/>
              <a:t>Pomůcky: </a:t>
            </a:r>
            <a:r>
              <a:rPr lang="cs-CZ" sz="3200"/>
              <a:t>potravinářské droždí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Do baňky nalijte 100 ml vlažné vody.</a:t>
            </a:r>
          </a:p>
          <a:p>
            <a:pPr>
              <a:lnSpc>
                <a:spcPct val="90000"/>
              </a:lnSpc>
            </a:pPr>
            <a:r>
              <a:rPr lang="cs-CZ"/>
              <a:t>Rozmíchejte v ní cukr a droždí.</a:t>
            </a:r>
          </a:p>
          <a:p>
            <a:pPr>
              <a:lnSpc>
                <a:spcPct val="90000"/>
              </a:lnSpc>
            </a:pPr>
            <a:r>
              <a:rPr lang="cs-CZ"/>
              <a:t>Baňku uzavřete a nechte několik minut stát .</a:t>
            </a:r>
          </a:p>
          <a:p>
            <a:pPr>
              <a:lnSpc>
                <a:spcPct val="90000"/>
              </a:lnSpc>
            </a:pPr>
            <a:r>
              <a:rPr lang="cs-CZ"/>
              <a:t>Kapku suspenze droždí smíchejte s kapkou methylenové modři na podložním skle.</a:t>
            </a:r>
          </a:p>
          <a:p>
            <a:pPr>
              <a:lnSpc>
                <a:spcPct val="90000"/>
              </a:lnSpc>
            </a:pPr>
            <a:r>
              <a:rPr lang="cs-CZ"/>
              <a:t>Zhotovte preparát, pozorujte, zakreslete a popište.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/>
              <a:t>Odpověz na otázky.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Jak se nazývají další stavební části hub?</a:t>
            </a:r>
          </a:p>
          <a:p>
            <a:r>
              <a:rPr lang="cs-CZ"/>
              <a:t> </a:t>
            </a:r>
          </a:p>
          <a:p>
            <a:r>
              <a:rPr lang="cs-CZ"/>
              <a:t>Které houby ještě znáš? </a:t>
            </a:r>
          </a:p>
          <a:p>
            <a:endParaRPr lang="cs-CZ"/>
          </a:p>
          <a:p>
            <a:r>
              <a:rPr lang="cs-CZ"/>
              <a:t>Co je karyogamie a plazmogamie.</a:t>
            </a:r>
          </a:p>
          <a:p>
            <a:endParaRPr lang="cs-CZ"/>
          </a:p>
          <a:p>
            <a:r>
              <a:rPr lang="cs-CZ"/>
              <a:t>Taxonomicky zařaď pozorované houby.</a:t>
            </a:r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/>
              <a:t>Závěr: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/>
              <a:t>Možnosti: </a:t>
            </a:r>
            <a:r>
              <a:rPr lang="cs-CZ"/>
              <a:t>charakteristika,práce se mi podařila, nepodařila,co bych mohla zlepšit.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/>
              <a:t>Použitá literatura a obrázky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Vlastní zdroje.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 idx="4294967295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/>
              <a:t>METODICKÝ LIST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cs-CZ"/>
              <a:t>Studenti a učitel donesou rostlinný materiál.</a:t>
            </a:r>
          </a:p>
          <a:p>
            <a:r>
              <a:rPr lang="cs-CZ"/>
              <a:t>Před započetím práce učitel pomoci prezentace připomene základní stavbu rostlinné eukaryotické buňky.</a:t>
            </a:r>
          </a:p>
          <a:p>
            <a:r>
              <a:rPr lang="cs-CZ"/>
              <a:t>Na obrázcích učitel ukáže části, které budou studenti mikroskopovat.</a:t>
            </a:r>
          </a:p>
          <a:p>
            <a:r>
              <a:rPr lang="cs-CZ"/>
              <a:t>Učitel zopakuje základní pravidla mikroskopování.</a:t>
            </a:r>
          </a:p>
          <a:p>
            <a:pPr>
              <a:buFontTx/>
              <a:buNone/>
            </a:pPr>
            <a:endParaRPr lang="cs-CZ"/>
          </a:p>
          <a:p>
            <a:endParaRPr lang="cs-CZ" sz="2000"/>
          </a:p>
        </p:txBody>
      </p:sp>
      <p:sp>
        <p:nvSpPr>
          <p:cNvPr id="4100" name="Zástupný symbol pro obsah 2"/>
          <p:cNvSpPr txBox="1">
            <a:spLocks/>
          </p:cNvSpPr>
          <p:nvPr/>
        </p:nvSpPr>
        <p:spPr bwMode="auto">
          <a:xfrm>
            <a:off x="468313" y="1628775"/>
            <a:ext cx="8229600" cy="49244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3200" dirty="0">
                <a:latin typeface="Calibri" pitchFamily="34" charset="0"/>
              </a:rPr>
              <a:t>Studenti a učitel donesou </a:t>
            </a:r>
            <a:r>
              <a:rPr lang="cs-CZ" sz="3200" dirty="0" smtClean="0">
                <a:latin typeface="Calibri" pitchFamily="34" charset="0"/>
              </a:rPr>
              <a:t>potravinářské droždí a různé plesnivé potraviny.</a:t>
            </a:r>
            <a:endParaRPr lang="cs-CZ" sz="32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3200" dirty="0">
                <a:latin typeface="Calibri" pitchFamily="34" charset="0"/>
              </a:rPr>
              <a:t>V rámci laboratorních cvičení se žáci seznámí se stavbou těla hub.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3200" dirty="0">
                <a:latin typeface="Calibri" pitchFamily="34" charset="0"/>
              </a:rPr>
              <a:t>Na obrázcích učitel ukáže části, které budou studenti mikroskopovat.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3200" dirty="0">
                <a:latin typeface="Calibri" pitchFamily="34" charset="0"/>
              </a:rPr>
              <a:t>Učitel zopakuje základní pravidla mikroskopování.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3200" dirty="0">
                <a:latin typeface="Calibri" pitchFamily="34" charset="0"/>
              </a:rPr>
              <a:t>Pro zápis použijeme předepsaný protokol.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cs-CZ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/>
              <a:t>Protokol č.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b="1"/>
              <a:t>Téma:	</a:t>
            </a:r>
            <a:r>
              <a:rPr lang="cs-CZ"/>
              <a:t>	</a:t>
            </a:r>
            <a:r>
              <a:rPr lang="cs-CZ" sz="4000" b="1" u="sng">
                <a:solidFill>
                  <a:srgbClr val="FF0000"/>
                </a:solidFill>
              </a:rPr>
              <a:t>Houby.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4000" b="1" u="sng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cs-CZ" b="1"/>
              <a:t>Jméno:	</a:t>
            </a:r>
            <a:r>
              <a:rPr lang="cs-CZ"/>
              <a:t>				</a:t>
            </a:r>
            <a:r>
              <a:rPr lang="cs-CZ" b="1"/>
              <a:t>Datum:</a:t>
            </a:r>
          </a:p>
          <a:p>
            <a:pPr>
              <a:lnSpc>
                <a:spcPct val="90000"/>
              </a:lnSpc>
            </a:pPr>
            <a:r>
              <a:rPr lang="cs-CZ" b="1"/>
              <a:t>Pomůcky:</a:t>
            </a:r>
            <a:r>
              <a:rPr lang="cs-CZ"/>
              <a:t> </a:t>
            </a:r>
            <a:r>
              <a:rPr lang="cs-CZ" sz="1800"/>
              <a:t>mikroskop s příslušenstvím, plísně,potravinářské droždí.</a:t>
            </a:r>
          </a:p>
          <a:p>
            <a:pPr>
              <a:lnSpc>
                <a:spcPct val="90000"/>
              </a:lnSpc>
            </a:pPr>
            <a:endParaRPr lang="cs-CZ" sz="1800"/>
          </a:p>
          <a:p>
            <a:pPr>
              <a:lnSpc>
                <a:spcPct val="90000"/>
              </a:lnSpc>
            </a:pPr>
            <a:endParaRPr lang="cs-CZ" sz="1800"/>
          </a:p>
          <a:p>
            <a:pPr>
              <a:lnSpc>
                <a:spcPct val="90000"/>
              </a:lnSpc>
            </a:pPr>
            <a:r>
              <a:rPr lang="cs-CZ" b="1"/>
              <a:t>Úloha:  č.1. – 3.</a:t>
            </a:r>
          </a:p>
          <a:p>
            <a:pPr>
              <a:lnSpc>
                <a:spcPct val="90000"/>
              </a:lnSpc>
            </a:pPr>
            <a:r>
              <a:rPr lang="cs-CZ" b="1"/>
              <a:t>Závěr:</a:t>
            </a:r>
          </a:p>
          <a:p>
            <a:pPr>
              <a:lnSpc>
                <a:spcPct val="90000"/>
              </a:lnSpc>
            </a:pPr>
            <a:endParaRPr lang="cs-CZ" b="1"/>
          </a:p>
          <a:p>
            <a:pPr>
              <a:lnSpc>
                <a:spcPct val="90000"/>
              </a:lnSpc>
            </a:pPr>
            <a:endParaRPr lang="cs-CZ" sz="1800"/>
          </a:p>
          <a:p>
            <a:pPr>
              <a:lnSpc>
                <a:spcPct val="90000"/>
              </a:lnSpc>
            </a:pPr>
            <a:endParaRPr lang="cs-CZ" sz="1800"/>
          </a:p>
          <a:p>
            <a:pPr>
              <a:lnSpc>
                <a:spcPct val="90000"/>
              </a:lnSpc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u="sng"/>
              <a:t>Doplň - teoretický základ ke cvičení: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Charakterizuj houby……………………….</a:t>
            </a:r>
          </a:p>
          <a:p>
            <a:endParaRPr lang="cs-CZ"/>
          </a:p>
          <a:p>
            <a:r>
              <a:rPr lang="cs-CZ"/>
              <a:t>Stélka - hýfa je……………………………..</a:t>
            </a:r>
          </a:p>
          <a:p>
            <a:endParaRPr lang="cs-CZ"/>
          </a:p>
          <a:p>
            <a:r>
              <a:rPr lang="cs-CZ"/>
              <a:t>Mycélium je…………………………………</a:t>
            </a:r>
          </a:p>
          <a:p>
            <a:endParaRPr lang="cs-CZ"/>
          </a:p>
          <a:p>
            <a:pPr>
              <a:buFontTx/>
              <a:buNone/>
            </a:pPr>
            <a:endParaRPr lang="cs-CZ"/>
          </a:p>
          <a:p>
            <a:pPr>
              <a:buFontTx/>
              <a:buNone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/>
              <a:t>Úloha č.1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>
                <a:solidFill>
                  <a:srgbClr val="008000"/>
                </a:solidFill>
              </a:rPr>
              <a:t>Pozorování plísní na potravinách.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u="sng"/>
              <a:t>Postup č.1</a:t>
            </a:r>
            <a:br>
              <a:rPr lang="cs-CZ" sz="3200" b="1" u="sng"/>
            </a:br>
            <a:r>
              <a:rPr lang="cs-CZ" sz="3200" b="1"/>
              <a:t>Pomůcky: </a:t>
            </a:r>
            <a:r>
              <a:rPr lang="cs-CZ" sz="3200"/>
              <a:t>bílá plíseň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Prohlédneme si plíseň vytvořenou na potravině,určíme barvu.</a:t>
            </a:r>
          </a:p>
          <a:p>
            <a:r>
              <a:rPr lang="cs-CZ"/>
              <a:t>Pinzetou provedeme jemný stěr plísně.</a:t>
            </a:r>
          </a:p>
          <a:p>
            <a:r>
              <a:rPr lang="cs-CZ"/>
              <a:t>Přeneseme na podložní sklíčko zhotovíme nativní preparát.</a:t>
            </a:r>
          </a:p>
          <a:p>
            <a:r>
              <a:rPr lang="cs-CZ"/>
              <a:t>Mikroskopujeme při nejmenším zvětšení.</a:t>
            </a:r>
          </a:p>
          <a:p>
            <a:r>
              <a:rPr lang="cs-CZ"/>
              <a:t>Zakreslíme a popíšeme 3- 4buňky.</a:t>
            </a:r>
          </a:p>
          <a:p>
            <a:r>
              <a:rPr lang="cs-CZ"/>
              <a:t>Určíme stavební části plísně.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/>
              <a:t>Úloha č.2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>
                <a:solidFill>
                  <a:srgbClr val="008000"/>
                </a:solidFill>
              </a:rPr>
              <a:t>Pozorování černé plísně.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u="sng"/>
              <a:t>Postup č.2</a:t>
            </a:r>
            <a:br>
              <a:rPr lang="cs-CZ" sz="3200" b="1" u="sng"/>
            </a:br>
            <a:r>
              <a:rPr lang="cs-CZ" sz="3200" b="1"/>
              <a:t>Pomůcky: </a:t>
            </a:r>
            <a:r>
              <a:rPr lang="cs-CZ" sz="3200"/>
              <a:t>černá plíseň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Prohlédneme si plíseň vytvořenou na potravině,určíme barvu.</a:t>
            </a:r>
          </a:p>
          <a:p>
            <a:r>
              <a:rPr lang="cs-CZ"/>
              <a:t>Pinzetou provedeme jemný stěr plísně.</a:t>
            </a:r>
          </a:p>
          <a:p>
            <a:r>
              <a:rPr lang="cs-CZ"/>
              <a:t>Přeneseme na podložní sklíčko zhotovíme nativní preparát.</a:t>
            </a:r>
          </a:p>
          <a:p>
            <a:r>
              <a:rPr lang="cs-CZ"/>
              <a:t>Mikroskopujeme při nejmenším zvětšení.</a:t>
            </a:r>
          </a:p>
          <a:p>
            <a:r>
              <a:rPr lang="cs-CZ"/>
              <a:t>Zakreslíme a popíšeme 3- 4buňky.</a:t>
            </a:r>
          </a:p>
          <a:p>
            <a:r>
              <a:rPr lang="cs-CZ"/>
              <a:t>Určíme typ stélky a pojmenujeme plíseň.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/>
              <a:t>Úloha č.3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>
                <a:solidFill>
                  <a:srgbClr val="008000"/>
                </a:solidFill>
              </a:rPr>
              <a:t>Pozorování kvasinek.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277</Words>
  <Application>Microsoft Office PowerPoint</Application>
  <PresentationFormat>Předvádění na obrazovce (4:3)</PresentationFormat>
  <Paragraphs>80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Výchozí návrh</vt:lpstr>
      <vt:lpstr>Snímek 1</vt:lpstr>
      <vt:lpstr>METODICKÝ LIST</vt:lpstr>
      <vt:lpstr>Protokol č.</vt:lpstr>
      <vt:lpstr>Doplň - teoretický základ ke cvičení:</vt:lpstr>
      <vt:lpstr>Úloha č.1</vt:lpstr>
      <vt:lpstr>Postup č.1 Pomůcky: bílá plíseň</vt:lpstr>
      <vt:lpstr>Úloha č.2</vt:lpstr>
      <vt:lpstr>Postup č.2 Pomůcky: černá plíseň</vt:lpstr>
      <vt:lpstr>Úloha č.3</vt:lpstr>
      <vt:lpstr>Postup č.3 Pomůcky: potravinářské droždí</vt:lpstr>
      <vt:lpstr>Odpověz na otázky.</vt:lpstr>
      <vt:lpstr>Závěr:</vt:lpstr>
      <vt:lpstr>Použitá literatura a obrázky</vt:lpstr>
    </vt:vector>
  </TitlesOfParts>
  <Company>gymnázium Třinec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sarka.dohnalova</dc:creator>
  <cp:lastModifiedBy>hana.frankova</cp:lastModifiedBy>
  <cp:revision>7</cp:revision>
  <dcterms:created xsi:type="dcterms:W3CDTF">2013-11-28T11:10:21Z</dcterms:created>
  <dcterms:modified xsi:type="dcterms:W3CDTF">2013-12-20T09:58:07Z</dcterms:modified>
</cp:coreProperties>
</file>