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01" r:id="rId2"/>
    <p:sldId id="302" r:id="rId3"/>
    <p:sldId id="257" r:id="rId4"/>
    <p:sldId id="291" r:id="rId5"/>
    <p:sldId id="259" r:id="rId6"/>
    <p:sldId id="294" r:id="rId7"/>
    <p:sldId id="299" r:id="rId8"/>
    <p:sldId id="278" r:id="rId9"/>
    <p:sldId id="295" r:id="rId10"/>
    <p:sldId id="296" r:id="rId11"/>
    <p:sldId id="297" r:id="rId12"/>
    <p:sldId id="298" r:id="rId13"/>
    <p:sldId id="300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B4E24-F958-4959-BA3A-AE2530E13EB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2E03-8773-4BDA-AD4F-70DB269ED9C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B94AC-96A8-4B1B-B0FA-A88B3CE72E37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7DF15-C5A7-469F-91B5-5408199B44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7DF15-C5A7-469F-91B5-5408199B4469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D500D2-77F6-49EB-ABFC-DAD5E3D7D1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14" name="arrow.wav"/>
          </p:stSnd>
        </p:sndAc>
      </p:transition>
    </mc:Choice>
    <mc:Fallback>
      <p:transition spd="slow">
        <p:cover dir="lu"/>
        <p:sndAc>
          <p:stSnd>
            <p:snd r:embed="rId13" name="arrow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1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1801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>
                <a:solidFill>
                  <a:srgbClr val="00B0F0"/>
                </a:solidFill>
                <a:latin typeface="Calibri" pitchFamily="34" charset="0"/>
              </a:rPr>
              <a:t>P9_3.9</a:t>
            </a:r>
            <a:endParaRPr lang="cs-CZ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Tematická oblast: </a:t>
            </a:r>
            <a:r>
              <a:rPr lang="cs-CZ" sz="2400" b="1" dirty="0" smtClean="0">
                <a:solidFill>
                  <a:srgbClr val="00B0F0"/>
                </a:solidFill>
                <a:latin typeface="Calibri" pitchFamily="34" charset="0"/>
              </a:rPr>
              <a:t>První pomoc, péče o zdraví člověka</a:t>
            </a:r>
            <a:endParaRPr lang="cs-CZ" sz="24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ŠOK</a:t>
            </a:r>
          </a:p>
          <a:p>
            <a:pPr algn="ctr"/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výkladový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TV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a 2.r.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r>
              <a:rPr lang="cs-CZ" sz="1000" dirty="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Ivana Krčková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 dirty="0" smtClean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únor 2014</a:t>
            </a:r>
            <a:endParaRPr lang="cs-CZ" sz="1400" b="1" dirty="0">
              <a:solidFill>
                <a:srgbClr val="66CC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OPVK_ve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84784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844824"/>
            <a:ext cx="8229600" cy="4392612"/>
          </a:xfrm>
          <a:prstGeom prst="rect">
            <a:avLst/>
          </a:prstGeom>
        </p:spPr>
        <p:txBody>
          <a:bodyPr vert="horz" lIns="91440">
            <a:normAutofit lnSpcReduction="10000"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Tekutiny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Při hrozícím nebo rozvinutém šoku se nesmějí postiženému podávat tekutiny ústy, přestože pociťuje žízeň! (nevstřebá se, zvracení, riziko aspirace – vdechnutí cizích předmětů či zvratků).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Pouze svlažování rtů a dutiny ústní.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Zajištění žilního vstupu a podání i po příjezdu ZZS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 vert="horz" lIns="0" tIns="9144" rIns="0" bIns="9144" anchor="b">
            <a:noAutofit/>
          </a:bodyPr>
          <a:lstStyle/>
          <a:p>
            <a:pPr lvl="1" algn="ctr"/>
            <a:r>
              <a:rPr lang="cs-CZ" sz="4800" b="1" kern="1200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Protišoková opatření</a:t>
            </a:r>
            <a:endParaRPr lang="cs-CZ" sz="4800" b="1" kern="1200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4687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72976" y="1772816"/>
            <a:ext cx="8229600" cy="4321175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Tišení bolesti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Znehybnění postiženého.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Ošetření poranění, ponechání nemocného v úlevové poloze.</a:t>
            </a:r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Nepodávat analgetika  - léky proti bolesti formou podání ústy (</a:t>
            </a:r>
            <a:r>
              <a:rPr lang="cs-CZ" dirty="0" err="1" smtClean="0"/>
              <a:t>paralen</a:t>
            </a:r>
            <a:r>
              <a:rPr lang="cs-CZ" dirty="0" smtClean="0"/>
              <a:t>, </a:t>
            </a:r>
            <a:r>
              <a:rPr lang="cs-CZ" dirty="0" err="1" smtClean="0"/>
              <a:t>brufen</a:t>
            </a:r>
            <a:r>
              <a:rPr lang="cs-CZ" dirty="0" smtClean="0"/>
              <a:t>…) = </a:t>
            </a:r>
            <a:r>
              <a:rPr lang="cs-CZ" dirty="0" smtClean="0">
                <a:solidFill>
                  <a:srgbClr val="FF0000"/>
                </a:solidFill>
              </a:rPr>
              <a:t>nevstřebají se.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Tišení léky pouze ZZS po příjezdu a to nitrožilní cestou!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 vert="horz" lIns="0" tIns="9144" rIns="0" bIns="9144" anchor="b">
            <a:noAutofit/>
          </a:bodyPr>
          <a:lstStyle/>
          <a:p>
            <a:pPr lvl="1" algn="ctr"/>
            <a:r>
              <a:rPr lang="cs-CZ" sz="4800" b="1" kern="1200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Protišoková opatření</a:t>
            </a:r>
            <a:endParaRPr lang="cs-CZ" sz="4800" b="1" kern="1200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6935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844824"/>
            <a:ext cx="8229600" cy="4141787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Volání ZS 112, 155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Transport má být šetrný.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Změna poloh pozvolná.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Protišoková poloha (zvýšení dolní poloviny těla).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Profesionální vyprošťování z dopravních prostředků.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 vert="horz" lIns="0" tIns="9144" rIns="0" bIns="9144" anchor="b">
            <a:noAutofit/>
          </a:bodyPr>
          <a:lstStyle/>
          <a:p>
            <a:pPr lvl="1" algn="ctr"/>
            <a:r>
              <a:rPr lang="cs-CZ" sz="4800" b="1" kern="1200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Protišoková opatření</a:t>
            </a:r>
            <a:endParaRPr lang="cs-CZ" sz="4800" b="1" kern="1200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52769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pPr algn="ctr"/>
            <a:r>
              <a:rPr lang="cs-CZ" dirty="0" smtClean="0"/>
              <a:t>Polohování postiženého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954994" y="2237298"/>
            <a:ext cx="4090375" cy="1381789"/>
            <a:chOff x="1403648" y="3758772"/>
            <a:chExt cx="4090375" cy="1381789"/>
          </a:xfrm>
        </p:grpSpPr>
        <p:sp>
          <p:nvSpPr>
            <p:cNvPr id="4" name="Ovál 3"/>
            <p:cNvSpPr/>
            <p:nvPr/>
          </p:nvSpPr>
          <p:spPr>
            <a:xfrm>
              <a:off x="1403648" y="4581128"/>
              <a:ext cx="792088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 rot="5916020">
              <a:off x="2872789" y="4060711"/>
              <a:ext cx="432740" cy="172696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 rot="19265007">
              <a:off x="3742721" y="4469685"/>
              <a:ext cx="1751302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 rot="2192439">
              <a:off x="2205915" y="4919989"/>
              <a:ext cx="845983" cy="5960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 rot="19265007">
              <a:off x="2863600" y="4880569"/>
              <a:ext cx="845983" cy="5960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 rot="3162241">
              <a:off x="5080570" y="3841660"/>
              <a:ext cx="211496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pic>
        <p:nvPicPr>
          <p:cNvPr id="1027" name="Picture 3" descr="C:\Users\KrcekJ\AppData\Local\Microsoft\Windows\Temporary Internet Files\Content.IE5\QHQ9K2UA\MC90043391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454" y="440979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Skupina 22"/>
          <p:cNvGrpSpPr/>
          <p:nvPr/>
        </p:nvGrpSpPr>
        <p:grpSpPr>
          <a:xfrm>
            <a:off x="1058318" y="4858070"/>
            <a:ext cx="3436386" cy="1207505"/>
            <a:chOff x="1211338" y="4755412"/>
            <a:chExt cx="3436386" cy="1207505"/>
          </a:xfrm>
        </p:grpSpPr>
        <p:sp>
          <p:nvSpPr>
            <p:cNvPr id="16" name="Ovál 15"/>
            <p:cNvSpPr/>
            <p:nvPr/>
          </p:nvSpPr>
          <p:spPr>
            <a:xfrm>
              <a:off x="1211338" y="5403484"/>
              <a:ext cx="792088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Rovnoramenný trojúhelník 16"/>
            <p:cNvSpPr/>
            <p:nvPr/>
          </p:nvSpPr>
          <p:spPr>
            <a:xfrm rot="5916020">
              <a:off x="2680479" y="4883067"/>
              <a:ext cx="432740" cy="172696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 rot="16402754">
              <a:off x="3350264" y="5420962"/>
              <a:ext cx="865426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 rot="2192439">
              <a:off x="2013605" y="5742345"/>
              <a:ext cx="845983" cy="5960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" name="Obdélník 19"/>
            <p:cNvSpPr/>
            <p:nvPr/>
          </p:nvSpPr>
          <p:spPr>
            <a:xfrm rot="19265007">
              <a:off x="2671290" y="5702925"/>
              <a:ext cx="845983" cy="5960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 rot="5400000">
              <a:off x="4507735" y="4825982"/>
              <a:ext cx="210559" cy="69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3782298" y="4965971"/>
              <a:ext cx="865426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5" name="TextovéPole 24"/>
          <p:cNvSpPr txBox="1"/>
          <p:nvPr/>
        </p:nvSpPr>
        <p:spPr>
          <a:xfrm>
            <a:off x="5352822" y="2131222"/>
            <a:ext cx="2892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Protišoková poloha – postižený leží na zádech se zvýšenou polohou nohou</a:t>
            </a:r>
            <a:endParaRPr lang="cs-CZ" sz="2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352822" y="471548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Protišoková poloha – varianta s židlí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795919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4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2400" dirty="0" err="1">
                <a:latin typeface="Corbel" pitchFamily="34" charset="0"/>
                <a:cs typeface="Times New Roman" pitchFamily="18" charset="0"/>
              </a:rPr>
              <a:t>Jiř</a:t>
            </a:r>
            <a:r>
              <a:rPr lang="sk-SK" sz="2400" dirty="0">
                <a:latin typeface="Corbel" pitchFamily="34" charset="0"/>
                <a:cs typeface="Times New Roman" pitchFamily="18" charset="0"/>
              </a:rPr>
              <a:t>í</a:t>
            </a:r>
            <a:r>
              <a:rPr lang="cs-CZ" sz="2400" dirty="0">
                <a:latin typeface="Corbel" pitchFamily="34" charset="0"/>
                <a:cs typeface="Times New Roman" pitchFamily="18" charset="0"/>
              </a:rPr>
              <a:t> Pokorný et </a:t>
            </a:r>
            <a:r>
              <a:rPr lang="cs-CZ" sz="2400" dirty="0" err="1" smtClean="0">
                <a:latin typeface="Corbel" pitchFamily="34" charset="0"/>
                <a:cs typeface="Times New Roman" pitchFamily="18" charset="0"/>
              </a:rPr>
              <a:t>al.,URGENTNÍ</a:t>
            </a:r>
            <a:r>
              <a:rPr lang="cs-CZ" sz="2400" dirty="0" smtClean="0">
                <a:latin typeface="Corbel" pitchFamily="34" charset="0"/>
                <a:cs typeface="Times New Roman" pitchFamily="18" charset="0"/>
              </a:rPr>
              <a:t> </a:t>
            </a:r>
            <a:r>
              <a:rPr lang="cs-CZ" sz="2400" dirty="0">
                <a:latin typeface="Corbel" pitchFamily="34" charset="0"/>
                <a:cs typeface="Times New Roman" pitchFamily="18" charset="0"/>
              </a:rPr>
              <a:t>MEDICÍNA</a:t>
            </a:r>
            <a:br>
              <a:rPr lang="cs-CZ" sz="2400" dirty="0">
                <a:latin typeface="Corbel" pitchFamily="34" charset="0"/>
                <a:cs typeface="Times New Roman" pitchFamily="18" charset="0"/>
              </a:rPr>
            </a:br>
            <a:r>
              <a:rPr lang="cs-CZ" sz="2400" dirty="0">
                <a:latin typeface="Corbel" pitchFamily="34" charset="0"/>
                <a:cs typeface="Times New Roman" pitchFamily="18" charset="0"/>
              </a:rPr>
              <a:t>První vydán</a:t>
            </a:r>
            <a:r>
              <a:rPr lang="sk-SK" sz="2400" dirty="0" smtClean="0">
                <a:latin typeface="Corbel" pitchFamily="34" charset="0"/>
                <a:cs typeface="Times New Roman" pitchFamily="18" charset="0"/>
              </a:rPr>
              <a:t>í</a:t>
            </a:r>
            <a:r>
              <a:rPr lang="cs-CZ" sz="2400" dirty="0">
                <a:latin typeface="Corbel" pitchFamily="34" charset="0"/>
                <a:cs typeface="Times New Roman" pitchFamily="18" charset="0"/>
              </a:rPr>
              <a:t>,</a:t>
            </a:r>
            <a:r>
              <a:rPr lang="cs-CZ" sz="2400" dirty="0" smtClean="0">
                <a:latin typeface="Corbel" pitchFamily="34" charset="0"/>
                <a:cs typeface="Times New Roman" pitchFamily="18" charset="0"/>
              </a:rPr>
              <a:t>ISBN</a:t>
            </a:r>
            <a:r>
              <a:rPr lang="sk-SK" sz="2400" dirty="0" smtClean="0">
                <a:latin typeface="Corbel" pitchFamily="34" charset="0"/>
                <a:cs typeface="Times New Roman" pitchFamily="18" charset="0"/>
              </a:rPr>
              <a:t> 80-7262-259-5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>
                <a:latin typeface="Corbel" pitchFamily="34" charset="0"/>
                <a:cs typeface="Times New Roman" pitchFamily="18" charset="0"/>
              </a:rPr>
              <a:t>Příručka první pomoci, </a:t>
            </a:r>
            <a:r>
              <a:rPr lang="cs-CZ" sz="2400" dirty="0" err="1">
                <a:latin typeface="Corbel" pitchFamily="34" charset="0"/>
                <a:cs typeface="Times New Roman" pitchFamily="18" charset="0"/>
              </a:rPr>
              <a:t>Gallus</a:t>
            </a:r>
            <a:r>
              <a:rPr lang="cs-CZ" sz="2400" dirty="0">
                <a:latin typeface="Corbel" pitchFamily="34" charset="0"/>
                <a:cs typeface="Times New Roman" pitchFamily="18" charset="0"/>
              </a:rPr>
              <a:t> Ruber, Praha 1998, ISBN 80-07-01036-X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>
                <a:latin typeface="Corbel" pitchFamily="34" charset="0"/>
                <a:cs typeface="Times New Roman" pitchFamily="18" charset="0"/>
              </a:rPr>
              <a:t>Učebnice pro Záchrannou zdravotnickou službu, Miroslav </a:t>
            </a:r>
            <a:r>
              <a:rPr lang="cs-CZ" sz="2400" dirty="0" err="1" smtClean="0">
                <a:latin typeface="Corbel" pitchFamily="34" charset="0"/>
                <a:cs typeface="Times New Roman" pitchFamily="18" charset="0"/>
              </a:rPr>
              <a:t>Bíca</a:t>
            </a:r>
            <a:r>
              <a:rPr lang="cs-CZ" sz="2400" dirty="0" smtClean="0">
                <a:latin typeface="Corbel" pitchFamily="34" charset="0"/>
                <a:cs typeface="Times New Roman" pitchFamily="18" charset="0"/>
              </a:rPr>
              <a:t> a kolektiv, Praha 1996 , ISBN 80-900803-1-6</a:t>
            </a:r>
            <a:endParaRPr lang="cs-CZ" sz="2400" dirty="0">
              <a:latin typeface="Corbe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70854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57224" y="357166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Metodický list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63688" y="2132856"/>
            <a:ext cx="7072362" cy="2687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Tato prezentace bude požívána v 2.ročníku čtyřletého studia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Výsledkem by mělo být zdokonalení záchrany člověka při šoku.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cs-CZ" sz="2800" dirty="0" smtClean="0">
              <a:latin typeface="Corbe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cs-CZ" sz="2800" dirty="0">
              <a:latin typeface="Corbel" pitchFamily="34" charset="0"/>
            </a:endParaRPr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712968" cy="807368"/>
          </a:xfrm>
        </p:spPr>
        <p:txBody>
          <a:bodyPr>
            <a:noAutofit/>
          </a:bodyPr>
          <a:lstStyle/>
          <a:p>
            <a:pPr lvl="0" algn="ctr"/>
            <a:r>
              <a:rPr lang="cs-CZ" sz="4400" cap="all" dirty="0" smtClean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Šok - charakteristika</a:t>
            </a:r>
            <a:endParaRPr lang="cs-CZ" sz="4400" cap="all" dirty="0"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268760"/>
            <a:ext cx="7344816" cy="50405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400" dirty="0" smtClean="0">
                <a:latin typeface="+mj-lt"/>
              </a:rPr>
              <a:t>Závažný </a:t>
            </a:r>
            <a:r>
              <a:rPr lang="cs-CZ" sz="2400" dirty="0">
                <a:latin typeface="+mj-lt"/>
              </a:rPr>
              <a:t>stav organismu, jehož příčinou je především nepoměr mezi velikostí cévního řečiště a množství obíhající tekutiny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>
                <a:latin typeface="+mj-lt"/>
              </a:rPr>
              <a:t>Vzniká </a:t>
            </a:r>
            <a:r>
              <a:rPr lang="cs-CZ" sz="2400" dirty="0">
                <a:latin typeface="+mj-lt"/>
              </a:rPr>
              <a:t>kyslíkový dluh s rozvojem metabolické </a:t>
            </a:r>
            <a:r>
              <a:rPr lang="cs-CZ" sz="2400" dirty="0" smtClean="0">
                <a:latin typeface="+mj-lt"/>
              </a:rPr>
              <a:t>acidózy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je </a:t>
            </a:r>
            <a:r>
              <a:rPr lang="cs-CZ" sz="2400" dirty="0"/>
              <a:t>reakcí organismu na absolutně nebo relativně snížený objem kolující náplně krevního </a:t>
            </a:r>
            <a:r>
              <a:rPr lang="cs-CZ" sz="2400" dirty="0" smtClean="0"/>
              <a:t>řečiště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závažný </a:t>
            </a:r>
            <a:r>
              <a:rPr lang="cs-CZ" sz="2400" dirty="0"/>
              <a:t>život ohrožující stav, při kterém dochází k selhání krevního </a:t>
            </a:r>
            <a:r>
              <a:rPr lang="cs-CZ" sz="2400" dirty="0" smtClean="0"/>
              <a:t>oběhu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je </a:t>
            </a:r>
            <a:r>
              <a:rPr lang="cs-CZ" sz="2400" dirty="0"/>
              <a:t>charakterizován </a:t>
            </a:r>
            <a:r>
              <a:rPr lang="cs-CZ" sz="2400" dirty="0" smtClean="0"/>
              <a:t>sníženým tlakem </a:t>
            </a:r>
            <a:r>
              <a:rPr lang="cs-CZ" sz="2400" dirty="0"/>
              <a:t>a </a:t>
            </a:r>
            <a:r>
              <a:rPr lang="cs-CZ" sz="2400" dirty="0" err="1"/>
              <a:t>nedokrvením</a:t>
            </a:r>
            <a:r>
              <a:rPr lang="cs-CZ" sz="2400" dirty="0"/>
              <a:t> </a:t>
            </a:r>
            <a:r>
              <a:rPr lang="cs-CZ" sz="2400" dirty="0" smtClean="0"/>
              <a:t>tkání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je </a:t>
            </a:r>
            <a:r>
              <a:rPr lang="cs-CZ" sz="2400" dirty="0"/>
              <a:t>to obranná reakce organismu, která snižuje prokrvení v oblasti břicha a podkoží stažením cév, aby tělo napomohlo centralizaci krevního oběhu</a:t>
            </a:r>
          </a:p>
          <a:p>
            <a:pPr>
              <a:buFont typeface="Wingdings" pitchFamily="2" charset="2"/>
              <a:buChar char="ü"/>
            </a:pPr>
            <a:endParaRPr lang="cs-CZ" sz="2400" dirty="0">
              <a:latin typeface="+mj-lt"/>
            </a:endParaRPr>
          </a:p>
          <a:p>
            <a:pPr>
              <a:buFont typeface="Wingdings" pitchFamily="2" charset="2"/>
              <a:buChar char="ü"/>
            </a:pPr>
            <a:endParaRPr lang="cs-CZ" sz="2400" dirty="0" smtClean="0">
              <a:latin typeface="+mj-lt"/>
              <a:cs typeface="Times New Roman" pitchFamily="18" charset="0"/>
            </a:endParaRPr>
          </a:p>
          <a:p>
            <a:endParaRPr lang="cs-CZ" sz="2400" dirty="0">
              <a:latin typeface="+mj-lt"/>
              <a:cs typeface="Times New Roman" pitchFamily="18" charset="0"/>
            </a:endParaRP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9518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7937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Příčiny </a:t>
            </a:r>
            <a:r>
              <a:rPr lang="cs-CZ" dirty="0"/>
              <a:t>šokového </a:t>
            </a:r>
            <a:r>
              <a:rPr lang="cs-CZ" dirty="0" smtClean="0"/>
              <a:t>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84784"/>
            <a:ext cx="7149480" cy="454684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cs-CZ" sz="2400" dirty="0" smtClean="0"/>
              <a:t>Přímá </a:t>
            </a:r>
            <a:r>
              <a:rPr lang="cs-CZ" sz="2400" dirty="0"/>
              <a:t>ztráta obíhající tekutiny (</a:t>
            </a:r>
            <a:r>
              <a:rPr lang="cs-CZ" sz="2400" dirty="0" err="1"/>
              <a:t>hypovolemický</a:t>
            </a:r>
            <a:r>
              <a:rPr lang="cs-CZ" sz="2400" dirty="0"/>
              <a:t> </a:t>
            </a:r>
            <a:r>
              <a:rPr lang="cs-CZ" sz="2400" dirty="0" smtClean="0"/>
              <a:t>šok)</a:t>
            </a:r>
          </a:p>
          <a:p>
            <a:pPr lvl="0">
              <a:buFont typeface="Wingdings" pitchFamily="2" charset="2"/>
              <a:buChar char="ü"/>
            </a:pPr>
            <a:r>
              <a:rPr lang="cs-CZ" sz="2400" dirty="0" smtClean="0"/>
              <a:t>Snížená </a:t>
            </a:r>
            <a:r>
              <a:rPr lang="cs-CZ" sz="2400" dirty="0"/>
              <a:t>výkonnost srdce (kardiogenní šok, obstrukční </a:t>
            </a:r>
            <a:r>
              <a:rPr lang="cs-CZ" sz="2400" dirty="0" smtClean="0"/>
              <a:t>šok)</a:t>
            </a:r>
          </a:p>
          <a:p>
            <a:pPr lvl="0">
              <a:buFont typeface="Wingdings" pitchFamily="2" charset="2"/>
              <a:buChar char="ü"/>
            </a:pPr>
            <a:r>
              <a:rPr lang="cs-CZ" sz="2400" dirty="0" smtClean="0"/>
              <a:t>Relativní </a:t>
            </a:r>
            <a:r>
              <a:rPr lang="cs-CZ" sz="2400" dirty="0"/>
              <a:t>zvětšení objemu cévního řečiště – distribuční šok (septický, anafylaktický šok)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4293096"/>
            <a:ext cx="77724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2400" b="1" dirty="0" smtClean="0">
                <a:solidFill>
                  <a:srgbClr val="FF0000"/>
                </a:solidFill>
              </a:rPr>
              <a:t>Šok </a:t>
            </a:r>
            <a:r>
              <a:rPr lang="cs-CZ" sz="2400" b="1" dirty="0">
                <a:solidFill>
                  <a:srgbClr val="FF0000"/>
                </a:solidFill>
              </a:rPr>
              <a:t>provází asi 10% úrazů u nichž bývá smrtelnou </a:t>
            </a:r>
            <a:r>
              <a:rPr lang="cs-CZ" sz="2400" b="1" dirty="0" smtClean="0">
                <a:solidFill>
                  <a:srgbClr val="FF0000"/>
                </a:solidFill>
              </a:rPr>
              <a:t>kombinací.</a:t>
            </a:r>
          </a:p>
          <a:p>
            <a:pPr algn="ctr">
              <a:lnSpc>
                <a:spcPct val="90000"/>
              </a:lnSpc>
            </a:pPr>
            <a:endParaRPr lang="cs-CZ" sz="24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P</a:t>
            </a:r>
            <a:r>
              <a:rPr lang="cs-CZ" sz="2400" b="1" dirty="0" smtClean="0">
                <a:solidFill>
                  <a:srgbClr val="FF0000"/>
                </a:solidFill>
              </a:rPr>
              <a:t>ři </a:t>
            </a:r>
            <a:r>
              <a:rPr lang="cs-CZ" sz="2400" b="1" dirty="0">
                <a:solidFill>
                  <a:srgbClr val="FF0000"/>
                </a:solidFill>
              </a:rPr>
              <a:t>šoku není organismus schopen zásobovat tkáně kyslíkem a odvádět z nich toxické látky</a:t>
            </a:r>
          </a:p>
          <a:p>
            <a:pPr algn="ctr"/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044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35360"/>
          </a:xfrm>
        </p:spPr>
        <p:txBody>
          <a:bodyPr vert="horz" lIns="0" tIns="9144" rIns="0" bIns="9144" anchor="b">
            <a:noAutofit/>
          </a:bodyPr>
          <a:lstStyle/>
          <a:p>
            <a:pPr lvl="0" algn="ctr"/>
            <a:r>
              <a:rPr lang="cs-CZ" dirty="0" smtClean="0"/>
              <a:t>Příznaky šoku</a:t>
            </a:r>
            <a:endParaRPr lang="cs-CZ" cap="all" dirty="0"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35696" y="1628800"/>
            <a:ext cx="6851104" cy="4391000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cs-CZ" sz="2800" dirty="0" smtClean="0"/>
              <a:t>tepová frekvence se zvyšuje až 120 – 160 / min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nitkovitý pulz (vliv nízkého krevního tlaku)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studený pot, třes, bledost, apatie 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somnolence – spavost až bezvědomí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cyanóza – promodrání periferie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zrychlené a povrchní dýchání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pocit žízně, svraskané rty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598614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4" name="arrow.wav"/>
          </p:stSnd>
        </p:sndAc>
      </p:transition>
    </mc:Choice>
    <mc:Fallback>
      <p:transition spd="slow">
        <p:cover dir="lu"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35360"/>
          </a:xfrm>
        </p:spPr>
        <p:txBody>
          <a:bodyPr vert="horz" lIns="0" tIns="9144" rIns="0" bIns="9144" anchor="b">
            <a:noAutofit/>
          </a:bodyPr>
          <a:lstStyle/>
          <a:p>
            <a:pPr lvl="0" algn="ctr"/>
            <a:r>
              <a:rPr lang="cs-CZ" dirty="0" smtClean="0"/>
              <a:t>Příznaky šoku</a:t>
            </a:r>
            <a:endParaRPr lang="cs-CZ" cap="all" dirty="0"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95736" y="1772816"/>
            <a:ext cx="6624736" cy="4246984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cs-CZ" sz="2800" dirty="0" smtClean="0"/>
              <a:t>hypotenze – snížený krevní tlak, méně než 90 mm </a:t>
            </a:r>
            <a:r>
              <a:rPr lang="cs-CZ" sz="2800" dirty="0" err="1" smtClean="0"/>
              <a:t>Hg</a:t>
            </a:r>
            <a:endParaRPr lang="cs-CZ" sz="2800" dirty="0"/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prodloužení kapilárního návratu nad 2 s / nehtové lůžko nebo boltec stlačíme do zbělání a po uvolnění dojde normálně k obnovení zčervenání do 2 s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5093517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79376"/>
          </a:xfrm>
        </p:spPr>
        <p:txBody>
          <a:bodyPr/>
          <a:lstStyle/>
          <a:p>
            <a:pPr algn="ctr"/>
            <a:r>
              <a:rPr lang="cs-CZ" dirty="0" smtClean="0"/>
              <a:t>Druhy šoků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5656" y="1484784"/>
            <a:ext cx="7488832" cy="4114800"/>
          </a:xfrm>
          <a:prstGeom prst="rect">
            <a:avLst/>
          </a:prstGeom>
        </p:spPr>
        <p:txBody>
          <a:bodyPr vert="horz" lIns="91440">
            <a:no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b="1" dirty="0" err="1" smtClean="0">
                <a:solidFill>
                  <a:srgbClr val="FF0000"/>
                </a:solidFill>
              </a:rPr>
              <a:t>hypovolemický</a:t>
            </a:r>
            <a:r>
              <a:rPr lang="cs-CZ" sz="2400" b="1" dirty="0" smtClean="0">
                <a:solidFill>
                  <a:srgbClr val="FF0000"/>
                </a:solidFill>
              </a:rPr>
              <a:t> šok</a:t>
            </a:r>
            <a:r>
              <a:rPr lang="cs-CZ" sz="2400" dirty="0" smtClean="0"/>
              <a:t> - krvácení /ztráta 20 – 30 % krve/, popáleniny, zvracení, průjmy, těžké infekce, hemoragický, úrazy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FF0000"/>
                </a:solidFill>
              </a:rPr>
              <a:t>kardiogenní šok</a:t>
            </a:r>
            <a:r>
              <a:rPr lang="cs-CZ" sz="2400" dirty="0" smtClean="0"/>
              <a:t> – infarkt myokardu, srdeční selhání embolie do plicnice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FF0000"/>
                </a:solidFill>
              </a:rPr>
              <a:t>septický šok </a:t>
            </a:r>
            <a:r>
              <a:rPr lang="cs-CZ" sz="2400" dirty="0" smtClean="0"/>
              <a:t>– těžké pooperační infekce, popáleniny, objevují se horečky, třesavka</a:t>
            </a:r>
          </a:p>
          <a:p>
            <a:pP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FF0000"/>
                </a:solidFill>
              </a:rPr>
              <a:t>anafylaktický </a:t>
            </a:r>
            <a:r>
              <a:rPr lang="cs-CZ" sz="2400" b="1" dirty="0">
                <a:solidFill>
                  <a:srgbClr val="FF0000"/>
                </a:solidFill>
              </a:rPr>
              <a:t>šok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– alergický reakce na léky, cizorodé bílkoviny (</a:t>
            </a:r>
            <a:r>
              <a:rPr lang="cs-CZ" sz="2400" dirty="0" smtClean="0"/>
              <a:t>jedy hmyzu), </a:t>
            </a:r>
            <a:r>
              <a:rPr lang="cs-CZ" sz="2400" dirty="0"/>
              <a:t>prudký nástup, nevolnost, zvracení, tachykardie-zrychlení srdeční činnosti, dušnost, křeče, bezvědomí, srdeční zástava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>
                <a:solidFill>
                  <a:srgbClr val="FF0000"/>
                </a:solidFill>
              </a:rPr>
              <a:t>n</a:t>
            </a:r>
            <a:r>
              <a:rPr lang="cs-CZ" sz="2400" b="1" dirty="0" smtClean="0">
                <a:solidFill>
                  <a:srgbClr val="FF0000"/>
                </a:solidFill>
              </a:rPr>
              <a:t>eurogenní </a:t>
            </a:r>
            <a:r>
              <a:rPr lang="cs-CZ" sz="2400" b="1" dirty="0">
                <a:solidFill>
                  <a:srgbClr val="FF0000"/>
                </a:solidFill>
              </a:rPr>
              <a:t>šok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– rozvoj šoku v důsledku oběhového selhání způsobeného abnormálním rozšířením cév, které má svou příčinu v poruše </a:t>
            </a:r>
            <a:r>
              <a:rPr lang="cs-CZ" sz="2400" dirty="0" smtClean="0"/>
              <a:t>CNS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7132928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 vert="horz" lIns="0" tIns="9144" rIns="0" bIns="9144" anchor="b">
            <a:noAutofit/>
          </a:bodyPr>
          <a:lstStyle/>
          <a:p>
            <a:pPr lvl="1" algn="ctr"/>
            <a:r>
              <a:rPr lang="cs-CZ" sz="4800" b="1" kern="1200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Protišoková opatření</a:t>
            </a:r>
            <a:endParaRPr lang="cs-CZ" sz="4800" b="1" kern="1200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91680" y="1916113"/>
            <a:ext cx="6995120" cy="4214812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Ticho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Klid v bezprostředním okolí.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Udržujeme s postiženým kontakt, neunavit, ale sledovat zdravotní stav.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Rozrušení nebo zvýšený neklid zvyšují spotřebu kyslíku a energetickou náročnost organismu, negativní vliv na rozvoj šoku.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13460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 vert="horz" lIns="0" tIns="9144" rIns="0" bIns="9144" anchor="b">
            <a:noAutofit/>
          </a:bodyPr>
          <a:lstStyle/>
          <a:p>
            <a:pPr lvl="1" algn="ctr"/>
            <a:r>
              <a:rPr lang="cs-CZ" sz="4800" b="1" kern="1200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Protišoková opatření</a:t>
            </a:r>
            <a:endParaRPr lang="cs-CZ" sz="4800" b="1" kern="1200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844824"/>
            <a:ext cx="8229600" cy="4141787"/>
          </a:xfrm>
          <a:prstGeom prst="rect">
            <a:avLst/>
          </a:prstGeom>
        </p:spPr>
        <p:txBody>
          <a:bodyPr vert="horz" lIns="91440">
            <a:normAutofit lnSpcReduction="10000"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Teplo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Zamezení ztrátám tepla zraněného.</a:t>
            </a:r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Neponecháváme postiženého ležet na zemi v mokrém oděvu, ale ani na přímém slunci.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Přikrytí suchými pokrývkami.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Chránit proti větru a proudění vzduchu.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Výhodné je užití </a:t>
            </a:r>
            <a:r>
              <a:rPr lang="cs-CZ" dirty="0" err="1" smtClean="0"/>
              <a:t>alufolií</a:t>
            </a:r>
            <a:r>
              <a:rPr lang="cs-CZ" dirty="0" smtClean="0"/>
              <a:t> (u dvoubarevných pro udržení tepla zlatou stranou ven ).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45336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luxe">
    <a:dk1>
      <a:sysClr val="windowText" lastClr="000000"/>
    </a:dk1>
    <a:lt1>
      <a:sysClr val="window" lastClr="FFFFFF"/>
    </a:lt1>
    <a:dk2>
      <a:srgbClr val="30356E"/>
    </a:dk2>
    <a:lt2>
      <a:srgbClr val="FFF9E5"/>
    </a:lt2>
    <a:accent1>
      <a:srgbClr val="CC4757"/>
    </a:accent1>
    <a:accent2>
      <a:srgbClr val="FF6F61"/>
    </a:accent2>
    <a:accent3>
      <a:srgbClr val="FF953E"/>
    </a:accent3>
    <a:accent4>
      <a:srgbClr val="F8BD52"/>
    </a:accent4>
    <a:accent5>
      <a:srgbClr val="46A6BD"/>
    </a:accent5>
    <a:accent6>
      <a:srgbClr val="5488BC"/>
    </a:accent6>
    <a:hlink>
      <a:srgbClr val="FA7D7A"/>
    </a:hlink>
    <a:folHlink>
      <a:srgbClr val="FFCF3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602</Words>
  <Application>Microsoft Office PowerPoint</Application>
  <PresentationFormat>Předvádění na obrazovce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Deluxe</vt:lpstr>
      <vt:lpstr>Snímek 1</vt:lpstr>
      <vt:lpstr>Snímek 2</vt:lpstr>
      <vt:lpstr>Šok - charakteristika</vt:lpstr>
      <vt:lpstr>Příčiny šokového stavu</vt:lpstr>
      <vt:lpstr>Příznaky šoku</vt:lpstr>
      <vt:lpstr>Příznaky šoku</vt:lpstr>
      <vt:lpstr>Druhy šoků</vt:lpstr>
      <vt:lpstr>Protišoková opatření</vt:lpstr>
      <vt:lpstr>Protišoková opatření</vt:lpstr>
      <vt:lpstr>Protišoková opatření</vt:lpstr>
      <vt:lpstr>Protišoková opatření</vt:lpstr>
      <vt:lpstr>Protišoková opatření</vt:lpstr>
      <vt:lpstr>Polohování postiženého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P9 číslo tématu 17 Dopravní ohrožení člověka</dc:title>
  <dc:creator>Mgr. Ivana Krčková</dc:creator>
  <cp:lastModifiedBy>ivana.krckova</cp:lastModifiedBy>
  <cp:revision>77</cp:revision>
  <dcterms:created xsi:type="dcterms:W3CDTF">2012-03-13T09:01:26Z</dcterms:created>
  <dcterms:modified xsi:type="dcterms:W3CDTF">2014-06-10T09:55:19Z</dcterms:modified>
</cp:coreProperties>
</file>