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5" r:id="rId2"/>
    <p:sldId id="296" r:id="rId3"/>
    <p:sldId id="257" r:id="rId4"/>
    <p:sldId id="291" r:id="rId5"/>
    <p:sldId id="258" r:id="rId6"/>
    <p:sldId id="292" r:id="rId7"/>
    <p:sldId id="259" r:id="rId8"/>
    <p:sldId id="278" r:id="rId9"/>
    <p:sldId id="293" r:id="rId10"/>
    <p:sldId id="260" r:id="rId11"/>
    <p:sldId id="281" r:id="rId12"/>
    <p:sldId id="287" r:id="rId13"/>
    <p:sldId id="282" r:id="rId14"/>
    <p:sldId id="288" r:id="rId15"/>
    <p:sldId id="283" r:id="rId16"/>
    <p:sldId id="285" r:id="rId17"/>
    <p:sldId id="286" r:id="rId18"/>
    <p:sldId id="284" r:id="rId19"/>
    <p:sldId id="289" r:id="rId20"/>
    <p:sldId id="290" r:id="rId21"/>
    <p:sldId id="280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14" name="arrow.wav"/>
          </p:stSnd>
        </p:sndAc>
      </p:transition>
    </mc:Choice>
    <mc:Fallback>
      <p:transition spd="slow">
        <p:cover dir="lu"/>
        <p:sndAc>
          <p:stSnd>
            <p:snd r:embed="rId13" name="arrow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http://files.zlomeniny.webnode.cz/200000002-8d0668e001/50000000.png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43608" y="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				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 dirty="0" smtClean="0">
                <a:latin typeface="Calibri" pitchFamily="34" charset="0"/>
              </a:rPr>
              <a:t>VY_32_INOVACE_</a:t>
            </a:r>
            <a:r>
              <a:rPr lang="cs-CZ" sz="2000" dirty="0" smtClean="0">
                <a:solidFill>
                  <a:srgbClr val="00B0F0"/>
                </a:solidFill>
                <a:latin typeface="Calibri" pitchFamily="34" charset="0"/>
              </a:rPr>
              <a:t>P9_3.7</a:t>
            </a:r>
            <a:endParaRPr lang="cs-CZ" sz="2000" dirty="0">
              <a:solidFill>
                <a:srgbClr val="00B0F0"/>
              </a:solidFill>
              <a:latin typeface="Calibri" pitchFamily="34" charset="0"/>
            </a:endParaRPr>
          </a:p>
          <a:p>
            <a:pPr algn="ctr"/>
            <a:r>
              <a:rPr lang="cs-CZ" sz="2400" b="1" dirty="0">
                <a:solidFill>
                  <a:srgbClr val="00B0F0"/>
                </a:solidFill>
                <a:latin typeface="Calibri" pitchFamily="34" charset="0"/>
              </a:rPr>
              <a:t>Tematická oblast: </a:t>
            </a:r>
            <a:r>
              <a:rPr lang="cs-CZ" sz="2400" b="1" dirty="0" smtClean="0">
                <a:solidFill>
                  <a:srgbClr val="00B0F0"/>
                </a:solidFill>
                <a:latin typeface="Calibri" pitchFamily="34" charset="0"/>
              </a:rPr>
              <a:t>První pomoc, péče o zdraví člověka</a:t>
            </a:r>
            <a:endParaRPr lang="cs-CZ" sz="2400" dirty="0">
              <a:solidFill>
                <a:srgbClr val="00B0F0"/>
              </a:solidFill>
              <a:latin typeface="Calibri" pitchFamily="34" charset="0"/>
            </a:endParaRPr>
          </a:p>
          <a:p>
            <a:pPr algn="ctr"/>
            <a:r>
              <a:rPr lang="cs-CZ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První pomoc při zlomeninách dlouhých kostí</a:t>
            </a:r>
            <a:endParaRPr lang="cs-CZ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DUM </a:t>
            </a:r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výkladový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		Předmět: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Ročník: 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r. (6leté),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r. (4leté)</a:t>
            </a:r>
          </a:p>
          <a:p>
            <a:pPr algn="ctr" eaLnBrk="0" hangingPunct="0"/>
            <a:endParaRPr lang="cs-CZ" dirty="0">
              <a:cs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707904" y="4797152"/>
            <a:ext cx="348932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Zpracováno v rámci projektu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EU peníze školám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r>
              <a:rPr lang="cs-CZ" sz="1000" dirty="0">
                <a:latin typeface="Calibri" pitchFamily="34" charset="0"/>
                <a:ea typeface="Times New Roman" pitchFamily="18" charset="0"/>
                <a:cs typeface="Arial" charset="0"/>
              </a:rPr>
              <a:t>	  CZ.1.07/1.5.00/34.0296</a:t>
            </a: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Zpracovatel: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sz="2100" b="1" dirty="0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Mgr. </a:t>
            </a:r>
            <a:r>
              <a:rPr lang="cs-CZ" sz="2100" b="1" dirty="0" smtClean="0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Ivana Krčková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Datum vytvoření: </a:t>
            </a:r>
            <a:r>
              <a:rPr lang="cs-CZ" sz="1400" b="1" dirty="0" smtClean="0">
                <a:solidFill>
                  <a:srgbClr val="66CCFF"/>
                </a:solidFill>
                <a:ea typeface="Times New Roman" pitchFamily="18" charset="0"/>
                <a:cs typeface="Arial" charset="0"/>
              </a:rPr>
              <a:t>duben 2013</a:t>
            </a:r>
            <a:endParaRPr lang="cs-CZ" sz="1400" b="1" dirty="0">
              <a:solidFill>
                <a:srgbClr val="66CCFF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3076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2770188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OPVK_ve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79296" cy="80736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Pevnost kosti při statickém zatížení</a:t>
            </a:r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0" t="9824" r="1884"/>
          <a:stretch/>
        </p:blipFill>
        <p:spPr bwMode="auto">
          <a:xfrm>
            <a:off x="928662" y="1785926"/>
            <a:ext cx="7334572" cy="472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57488" y="6611778"/>
            <a:ext cx="33041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948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07368"/>
          </a:xfrm>
        </p:spPr>
        <p:txBody>
          <a:bodyPr/>
          <a:lstStyle/>
          <a:p>
            <a:r>
              <a:rPr lang="cs-CZ" dirty="0" smtClean="0"/>
              <a:t>Kost pažní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24791"/>
            <a:ext cx="3672408" cy="544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62720" y="2064038"/>
            <a:ext cx="3881288" cy="316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Velký hrbolek kosti pažní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Hlavice kosti pažní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Tělo kosti pažní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Vnitřní hrbol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nadkloubní</a:t>
            </a:r>
            <a:endParaRPr lang="cs-CZ" sz="2400" dirty="0" smtClean="0">
              <a:latin typeface="Corbel" pitchFamily="34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Kladka kosti pažní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Jáma loketní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Hlavička kosti pažní</a:t>
            </a:r>
            <a:endParaRPr lang="cs-CZ" sz="2400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00166" y="6357958"/>
            <a:ext cx="33041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83075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39" y="1795463"/>
            <a:ext cx="3144937" cy="4551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35360"/>
          </a:xfrm>
        </p:spPr>
        <p:txBody>
          <a:bodyPr>
            <a:noAutofit/>
          </a:bodyPr>
          <a:lstStyle/>
          <a:p>
            <a:r>
              <a:rPr lang="cs-CZ" dirty="0" smtClean="0"/>
              <a:t>Fixace paže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23728" y="134076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pomocí </a:t>
            </a:r>
            <a:r>
              <a:rPr lang="cs-CZ" sz="2400" dirty="0" err="1" smtClean="0"/>
              <a:t>cramerovy</a:t>
            </a:r>
            <a:r>
              <a:rPr lang="cs-CZ" sz="2400" dirty="0" smtClean="0"/>
              <a:t> dlahy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28926" y="6365557"/>
            <a:ext cx="33041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83432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12032"/>
            <a:ext cx="3744416" cy="5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404664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Kost loketní a vřetenní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62720" y="1772816"/>
            <a:ext cx="388128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Výběžek loketní (okovec) kosti loketní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Zářez kladkový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Drsnatina kosti loketní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Drsnatina kosti vřetenní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Hlavice kosti vřetenní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Hrany mezikostní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Bodcovitý výběžek kosti loketní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Bodcovitý výběžek kosti 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vřetenní</a:t>
            </a:r>
            <a:endParaRPr lang="cs-CZ" sz="2400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72066" y="6643710"/>
            <a:ext cx="33041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90478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35360"/>
          </a:xfrm>
        </p:spPr>
        <p:txBody>
          <a:bodyPr>
            <a:noAutofit/>
          </a:bodyPr>
          <a:lstStyle/>
          <a:p>
            <a:r>
              <a:rPr lang="cs-CZ" dirty="0" smtClean="0"/>
              <a:t>Fixace předloktí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60" y="1988840"/>
            <a:ext cx="5948095" cy="3443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ovéPole 5"/>
          <p:cNvSpPr txBox="1"/>
          <p:nvPr/>
        </p:nvSpPr>
        <p:spPr>
          <a:xfrm>
            <a:off x="2123728" y="134076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pomocí </a:t>
            </a:r>
            <a:r>
              <a:rPr lang="cs-CZ" sz="2400" dirty="0" err="1" smtClean="0"/>
              <a:t>cramerovy</a:t>
            </a:r>
            <a:r>
              <a:rPr lang="cs-CZ" sz="2400" dirty="0" smtClean="0"/>
              <a:t> dlahy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00364" y="5500702"/>
            <a:ext cx="33041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80416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404664"/>
            <a:ext cx="3888432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Kost stehenní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3705398" y="1196752"/>
            <a:ext cx="5043066" cy="5232644"/>
            <a:chOff x="3654078" y="1214438"/>
            <a:chExt cx="5043066" cy="534174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078" y="1214438"/>
              <a:ext cx="5043066" cy="534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8180400" y="1214438"/>
              <a:ext cx="504056" cy="41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Obdélník 7"/>
          <p:cNvSpPr/>
          <p:nvPr/>
        </p:nvSpPr>
        <p:spPr>
          <a:xfrm>
            <a:off x="107504" y="1340768"/>
            <a:ext cx="388128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Hlavice kosti stehenní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Krček kosti stehenní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Malý chocholík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Čára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mezichocholíková</a:t>
            </a:r>
            <a:endParaRPr lang="cs-CZ" sz="2400" dirty="0" smtClean="0">
              <a:latin typeface="Corbel" pitchFamily="34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Hrana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mezichocholíková</a:t>
            </a:r>
            <a:endParaRPr lang="cs-CZ" sz="2400" dirty="0" smtClean="0">
              <a:latin typeface="Corbel" pitchFamily="34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Tělo kosti stehenní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Drsná čára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Vnitřní hrbol kloubní s hrbolem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nadkloubním</a:t>
            </a:r>
            <a:endParaRPr lang="cs-CZ" sz="2400" dirty="0" smtClean="0">
              <a:latin typeface="Corbel" pitchFamily="34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Zevní hrbol kloubní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Prohbí pro čéšku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Jáma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mezihrbolová</a:t>
            </a:r>
            <a:endParaRPr lang="cs-CZ" sz="2400" dirty="0" smtClean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7" name="Rovnoramenný trojúhelník 6"/>
          <p:cNvSpPr/>
          <p:nvPr/>
        </p:nvSpPr>
        <p:spPr>
          <a:xfrm>
            <a:off x="4833640" y="6309320"/>
            <a:ext cx="386432" cy="381824"/>
          </a:xfrm>
          <a:prstGeom prst="triangle">
            <a:avLst>
              <a:gd name="adj" fmla="val 482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Rovnoramenný trojúhelník 10"/>
          <p:cNvSpPr/>
          <p:nvPr/>
        </p:nvSpPr>
        <p:spPr>
          <a:xfrm>
            <a:off x="7524328" y="6342816"/>
            <a:ext cx="386432" cy="381824"/>
          </a:xfrm>
          <a:prstGeom prst="triangle">
            <a:avLst>
              <a:gd name="adj" fmla="val 482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C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2" name="Rovnoramenný trojúhelník 11"/>
          <p:cNvSpPr/>
          <p:nvPr/>
        </p:nvSpPr>
        <p:spPr>
          <a:xfrm>
            <a:off x="6033715" y="6309320"/>
            <a:ext cx="386432" cy="381824"/>
          </a:xfrm>
          <a:prstGeom prst="triangle">
            <a:avLst>
              <a:gd name="adj" fmla="val 482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B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508104" y="97384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cs-CZ" sz="2000" dirty="0" smtClean="0">
                <a:solidFill>
                  <a:srgbClr val="FFC000"/>
                </a:solidFill>
                <a:latin typeface="Corbel" pitchFamily="34" charset="0"/>
                <a:cs typeface="Times New Roman" pitchFamily="18" charset="0"/>
              </a:rPr>
              <a:t>zepředu</a:t>
            </a:r>
            <a:endParaRPr lang="cs-CZ" sz="2000" dirty="0">
              <a:solidFill>
                <a:srgbClr val="FFC000"/>
              </a:solidFill>
              <a:latin typeface="Corbel" pitchFamily="34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cs-CZ" sz="2000" dirty="0" smtClean="0">
                <a:solidFill>
                  <a:srgbClr val="FFC000"/>
                </a:solidFill>
                <a:latin typeface="Corbel" pitchFamily="34" charset="0"/>
                <a:cs typeface="Times New Roman" pitchFamily="18" charset="0"/>
              </a:rPr>
              <a:t>zezadu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cs-CZ" sz="2000" dirty="0" smtClean="0">
                <a:solidFill>
                  <a:srgbClr val="FFC000"/>
                </a:solidFill>
                <a:latin typeface="Corbel" pitchFamily="34" charset="0"/>
                <a:cs typeface="Times New Roman" pitchFamily="18" charset="0"/>
              </a:rPr>
              <a:t>z vnitřní strany 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86116" y="6429396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64071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35360"/>
          </a:xfrm>
        </p:spPr>
        <p:txBody>
          <a:bodyPr>
            <a:noAutofit/>
          </a:bodyPr>
          <a:lstStyle/>
          <a:p>
            <a:r>
              <a:rPr lang="cs-CZ" dirty="0" smtClean="0"/>
              <a:t>Fixace stehenní kosti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8" t="12002" r="4818" b="6573"/>
          <a:stretch/>
        </p:blipFill>
        <p:spPr bwMode="auto">
          <a:xfrm>
            <a:off x="251520" y="1669982"/>
            <a:ext cx="4824536" cy="2477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94" t="3353" r="4136" b="7103"/>
          <a:stretch/>
        </p:blipFill>
        <p:spPr bwMode="auto">
          <a:xfrm>
            <a:off x="3998583" y="4149080"/>
            <a:ext cx="4810135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ovéPole 3"/>
          <p:cNvSpPr txBox="1"/>
          <p:nvPr/>
        </p:nvSpPr>
        <p:spPr>
          <a:xfrm>
            <a:off x="2123728" y="112474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pomocí </a:t>
            </a:r>
            <a:r>
              <a:rPr lang="cs-CZ" sz="2400" dirty="0" err="1" smtClean="0"/>
              <a:t>cramerových</a:t>
            </a:r>
            <a:r>
              <a:rPr lang="cs-CZ" sz="2400" dirty="0" smtClean="0"/>
              <a:t> </a:t>
            </a:r>
            <a:r>
              <a:rPr lang="cs-CZ" sz="2400" dirty="0"/>
              <a:t>dlah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0034" y="4214818"/>
            <a:ext cx="33041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00496" y="6611778"/>
            <a:ext cx="33041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46715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5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45"/>
          <a:stretch/>
        </p:blipFill>
        <p:spPr bwMode="auto">
          <a:xfrm>
            <a:off x="1583668" y="1975157"/>
            <a:ext cx="2844316" cy="4262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55" t="2540" r="3841" b="2790"/>
          <a:stretch/>
        </p:blipFill>
        <p:spPr bwMode="auto">
          <a:xfrm>
            <a:off x="4788024" y="1975157"/>
            <a:ext cx="2736304" cy="4262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332656"/>
            <a:ext cx="8229600" cy="735360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Fixace dolní končetiny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23728" y="141277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pomocí </a:t>
            </a:r>
            <a:r>
              <a:rPr lang="cs-CZ" sz="2400" dirty="0" smtClean="0"/>
              <a:t>americké dlahy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00364" y="6365557"/>
            <a:ext cx="33041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65830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5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01" y="1212032"/>
            <a:ext cx="4079354" cy="532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296" y="260648"/>
            <a:ext cx="6913016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Kost holenní a lýtková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7544" y="1252805"/>
            <a:ext cx="388128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Vyvýšenina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mezihrbolová</a:t>
            </a:r>
            <a:endParaRPr lang="cs-CZ" sz="2400" dirty="0" smtClean="0">
              <a:latin typeface="Corbel" pitchFamily="34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Vnitřní hrbol kosti stehenní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Drsnatina kosti holenní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Tělo kosti  holenní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Přední strana kosti holenní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Čára šikmého svalu lýtkového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Vnitřní kotník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Zevní kotník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Tělo kosti látkové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Zevní hrbol kosti holenní</a:t>
            </a:r>
            <a:endParaRPr lang="cs-CZ" sz="2400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0628" y="6500834"/>
            <a:ext cx="33041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72333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8" y="2743006"/>
            <a:ext cx="4239922" cy="2512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332656"/>
            <a:ext cx="8229600" cy="735360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Fixace bérce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14222" y="2132856"/>
            <a:ext cx="3475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/>
              <a:t>pomocí </a:t>
            </a:r>
            <a:r>
              <a:rPr lang="cs-CZ" sz="2400" dirty="0" err="1" smtClean="0"/>
              <a:t>cramerových</a:t>
            </a:r>
            <a:r>
              <a:rPr lang="cs-CZ" sz="2400" dirty="0" smtClean="0"/>
              <a:t> </a:t>
            </a:r>
            <a:r>
              <a:rPr lang="cs-CZ" sz="2400" dirty="0"/>
              <a:t>dlah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214422"/>
            <a:ext cx="3888432" cy="2497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30" y="4149079"/>
            <a:ext cx="3887034" cy="2448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Obdélník 9"/>
          <p:cNvSpPr/>
          <p:nvPr/>
        </p:nvSpPr>
        <p:spPr>
          <a:xfrm>
            <a:off x="763914" y="5978896"/>
            <a:ext cx="3376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/>
              <a:t>pomocí </a:t>
            </a:r>
            <a:r>
              <a:rPr lang="cs-CZ" sz="2400" dirty="0" err="1" smtClean="0"/>
              <a:t>thomasovy</a:t>
            </a:r>
            <a:r>
              <a:rPr lang="cs-CZ" sz="2400" dirty="0" smtClean="0"/>
              <a:t> dlahy</a:t>
            </a:r>
            <a:endParaRPr lang="cs-CZ" sz="2400" dirty="0"/>
          </a:p>
        </p:txBody>
      </p:sp>
      <p:cxnSp>
        <p:nvCxnSpPr>
          <p:cNvPr id="7" name="Přímá spojnice se šipkou 6"/>
          <p:cNvCxnSpPr>
            <a:stCxn id="10" idx="3"/>
          </p:cNvCxnSpPr>
          <p:nvPr/>
        </p:nvCxnSpPr>
        <p:spPr>
          <a:xfrm flipV="1">
            <a:off x="4140159" y="6209728"/>
            <a:ext cx="935897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452036" y="2564904"/>
            <a:ext cx="3" cy="5419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214942" y="6611778"/>
            <a:ext cx="33041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143504" y="3714752"/>
            <a:ext cx="33041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</a:p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57224" y="5286388"/>
            <a:ext cx="33041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98739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6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57224" y="357166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Metodický list</a:t>
            </a:r>
            <a:endParaRPr lang="cs-CZ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28662" y="2143116"/>
            <a:ext cx="70723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800" dirty="0" smtClean="0">
                <a:latin typeface="Corbel" pitchFamily="34" charset="0"/>
              </a:rPr>
              <a:t>Tato prezentace bude požívána v 1.ročníku </a:t>
            </a:r>
            <a:r>
              <a:rPr lang="cs-CZ" sz="2800" smtClean="0">
                <a:latin typeface="Corbel" pitchFamily="34" charset="0"/>
              </a:rPr>
              <a:t>čtyřletého </a:t>
            </a:r>
            <a:r>
              <a:rPr lang="cs-CZ" sz="2800" smtClean="0">
                <a:latin typeface="Corbel" pitchFamily="34" charset="0"/>
              </a:rPr>
              <a:t>studia.</a:t>
            </a:r>
            <a:endParaRPr lang="cs-CZ" sz="2800" dirty="0" smtClean="0">
              <a:latin typeface="Corbe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800" dirty="0" smtClean="0">
                <a:latin typeface="Corbel" pitchFamily="34" charset="0"/>
              </a:rPr>
              <a:t>Žáci si pod vedením učitele vyzkouší vše i prakticky.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800" dirty="0" smtClean="0">
                <a:latin typeface="Corbel" pitchFamily="34" charset="0"/>
              </a:rPr>
              <a:t>Výsledkem by mělo být zdokonalení záchrany člověka při zlomeninách dlouhých kostí.</a:t>
            </a:r>
            <a:endParaRPr lang="cs-CZ" sz="2800" dirty="0">
              <a:latin typeface="Corbel" pitchFamily="34" charset="0"/>
            </a:endParaRPr>
          </a:p>
        </p:txBody>
      </p:sp>
    </p:spTree>
  </p:cSld>
  <p:clrMapOvr>
    <a:masterClrMapping/>
  </p:clrMapOvr>
  <p:transition spd="slow">
    <p:cover dir="lu"/>
    <p:sndAc>
      <p:stSnd>
        <p:snd r:embed="rId2" name="arrow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>
            <a:normAutofit/>
          </a:bodyPr>
          <a:lstStyle/>
          <a:p>
            <a:r>
              <a:rPr lang="cs-CZ" dirty="0" err="1"/>
              <a:t>C</a:t>
            </a:r>
            <a:r>
              <a:rPr lang="cs-CZ" dirty="0" err="1" smtClean="0"/>
              <a:t>ramerova</a:t>
            </a:r>
            <a:r>
              <a:rPr lang="cs-CZ" dirty="0" smtClean="0"/>
              <a:t> dlaha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Její </a:t>
            </a:r>
            <a:r>
              <a:rPr lang="cs-CZ" dirty="0"/>
              <a:t>použití patří stále ke standardnímu postupu při</a:t>
            </a:r>
            <a:br>
              <a:rPr lang="cs-CZ" dirty="0"/>
            </a:br>
            <a:r>
              <a:rPr lang="cs-CZ" dirty="0"/>
              <a:t>fixaci končetin. Její provedení v mnoha tvarech,</a:t>
            </a:r>
            <a:br>
              <a:rPr lang="cs-CZ" dirty="0"/>
            </a:br>
            <a:r>
              <a:rPr lang="cs-CZ" dirty="0"/>
              <a:t>velikostech a možnostech jí stále řadí mezi často</a:t>
            </a:r>
            <a:br>
              <a:rPr lang="cs-CZ" dirty="0"/>
            </a:br>
            <a:r>
              <a:rPr lang="cs-CZ" dirty="0"/>
              <a:t>používané. Způsoby použití jsou velmi variabilní.</a:t>
            </a:r>
            <a:br>
              <a:rPr lang="cs-CZ" dirty="0"/>
            </a:br>
            <a:r>
              <a:rPr lang="cs-CZ" dirty="0"/>
              <a:t>Nevýhodou je. že naložení </a:t>
            </a:r>
            <a:r>
              <a:rPr lang="cs-CZ" dirty="0" err="1" smtClean="0"/>
              <a:t>Cramerovy</a:t>
            </a:r>
            <a:r>
              <a:rPr lang="cs-CZ" dirty="0" smtClean="0"/>
              <a:t> </a:t>
            </a:r>
            <a:r>
              <a:rPr lang="cs-CZ" dirty="0"/>
              <a:t>dlahy je vždy</a:t>
            </a:r>
            <a:br>
              <a:rPr lang="cs-CZ" dirty="0"/>
            </a:br>
            <a:r>
              <a:rPr lang="cs-CZ" dirty="0"/>
              <a:t>spojeno s nutností bohaté bandáže, která vyžaduje</a:t>
            </a:r>
            <a:br>
              <a:rPr lang="cs-CZ" dirty="0"/>
            </a:br>
            <a:r>
              <a:rPr lang="cs-CZ" dirty="0"/>
              <a:t>často náročnou manipulaci se zraněnou končetinou.</a:t>
            </a:r>
            <a:br>
              <a:rPr lang="cs-CZ" dirty="0"/>
            </a:br>
            <a:r>
              <a:rPr lang="cs-CZ" dirty="0"/>
              <a:t>Je rovněž nutno dbát na dostatečnou délku dlahy </a:t>
            </a:r>
            <a:r>
              <a:rPr lang="cs-CZ" dirty="0" smtClean="0"/>
              <a:t>tak, aby </a:t>
            </a:r>
            <a:r>
              <a:rPr lang="cs-CZ" dirty="0"/>
              <a:t>přesahovala od zraněného místa přes dvě </a:t>
            </a:r>
            <a:r>
              <a:rPr lang="cs-CZ" dirty="0" smtClean="0"/>
              <a:t>sousední skloubení.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47177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39416"/>
          </a:xfrm>
        </p:spPr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sz="2400" dirty="0" err="1">
                <a:latin typeface="Corbel" pitchFamily="34" charset="0"/>
                <a:cs typeface="Times New Roman" pitchFamily="18" charset="0"/>
              </a:rPr>
              <a:t>Jiř</a:t>
            </a:r>
            <a:r>
              <a:rPr lang="sk-SK" sz="2400" dirty="0">
                <a:latin typeface="Corbel" pitchFamily="34" charset="0"/>
                <a:cs typeface="Times New Roman" pitchFamily="18" charset="0"/>
              </a:rPr>
              <a:t>í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 Pokorný et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al.,URGENTNÍ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MEDICÍNA</a:t>
            </a:r>
            <a:br>
              <a:rPr lang="cs-CZ" sz="2400" dirty="0">
                <a:latin typeface="Corbel" pitchFamily="34" charset="0"/>
                <a:cs typeface="Times New Roman" pitchFamily="18" charset="0"/>
              </a:rPr>
            </a:br>
            <a:r>
              <a:rPr lang="cs-CZ" sz="2400" dirty="0">
                <a:latin typeface="Corbel" pitchFamily="34" charset="0"/>
                <a:cs typeface="Times New Roman" pitchFamily="18" charset="0"/>
              </a:rPr>
              <a:t>První vydán</a:t>
            </a:r>
            <a:r>
              <a:rPr lang="sk-SK" sz="2400" dirty="0" smtClean="0">
                <a:latin typeface="Corbel" pitchFamily="34" charset="0"/>
                <a:cs typeface="Times New Roman" pitchFamily="18" charset="0"/>
              </a:rPr>
              <a:t>í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,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ISBN</a:t>
            </a:r>
            <a:r>
              <a:rPr lang="sk-SK" sz="2400" dirty="0" smtClean="0">
                <a:latin typeface="Corbel" pitchFamily="34" charset="0"/>
                <a:cs typeface="Times New Roman" pitchFamily="18" charset="0"/>
              </a:rPr>
              <a:t> 80-7262-259-5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Příručka první pomoci, </a:t>
            </a:r>
            <a:r>
              <a:rPr lang="cs-CZ" sz="2400" dirty="0" err="1">
                <a:latin typeface="Corbel" pitchFamily="34" charset="0"/>
                <a:cs typeface="Times New Roman" pitchFamily="18" charset="0"/>
              </a:rPr>
              <a:t>Gallus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 Ruber, Praha 1998, ISBN 80-07-01036-X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Učebnice pro Záchrannou zdravotnickou službu, Miroslav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Bíca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a kolektiv, Praha 1996 , ISBN 80-900803-1-6</a:t>
            </a:r>
            <a:endParaRPr lang="cs-CZ" sz="2400" dirty="0"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085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807368"/>
          </a:xfrm>
        </p:spPr>
        <p:txBody>
          <a:bodyPr>
            <a:noAutofit/>
          </a:bodyPr>
          <a:lstStyle/>
          <a:p>
            <a:pPr lvl="0"/>
            <a:r>
              <a:rPr lang="cs-CZ" sz="4400" cap="all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rPr>
              <a:t>Zlomeniny - charakteristika</a:t>
            </a:r>
            <a:endParaRPr lang="cs-CZ" sz="4400" cap="all" dirty="0"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  <a:reflection blurRad="12000" stA="25000" endPos="49000" dist="5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8245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Zlomenina 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vzniká v důsledku přímého působení hrubé síly (tlaku, tahu nebo krutu) nebo přenosu síly z kloubů na kost u luxačních zlomenin. Příčinami jejich vzniku jsou všechny úrazové mechanismy nejčastěji pády, dopravní nehody a sportovní aktivity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cs-CZ" sz="2400" b="1" dirty="0"/>
              <a:t>Typy zlomenin:</a:t>
            </a:r>
            <a:endParaRPr lang="cs-CZ" sz="2400" dirty="0"/>
          </a:p>
          <a:p>
            <a:pPr lvl="0"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zavřená zlomenina – kožní kryt není porušen, část kosti nebo její úlomky kostí jsou uvnitř končetiny nebo těla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otevřené zlomenina – komplikované poškození s porušením kožního krytu, část kosti nebo její úlomky poruší kůži s viditelným zevním krvácením a větší možností infekce. Kost je na infekci mimořádně citlivá, záněty kostní dřeně se obtížně léčí. Infekce prodlužuje dobu hojení, ale může zanechat i trvalé následky.</a:t>
            </a:r>
          </a:p>
          <a:p>
            <a:endParaRPr lang="cs-CZ" sz="2400" dirty="0">
              <a:latin typeface="Corbel" pitchFamily="34" charset="0"/>
              <a:cs typeface="Times New Roman" pitchFamily="18" charset="0"/>
            </a:endParaRPr>
          </a:p>
          <a:p>
            <a:endParaRPr lang="cs-CZ" sz="24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518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cs-CZ" dirty="0"/>
              <a:t>Obecné příznaky zlomeniny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bolestivost v místě poranění, která se zvětšuje s pohybem 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otok, hematom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deformace končetiny a její nepřirozená pohyblivost a z toho vyplývající ztráta funkce končetiny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vyčnívající část kosti nebo její úlomek u otevřených zlomenin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krepitace – vzájemné drhnutí kostí či úlomků o sebe slyšitelné zachráncem 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porušení cév – nápadná bledost a chlad končetiny, nehmatný puls na periferii pod zlomeninou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2144044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l_fi" descr="http://files.zlomeniny.webnode.cz/200000002-8d0668e001/50000000.png"/>
          <p:cNvPicPr>
            <a:picLocks noChangeAspect="1" noChangeArrowheads="1"/>
          </p:cNvPicPr>
          <p:nvPr/>
        </p:nvPicPr>
        <p:blipFill>
          <a:blip r:embed="rId4" r:link="rId5" cstate="print">
            <a:grayscl/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09" r="24547" b="62640"/>
          <a:stretch>
            <a:fillRect/>
          </a:stretch>
        </p:blipFill>
        <p:spPr bwMode="auto">
          <a:xfrm>
            <a:off x="1637116" y="1865536"/>
            <a:ext cx="5017839" cy="133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17" y="4365104"/>
            <a:ext cx="5059540" cy="1347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807368"/>
          </a:xfrm>
        </p:spPr>
        <p:txBody>
          <a:bodyPr>
            <a:noAutofit/>
          </a:bodyPr>
          <a:lstStyle/>
          <a:p>
            <a:pPr lvl="0"/>
            <a:r>
              <a:rPr lang="cs-CZ" cap="all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rPr>
              <a:t>Zlomeniny</a:t>
            </a:r>
            <a:endParaRPr lang="cs-CZ" cap="all" dirty="0"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  <a:reflection blurRad="12000" stA="25000" endPos="49000" dist="5000" dir="5400000" sy="-100000" algn="bl" rotWithShape="0"/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63688" y="134076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Zavřené zlomeniny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63688" y="378904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Otevřené zlomeniny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85918" y="5786454"/>
            <a:ext cx="4608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00298" y="3214686"/>
            <a:ext cx="33041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33797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7" name="arrow.wav"/>
          </p:stSnd>
        </p:sndAc>
      </p:transition>
    </mc:Choice>
    <mc:Fallback>
      <p:transition spd="slow">
        <p:cover dir="lu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07368"/>
          </a:xfrm>
        </p:spPr>
        <p:txBody>
          <a:bodyPr>
            <a:normAutofit fontScale="90000"/>
          </a:bodyPr>
          <a:lstStyle/>
          <a:p>
            <a:pPr algn="ctr"/>
            <a:r>
              <a:rPr lang="cs-CZ" cap="all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rPr>
              <a:t>Zlomeniny podle linie lomu a posunu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57708" y="4339067"/>
            <a:ext cx="2990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000" dirty="0" err="1" smtClean="0">
                <a:latin typeface="Corbel" pitchFamily="34" charset="0"/>
                <a:cs typeface="Times New Roman" pitchFamily="18" charset="0"/>
              </a:rPr>
              <a:t>víceúlomkové</a:t>
            </a:r>
            <a:endParaRPr lang="cs-CZ" sz="2000" dirty="0">
              <a:latin typeface="Corbel" pitchFamily="34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000" dirty="0" smtClean="0">
                <a:latin typeface="Corbel" pitchFamily="34" charset="0"/>
                <a:cs typeface="Times New Roman" pitchFamily="18" charset="0"/>
              </a:rPr>
              <a:t>příčné</a:t>
            </a:r>
            <a:endParaRPr lang="cs-CZ" sz="2000" dirty="0">
              <a:latin typeface="Corbel" pitchFamily="34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000" dirty="0" smtClean="0">
                <a:latin typeface="Corbel" pitchFamily="34" charset="0"/>
                <a:cs typeface="Times New Roman" pitchFamily="18" charset="0"/>
              </a:rPr>
              <a:t>šikmé</a:t>
            </a:r>
            <a:endParaRPr lang="cs-CZ" sz="2000" dirty="0">
              <a:latin typeface="Corbel" pitchFamily="34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000" dirty="0" smtClean="0">
                <a:latin typeface="Corbel" pitchFamily="34" charset="0"/>
                <a:cs typeface="Times New Roman" pitchFamily="18" charset="0"/>
              </a:rPr>
              <a:t>spirální </a:t>
            </a:r>
            <a:r>
              <a:rPr lang="cs-CZ" sz="2000" dirty="0">
                <a:latin typeface="Corbel" pitchFamily="34" charset="0"/>
                <a:cs typeface="Times New Roman" pitchFamily="18" charset="0"/>
              </a:rPr>
              <a:t>– </a:t>
            </a:r>
            <a:r>
              <a:rPr lang="cs-CZ" sz="2000" dirty="0" smtClean="0">
                <a:latin typeface="Corbel" pitchFamily="34" charset="0"/>
                <a:cs typeface="Times New Roman" pitchFamily="18" charset="0"/>
              </a:rPr>
              <a:t>rotační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000" dirty="0" smtClean="0">
                <a:latin typeface="Corbel" pitchFamily="34" charset="0"/>
                <a:cs typeface="Times New Roman" pitchFamily="18" charset="0"/>
              </a:rPr>
              <a:t>tříštivé</a:t>
            </a:r>
            <a:endParaRPr lang="cs-CZ" sz="2000" dirty="0">
              <a:latin typeface="Corbel" pitchFamily="34" charset="0"/>
              <a:cs typeface="Times New Roman" pitchFamily="18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467544" y="1772816"/>
            <a:ext cx="5310561" cy="2016224"/>
            <a:chOff x="3203848" y="2348880"/>
            <a:chExt cx="5310561" cy="2016224"/>
          </a:xfrm>
        </p:grpSpPr>
        <p:pic>
          <p:nvPicPr>
            <p:cNvPr id="12291" name="Obrázek 1"/>
            <p:cNvPicPr>
              <a:picLocks noChangeAspect="1" noChangeArrowheads="1"/>
            </p:cNvPicPr>
            <p:nvPr/>
          </p:nvPicPr>
          <p:blipFill>
            <a:blip r:embed="rId3" cstate="print">
              <a:lum contrast="6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348880"/>
              <a:ext cx="5310561" cy="15121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grpSp>
          <p:nvGrpSpPr>
            <p:cNvPr id="9" name="Skupina 8"/>
            <p:cNvGrpSpPr/>
            <p:nvPr/>
          </p:nvGrpSpPr>
          <p:grpSpPr>
            <a:xfrm>
              <a:off x="3626396" y="4074460"/>
              <a:ext cx="3681908" cy="290644"/>
              <a:chOff x="3626396" y="4074460"/>
              <a:chExt cx="3681908" cy="290644"/>
            </a:xfrm>
          </p:grpSpPr>
          <p:sp>
            <p:nvSpPr>
              <p:cNvPr id="7" name="Rovnoramenný trojúhelník 6"/>
              <p:cNvSpPr/>
              <p:nvPr/>
            </p:nvSpPr>
            <p:spPr>
              <a:xfrm>
                <a:off x="3626396" y="4074460"/>
                <a:ext cx="432048" cy="290644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2" name="Rovnoramenný trojúhelník 11"/>
              <p:cNvSpPr/>
              <p:nvPr/>
            </p:nvSpPr>
            <p:spPr>
              <a:xfrm>
                <a:off x="4716016" y="4074460"/>
                <a:ext cx="432048" cy="290644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>
                    <a:solidFill>
                      <a:schemeClr val="bg1"/>
                    </a:solidFill>
                  </a:rPr>
                  <a:t>2</a:t>
                </a:r>
                <a:endParaRPr lang="cs-CZ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ovnoramenný trojúhelník 12"/>
              <p:cNvSpPr/>
              <p:nvPr/>
            </p:nvSpPr>
            <p:spPr>
              <a:xfrm>
                <a:off x="5763444" y="4074460"/>
                <a:ext cx="432048" cy="290644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>
                    <a:solidFill>
                      <a:schemeClr val="bg1"/>
                    </a:solidFill>
                  </a:rPr>
                  <a:t>3</a:t>
                </a:r>
                <a:endParaRPr lang="cs-CZ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ovnoramenný trojúhelník 13"/>
              <p:cNvSpPr/>
              <p:nvPr/>
            </p:nvSpPr>
            <p:spPr>
              <a:xfrm>
                <a:off x="6876256" y="4074460"/>
                <a:ext cx="432048" cy="290644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>
                    <a:solidFill>
                      <a:schemeClr val="bg1"/>
                    </a:solidFill>
                  </a:rPr>
                  <a:t>4</a:t>
                </a:r>
                <a:endParaRPr lang="cs-CZ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" name="Rovnoramenný trojúhelník 14"/>
          <p:cNvSpPr/>
          <p:nvPr/>
        </p:nvSpPr>
        <p:spPr>
          <a:xfrm>
            <a:off x="5129801" y="3495784"/>
            <a:ext cx="432048" cy="29064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5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3179936" y="4437112"/>
            <a:ext cx="5310561" cy="2090844"/>
            <a:chOff x="3179936" y="4437112"/>
            <a:chExt cx="5310561" cy="2090844"/>
          </a:xfrm>
        </p:grpSpPr>
        <p:pic>
          <p:nvPicPr>
            <p:cNvPr id="12290" name="Obrázek 1"/>
            <p:cNvPicPr>
              <a:picLocks noChangeAspect="1" noChangeArrowheads="1"/>
            </p:cNvPicPr>
            <p:nvPr/>
          </p:nvPicPr>
          <p:blipFill>
            <a:blip r:embed="rId4" cstate="print">
              <a:lum contrast="6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936" y="4437112"/>
              <a:ext cx="5310561" cy="15121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grpSp>
          <p:nvGrpSpPr>
            <p:cNvPr id="8" name="Skupina 7"/>
            <p:cNvGrpSpPr/>
            <p:nvPr/>
          </p:nvGrpSpPr>
          <p:grpSpPr>
            <a:xfrm>
              <a:off x="3570834" y="6237312"/>
              <a:ext cx="4690020" cy="290644"/>
              <a:chOff x="3778796" y="4226860"/>
              <a:chExt cx="4690020" cy="290644"/>
            </a:xfrm>
          </p:grpSpPr>
          <p:sp>
            <p:nvSpPr>
              <p:cNvPr id="16" name="Rovnoramenný trojúhelník 15"/>
              <p:cNvSpPr/>
              <p:nvPr/>
            </p:nvSpPr>
            <p:spPr>
              <a:xfrm>
                <a:off x="3778796" y="4226860"/>
                <a:ext cx="432048" cy="290644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7" name="Rovnoramenný trojúhelník 16"/>
              <p:cNvSpPr/>
              <p:nvPr/>
            </p:nvSpPr>
            <p:spPr>
              <a:xfrm>
                <a:off x="4868416" y="4226860"/>
                <a:ext cx="432048" cy="290644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>
                    <a:solidFill>
                      <a:schemeClr val="bg1"/>
                    </a:solidFill>
                  </a:rPr>
                  <a:t>2</a:t>
                </a:r>
                <a:endParaRPr lang="cs-CZ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ovnoramenný trojúhelník 17"/>
              <p:cNvSpPr/>
              <p:nvPr/>
            </p:nvSpPr>
            <p:spPr>
              <a:xfrm>
                <a:off x="5915844" y="4226860"/>
                <a:ext cx="432048" cy="290644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>
                    <a:solidFill>
                      <a:schemeClr val="bg1"/>
                    </a:solidFill>
                  </a:rPr>
                  <a:t>3</a:t>
                </a:r>
                <a:endParaRPr lang="cs-CZ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ovnoramenný trojúhelník 18"/>
              <p:cNvSpPr/>
              <p:nvPr/>
            </p:nvSpPr>
            <p:spPr>
              <a:xfrm>
                <a:off x="7028656" y="4226860"/>
                <a:ext cx="432048" cy="290644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>
                    <a:solidFill>
                      <a:schemeClr val="bg1"/>
                    </a:solidFill>
                  </a:rPr>
                  <a:t>4</a:t>
                </a:r>
                <a:endParaRPr lang="cs-CZ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ovnoramenný trojúhelník 19"/>
              <p:cNvSpPr/>
              <p:nvPr/>
            </p:nvSpPr>
            <p:spPr>
              <a:xfrm>
                <a:off x="8036768" y="4226860"/>
                <a:ext cx="432048" cy="290644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>
                    <a:solidFill>
                      <a:schemeClr val="bg1"/>
                    </a:solidFill>
                  </a:rPr>
                  <a:t>5</a:t>
                </a:r>
                <a:endParaRPr lang="cs-CZ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5" name="Obdélník 24"/>
          <p:cNvSpPr/>
          <p:nvPr/>
        </p:nvSpPr>
        <p:spPr>
          <a:xfrm>
            <a:off x="5923906" y="1543432"/>
            <a:ext cx="2990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000" dirty="0">
                <a:latin typeface="Corbel" pitchFamily="34" charset="0"/>
                <a:cs typeface="Times New Roman" pitchFamily="18" charset="0"/>
              </a:rPr>
              <a:t>s posunem do strany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000" dirty="0">
                <a:latin typeface="Corbel" pitchFamily="34" charset="0"/>
                <a:cs typeface="Times New Roman" pitchFamily="18" charset="0"/>
              </a:rPr>
              <a:t>posunem z osy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000" dirty="0">
                <a:latin typeface="Corbel" pitchFamily="34" charset="0"/>
                <a:cs typeface="Times New Roman" pitchFamily="18" charset="0"/>
              </a:rPr>
              <a:t>posunem do délky – zkrácení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000" dirty="0">
                <a:latin typeface="Corbel" pitchFamily="34" charset="0"/>
                <a:cs typeface="Times New Roman" pitchFamily="18" charset="0"/>
              </a:rPr>
              <a:t>posun do délky – prodloužení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cs-CZ" sz="2000" dirty="0">
                <a:latin typeface="Corbel" pitchFamily="34" charset="0"/>
                <a:cs typeface="Times New Roman" pitchFamily="18" charset="0"/>
              </a:rPr>
              <a:t>posun rotační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1714480" y="3786190"/>
            <a:ext cx="33041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</a:p>
          <a:p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143240" y="6572272"/>
            <a:ext cx="33041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obr. Příručka první pomoci, </a:t>
            </a:r>
            <a:r>
              <a:rPr lang="cs-CZ" sz="800" dirty="0" err="1" smtClean="0"/>
              <a:t>Gallus</a:t>
            </a:r>
            <a:r>
              <a:rPr lang="cs-CZ" sz="800" dirty="0" smtClean="0"/>
              <a:t> Ruber, Praha 1998, ISBN 80-07-01036-X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0382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5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148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cs-CZ" sz="2400" dirty="0"/>
              <a:t>při ošetřování pokud je to možné si nasadím rukavice (latexové)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/>
              <a:t>prvním krokem je stavění krvácení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/>
              <a:t>zabránění infikování rány z okolí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/>
              <a:t>omezením pohybu postižené končetiny fixací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/>
              <a:t>zbytečně nemanipulujeme s postiženým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/>
              <a:t>vyčnívající kost obložíme věnečkem z gázy či obvazového materiálu a následně obvážeme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/>
              <a:t>končetinu se nesnažíme dát do původního stavu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/>
              <a:t>provedeme protišoková opatření – především zabránění úniku tepla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35360"/>
          </a:xfrm>
        </p:spPr>
        <p:txBody>
          <a:bodyPr vert="horz" lIns="0" tIns="9144" rIns="0" bIns="9144" anchor="b">
            <a:noAutofit/>
          </a:bodyPr>
          <a:lstStyle/>
          <a:p>
            <a:pPr lvl="0" algn="ctr"/>
            <a:r>
              <a:rPr lang="cs-CZ" dirty="0" smtClean="0"/>
              <a:t>Obecné </a:t>
            </a:r>
            <a:r>
              <a:rPr lang="cs-CZ" dirty="0"/>
              <a:t>zásady ošetření u otevřených </a:t>
            </a:r>
            <a:r>
              <a:rPr lang="cs-CZ" dirty="0" smtClean="0"/>
              <a:t>zlomenin</a:t>
            </a:r>
            <a:endParaRPr lang="cs-CZ" cap="all" dirty="0"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  <a:reflection blurRad="12000" stA="25000" endPos="49000" dist="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614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 vert="horz" lIns="0" tIns="9144" rIns="0" bIns="9144" anchor="b">
            <a:noAutofit/>
          </a:bodyPr>
          <a:lstStyle/>
          <a:p>
            <a:pPr lvl="1" algn="ctr"/>
            <a:r>
              <a:rPr lang="cs-CZ" sz="4800" b="1" kern="1200" cap="all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Komplikace </a:t>
            </a:r>
            <a:r>
              <a:rPr lang="cs-CZ" sz="4800" b="1" kern="1200" cap="all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u </a:t>
            </a:r>
            <a:r>
              <a:rPr lang="cs-CZ" sz="4800" b="1" kern="1200" cap="all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zlomenin</a:t>
            </a:r>
            <a:endParaRPr lang="cs-CZ" sz="4800" b="1" kern="1200" cap="all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  <a:reflection blurRad="12000" stA="25000" endPos="49000" dist="5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244" y="1546448"/>
            <a:ext cx="8229600" cy="41148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cs-CZ" sz="2400" dirty="0" smtClean="0"/>
              <a:t>možnost </a:t>
            </a:r>
            <a:r>
              <a:rPr lang="cs-CZ" sz="2400" dirty="0"/>
              <a:t>infekce (u otevřených zlomenin)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/>
              <a:t>porušení cév – nápadná bledost a chlad končetiny, nehmatný puls na periferii pod zlomeninou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/>
              <a:t>poranění nervových drah – brnění a mravenčení, poruchy hybnosti nebo ztráta citlivosti v postižené oblasti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/>
              <a:t>poranění orgánů (hrudník, malá pánev)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 smtClean="0"/>
              <a:t>tuková </a:t>
            </a:r>
            <a:r>
              <a:rPr lang="cs-CZ" sz="2400" dirty="0"/>
              <a:t>embolie – embolizace drobných kapének tuku z poškozené kosti do plicního cévního řečiště (těžká, náhlá dušnost, rychlý tep, </a:t>
            </a: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rozvoj šoku</a:t>
            </a:r>
            <a:r>
              <a:rPr lang="cs-CZ" sz="2400" dirty="0"/>
              <a:t>)</a:t>
            </a:r>
          </a:p>
          <a:p>
            <a:pPr lvl="0">
              <a:buFont typeface="Wingdings" pitchFamily="2" charset="2"/>
              <a:buChar char="ü"/>
            </a:pPr>
            <a:r>
              <a:rPr lang="cs-CZ" sz="2400" dirty="0"/>
              <a:t>nedbalá a nedokonalá fixace zlomeniny dlouhých kostí ohrožuje poraněného a zhoršuje bolesti při transportu a ostré úlomky kosti mohou poranit okolní tkáně (svaly, cévy a nervy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61346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pPr algn="ctr"/>
            <a:r>
              <a:rPr lang="cs-CZ" dirty="0" smtClean="0"/>
              <a:t>Krevní ztráty u zlomenin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7544" y="2402304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/>
              <a:t>žebra – 150 </a:t>
            </a:r>
            <a:r>
              <a:rPr lang="cs-CZ" sz="2400" dirty="0" smtClean="0"/>
              <a:t>ml</a:t>
            </a:r>
          </a:p>
          <a:p>
            <a:pPr marL="342900" lvl="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/>
              <a:t>pažní </a:t>
            </a:r>
            <a:r>
              <a:rPr lang="cs-CZ" sz="2400" dirty="0"/>
              <a:t>kost – 500 </a:t>
            </a:r>
            <a:r>
              <a:rPr lang="cs-CZ" sz="2400" dirty="0" smtClean="0"/>
              <a:t>ml</a:t>
            </a:r>
          </a:p>
          <a:p>
            <a:pPr marL="342900" lvl="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/>
              <a:t>předloktí </a:t>
            </a:r>
            <a:r>
              <a:rPr lang="cs-CZ" sz="2400" dirty="0"/>
              <a:t>– 250 </a:t>
            </a:r>
            <a:r>
              <a:rPr lang="cs-CZ" sz="2400" dirty="0" smtClean="0"/>
              <a:t>ml</a:t>
            </a:r>
          </a:p>
          <a:p>
            <a:pPr marL="342900" lvl="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/>
              <a:t>pánev </a:t>
            </a:r>
            <a:r>
              <a:rPr lang="cs-CZ" sz="2400" dirty="0"/>
              <a:t>– 2000 (5000!) </a:t>
            </a:r>
            <a:r>
              <a:rPr lang="cs-CZ" sz="2400" dirty="0" smtClean="0"/>
              <a:t>ml</a:t>
            </a:r>
          </a:p>
          <a:p>
            <a:pPr marL="342900" lvl="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/>
              <a:t>stehenní </a:t>
            </a:r>
            <a:r>
              <a:rPr lang="cs-CZ" sz="2400" dirty="0"/>
              <a:t>kost (diafýza) – 1500 </a:t>
            </a:r>
            <a:r>
              <a:rPr lang="cs-CZ" sz="2400" dirty="0" smtClean="0"/>
              <a:t>ml</a:t>
            </a:r>
          </a:p>
          <a:p>
            <a:pPr marL="342900" lvl="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/>
              <a:t>holenní </a:t>
            </a:r>
            <a:r>
              <a:rPr lang="cs-CZ" sz="2400" dirty="0"/>
              <a:t>kost – 650 ml</a:t>
            </a:r>
          </a:p>
          <a:p>
            <a:endParaRPr lang="cs-CZ" sz="2400" dirty="0" smtClean="0"/>
          </a:p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jde-li </a:t>
            </a:r>
            <a:r>
              <a:rPr lang="cs-CZ" sz="2400" dirty="0">
                <a:solidFill>
                  <a:srgbClr val="FF0000"/>
                </a:solidFill>
              </a:rPr>
              <a:t>o komplikovanou zlomeninu až </a:t>
            </a:r>
            <a:r>
              <a:rPr lang="cs-CZ" sz="2400" dirty="0" smtClean="0">
                <a:solidFill>
                  <a:srgbClr val="FF0000"/>
                </a:solidFill>
              </a:rPr>
              <a:t>dvojnásobek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2303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</a:themeOverride>
</file>

<file path=ppt/theme/themeOverride2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678</Words>
  <Application>Microsoft Office PowerPoint</Application>
  <PresentationFormat>Předvádění na obrazovce (4:3)</PresentationFormat>
  <Paragraphs>160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Deluxe</vt:lpstr>
      <vt:lpstr>Snímek 1</vt:lpstr>
      <vt:lpstr>Snímek 2</vt:lpstr>
      <vt:lpstr>Zlomeniny - charakteristika</vt:lpstr>
      <vt:lpstr>Obecné příznaky zlomeniny</vt:lpstr>
      <vt:lpstr>Zlomeniny</vt:lpstr>
      <vt:lpstr>Zlomeniny podle linie lomu a posunu</vt:lpstr>
      <vt:lpstr>Obecné zásady ošetření u otevřených zlomenin</vt:lpstr>
      <vt:lpstr>Komplikace u zlomenin</vt:lpstr>
      <vt:lpstr>Krevní ztráty u zlomenin</vt:lpstr>
      <vt:lpstr>Pevnost kosti při statickém zatížení</vt:lpstr>
      <vt:lpstr>Kost pažní </vt:lpstr>
      <vt:lpstr>Fixace paže</vt:lpstr>
      <vt:lpstr>Snímek 13</vt:lpstr>
      <vt:lpstr>Fixace předloktí</vt:lpstr>
      <vt:lpstr>Snímek 15</vt:lpstr>
      <vt:lpstr>Fixace stehenní kosti</vt:lpstr>
      <vt:lpstr>Snímek 17</vt:lpstr>
      <vt:lpstr>Snímek 18</vt:lpstr>
      <vt:lpstr>Snímek 19</vt:lpstr>
      <vt:lpstr>Cramerova dlaha</vt:lpstr>
      <vt:lpstr>Použitá 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P9 číslo tématu 17 Dopravní ohrožení člověka</dc:title>
  <dc:creator>Mgr. Ivana Krčková</dc:creator>
  <cp:lastModifiedBy>ivana.krckova</cp:lastModifiedBy>
  <cp:revision>69</cp:revision>
  <dcterms:created xsi:type="dcterms:W3CDTF">2012-03-13T09:01:26Z</dcterms:created>
  <dcterms:modified xsi:type="dcterms:W3CDTF">2014-05-05T08:48:08Z</dcterms:modified>
</cp:coreProperties>
</file>