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00" r:id="rId2"/>
    <p:sldId id="257" r:id="rId3"/>
    <p:sldId id="291" r:id="rId4"/>
    <p:sldId id="298" r:id="rId5"/>
    <p:sldId id="294" r:id="rId6"/>
    <p:sldId id="296" r:id="rId7"/>
    <p:sldId id="295" r:id="rId8"/>
    <p:sldId id="297" r:id="rId9"/>
    <p:sldId id="292" r:id="rId10"/>
    <p:sldId id="259" r:id="rId11"/>
    <p:sldId id="278" r:id="rId12"/>
    <p:sldId id="293" r:id="rId13"/>
    <p:sldId id="28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4F162-108B-47DA-9805-21FA81493988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E6B7B-BAB4-433A-9C03-13E59780A1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764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8479B8B-752B-4445-BC08-0F45916721C7}" type="slidenum">
              <a:rPr lang="cs-CZ" smtClean="0">
                <a:latin typeface="Arial" charset="0"/>
              </a:rPr>
              <a:pPr eaLnBrk="1" hangingPunct="1"/>
              <a:t>5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FD500D2-77F6-49EB-ABFC-DAD5E3D7D18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14" name="arrow.wav"/>
          </p:stSnd>
        </p:sndAc>
      </p:transition>
    </mc:Choice>
    <mc:Fallback>
      <p:transition spd="slow">
        <p:cover dir="lu"/>
        <p:sndAc>
          <p:stSnd>
            <p:snd r:embed="rId13" name="arrow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71600" y="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				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 dirty="0" smtClean="0">
                <a:latin typeface="Calibri" pitchFamily="34" charset="0"/>
              </a:rPr>
              <a:t>VY_32_INOVACE_</a:t>
            </a:r>
            <a:r>
              <a:rPr lang="cs-CZ" sz="2000" dirty="0" smtClean="0">
                <a:solidFill>
                  <a:srgbClr val="00B0F0"/>
                </a:solidFill>
                <a:latin typeface="Calibri" pitchFamily="34" charset="0"/>
              </a:rPr>
              <a:t>P9_3.5</a:t>
            </a:r>
            <a:endParaRPr lang="cs-CZ" sz="2000" dirty="0">
              <a:solidFill>
                <a:srgbClr val="00B0F0"/>
              </a:solidFill>
              <a:latin typeface="Calibri" pitchFamily="34" charset="0"/>
            </a:endParaRPr>
          </a:p>
          <a:p>
            <a:pPr algn="ctr"/>
            <a:r>
              <a:rPr lang="cs-CZ" sz="2400" b="1" dirty="0">
                <a:solidFill>
                  <a:srgbClr val="00B0F0"/>
                </a:solidFill>
                <a:latin typeface="Calibri" pitchFamily="34" charset="0"/>
              </a:rPr>
              <a:t>Tematická oblast: </a:t>
            </a:r>
            <a:r>
              <a:rPr lang="cs-CZ" sz="2400" b="1" dirty="0" smtClean="0">
                <a:solidFill>
                  <a:srgbClr val="00B0F0"/>
                </a:solidFill>
                <a:latin typeface="Calibri" pitchFamily="34" charset="0"/>
              </a:rPr>
              <a:t>První pomoc, péče o zdraví člověka</a:t>
            </a:r>
            <a:endParaRPr lang="cs-CZ" sz="2400" dirty="0">
              <a:solidFill>
                <a:srgbClr val="00B0F0"/>
              </a:solidFill>
              <a:latin typeface="Calibri" pitchFamily="34" charset="0"/>
            </a:endParaRPr>
          </a:p>
          <a:p>
            <a:pPr algn="ctr"/>
            <a:r>
              <a:rPr lang="cs-CZ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Ošetření krvácení</a:t>
            </a:r>
            <a:endParaRPr lang="cs-CZ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DUM </a:t>
            </a:r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výkladový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		Předmět: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Ročník: 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r. (6leté),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r. (4leté)</a:t>
            </a:r>
          </a:p>
          <a:p>
            <a:pPr algn="ctr" eaLnBrk="0" hangingPunct="0"/>
            <a:endParaRPr lang="cs-CZ" dirty="0">
              <a:cs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51920" y="4581128"/>
            <a:ext cx="348932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Zpracováno v rámci projektu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EU peníze školám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r>
              <a:rPr lang="cs-CZ" sz="1000" dirty="0">
                <a:latin typeface="Calibri" pitchFamily="34" charset="0"/>
                <a:ea typeface="Times New Roman" pitchFamily="18" charset="0"/>
                <a:cs typeface="Arial" charset="0"/>
              </a:rPr>
              <a:t>	  CZ.1.07/1.5.00/34.0296</a:t>
            </a: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Zpracovatel: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sz="2100" b="1" dirty="0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Mgr. </a:t>
            </a:r>
            <a:r>
              <a:rPr lang="cs-CZ" sz="2100" b="1" dirty="0" smtClean="0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Ivana Krčková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Datum vytvoření: </a:t>
            </a:r>
            <a:r>
              <a:rPr lang="cs-CZ" sz="1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duben</a:t>
            </a:r>
            <a:r>
              <a:rPr lang="cs-CZ" sz="1400" b="1" dirty="0" smtClean="0">
                <a:solidFill>
                  <a:srgbClr val="66CCFF"/>
                </a:solidFill>
                <a:ea typeface="Times New Roman" pitchFamily="18" charset="0"/>
                <a:cs typeface="Arial" charset="0"/>
              </a:rPr>
              <a:t> 2013</a:t>
            </a:r>
            <a:endParaRPr lang="cs-CZ" sz="1400" b="1" dirty="0">
              <a:solidFill>
                <a:srgbClr val="66CCFF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3076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2770188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OPVK_ve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00400"/>
          </a:xfrm>
        </p:spPr>
        <p:txBody>
          <a:bodyPr>
            <a:noAutofit/>
          </a:bodyPr>
          <a:lstStyle/>
          <a:p>
            <a:r>
              <a:rPr lang="cs-CZ" sz="2400" dirty="0" smtClean="0"/>
              <a:t>Při </a:t>
            </a:r>
            <a:r>
              <a:rPr lang="cs-CZ" sz="2400" dirty="0"/>
              <a:t>ošetřování pokud je to možné si nasadím rukavice (</a:t>
            </a:r>
            <a:r>
              <a:rPr lang="cs-CZ" sz="2400" dirty="0" smtClean="0"/>
              <a:t>latexové, </a:t>
            </a:r>
            <a:r>
              <a:rPr lang="cs-CZ" sz="2400" dirty="0" err="1" smtClean="0"/>
              <a:t>nitrilonové</a:t>
            </a:r>
            <a:r>
              <a:rPr lang="cs-CZ" sz="2400" dirty="0" smtClean="0"/>
              <a:t>) </a:t>
            </a:r>
          </a:p>
          <a:p>
            <a:pPr>
              <a:buSzPct val="100000"/>
              <a:buFont typeface="Wingdings 2" pitchFamily="18" charset="2"/>
              <a:buChar char="P"/>
            </a:pPr>
            <a:r>
              <a:rPr lang="cs-CZ" sz="2400" dirty="0" smtClean="0"/>
              <a:t>Často </a:t>
            </a:r>
            <a:r>
              <a:rPr lang="cs-CZ" sz="2400" dirty="0"/>
              <a:t>s bezvědomím jako </a:t>
            </a:r>
            <a:r>
              <a:rPr lang="cs-CZ" sz="2400" dirty="0" smtClean="0"/>
              <a:t>příznak závažného </a:t>
            </a:r>
            <a:r>
              <a:rPr lang="cs-CZ" sz="2400" dirty="0" err="1" smtClean="0"/>
              <a:t>mozkolebečního</a:t>
            </a:r>
            <a:r>
              <a:rPr lang="cs-CZ" sz="2400" dirty="0" smtClean="0"/>
              <a:t> poranění</a:t>
            </a:r>
          </a:p>
          <a:p>
            <a:pPr>
              <a:buSzPct val="100000"/>
              <a:buFont typeface="Wingdings 2" pitchFamily="18" charset="2"/>
              <a:buChar char="P"/>
            </a:pPr>
            <a:r>
              <a:rPr lang="cs-CZ" sz="2400" dirty="0" smtClean="0"/>
              <a:t>Příměs </a:t>
            </a:r>
            <a:r>
              <a:rPr lang="cs-CZ" sz="2400" dirty="0"/>
              <a:t>čiré nažloutlé tekutiny (</a:t>
            </a:r>
            <a:r>
              <a:rPr lang="cs-CZ" sz="2400" dirty="0" err="1" smtClean="0"/>
              <a:t>liquor</a:t>
            </a:r>
            <a:r>
              <a:rPr lang="cs-CZ" sz="2400" dirty="0" smtClean="0"/>
              <a:t>)</a:t>
            </a:r>
          </a:p>
          <a:p>
            <a:pPr>
              <a:buSzPct val="100000"/>
              <a:buFont typeface="Wingdings 2" pitchFamily="18" charset="2"/>
              <a:buChar char="P"/>
            </a:pPr>
            <a:r>
              <a:rPr lang="cs-CZ" sz="2400" dirty="0" smtClean="0"/>
              <a:t>Přiložení </a:t>
            </a:r>
            <a:r>
              <a:rPr lang="cs-CZ" sz="2400" dirty="0"/>
              <a:t>odsávacího obvazu (sterilní krytí, savá vrstva, </a:t>
            </a:r>
            <a:r>
              <a:rPr lang="cs-CZ" sz="2400" dirty="0" smtClean="0"/>
              <a:t>fixace)</a:t>
            </a:r>
          </a:p>
          <a:p>
            <a:pPr>
              <a:buSzPct val="100000"/>
              <a:buFont typeface="Wingdings 2" pitchFamily="18" charset="2"/>
              <a:buChar char="P"/>
            </a:pPr>
            <a:r>
              <a:rPr lang="cs-CZ" sz="2400" dirty="0" smtClean="0"/>
              <a:t>Uložení </a:t>
            </a:r>
            <a:r>
              <a:rPr lang="cs-CZ" sz="2400" dirty="0"/>
              <a:t>do stabilizované polohy na stranu krvácejícího </a:t>
            </a:r>
            <a:r>
              <a:rPr lang="cs-CZ" sz="2400" dirty="0" smtClean="0"/>
              <a:t>ucha</a:t>
            </a:r>
          </a:p>
          <a:p>
            <a:pPr>
              <a:buSzPct val="100000"/>
              <a:buFont typeface="Wingdings 2" pitchFamily="18" charset="2"/>
              <a:buChar char="P"/>
            </a:pPr>
            <a:r>
              <a:rPr lang="cs-CZ" sz="2400" dirty="0" smtClean="0"/>
              <a:t>Výzva </a:t>
            </a:r>
            <a:r>
              <a:rPr lang="cs-CZ" sz="2400" dirty="0"/>
              <a:t>ZZS, sledování stavu</a:t>
            </a:r>
          </a:p>
          <a:p>
            <a:pPr lvl="0">
              <a:buFont typeface="Wingdings" pitchFamily="2" charset="2"/>
              <a:buChar char="ü"/>
            </a:pPr>
            <a:endParaRPr lang="cs-CZ" sz="2400" dirty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Ošetření krvácení ze zvukovodu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87624" y="544522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Nezapomeň nenaklánět hlavu na stranu zdravého zvukovodu a netamponovat  dutinu </a:t>
            </a:r>
            <a:r>
              <a:rPr lang="cs-CZ" sz="2400" dirty="0">
                <a:solidFill>
                  <a:srgbClr val="FF0000"/>
                </a:solidFill>
              </a:rPr>
              <a:t>zvukovodu</a:t>
            </a:r>
          </a:p>
        </p:txBody>
      </p:sp>
    </p:spTree>
    <p:extLst>
      <p:ext uri="{BB962C8B-B14F-4D97-AF65-F5344CB8AC3E}">
        <p14:creationId xmlns:p14="http://schemas.microsoft.com/office/powerpoint/2010/main" xmlns="" val="59861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32271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cs-CZ" sz="2400" dirty="0"/>
              <a:t>M</a:t>
            </a:r>
            <a:r>
              <a:rPr lang="cs-CZ" sz="2400" dirty="0" smtClean="0"/>
              <a:t>ožnost </a:t>
            </a:r>
            <a:r>
              <a:rPr lang="cs-CZ" sz="2400" dirty="0"/>
              <a:t>infekce (u otevřených </a:t>
            </a:r>
            <a:r>
              <a:rPr lang="cs-CZ" sz="2400" dirty="0" smtClean="0"/>
              <a:t>zlomenin)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 smtClean="0"/>
              <a:t>Po </a:t>
            </a:r>
            <a:r>
              <a:rPr lang="cs-CZ" sz="2400" dirty="0"/>
              <a:t>vyražení zubu – zkousnout tampón 2x vyšší než </a:t>
            </a:r>
            <a:r>
              <a:rPr lang="cs-CZ" sz="2400" dirty="0" smtClean="0"/>
              <a:t>zub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 smtClean="0"/>
              <a:t>Stomatologické ošetření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 smtClean="0"/>
              <a:t>Luxovaný </a:t>
            </a:r>
            <a:r>
              <a:rPr lang="cs-CZ" sz="2400" dirty="0"/>
              <a:t>zub pošleme s pacientem ve sterilním mulu nasyceném fyziologickým roztokem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 smtClean="0"/>
              <a:t>Zajistit aby postižený vyplivoval krev a zbytečně ji nepolykal</a:t>
            </a:r>
            <a:endParaRPr lang="cs-CZ" sz="2400" dirty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Ošetření krvácení z dutiny ústní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134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pPr algn="ctr"/>
            <a:r>
              <a:rPr lang="cs-CZ" dirty="0" smtClean="0"/>
              <a:t>Krevní ztráty u zlomenin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11560" y="170080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/>
              <a:t>žebra – 150 </a:t>
            </a:r>
            <a:r>
              <a:rPr lang="cs-CZ" sz="2400" dirty="0" smtClean="0"/>
              <a:t>ml</a:t>
            </a:r>
          </a:p>
          <a:p>
            <a:pPr marL="342900" lvl="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/>
              <a:t>pažní </a:t>
            </a:r>
            <a:r>
              <a:rPr lang="cs-CZ" sz="2400" dirty="0"/>
              <a:t>kost – 500 </a:t>
            </a:r>
            <a:r>
              <a:rPr lang="cs-CZ" sz="2400" dirty="0" smtClean="0"/>
              <a:t>ml</a:t>
            </a:r>
          </a:p>
          <a:p>
            <a:pPr marL="342900" lvl="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/>
              <a:t>předloktí </a:t>
            </a:r>
            <a:r>
              <a:rPr lang="cs-CZ" sz="2400" dirty="0"/>
              <a:t>– 250 </a:t>
            </a:r>
            <a:r>
              <a:rPr lang="cs-CZ" sz="2400" dirty="0" smtClean="0"/>
              <a:t>ml</a:t>
            </a:r>
          </a:p>
          <a:p>
            <a:pPr marL="342900" lvl="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/>
              <a:t>pánev </a:t>
            </a:r>
            <a:r>
              <a:rPr lang="cs-CZ" sz="2400" dirty="0"/>
              <a:t>– 2000 (5000!) </a:t>
            </a:r>
            <a:r>
              <a:rPr lang="cs-CZ" sz="2400" dirty="0" smtClean="0"/>
              <a:t>ml</a:t>
            </a:r>
          </a:p>
          <a:p>
            <a:pPr marL="342900" lvl="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/>
              <a:t>stehenní </a:t>
            </a:r>
            <a:r>
              <a:rPr lang="cs-CZ" sz="2400" dirty="0"/>
              <a:t>kost (diafýza) – 1500 </a:t>
            </a:r>
            <a:r>
              <a:rPr lang="cs-CZ" sz="2400" dirty="0" smtClean="0"/>
              <a:t>ml</a:t>
            </a:r>
          </a:p>
          <a:p>
            <a:pPr marL="342900" lvl="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/>
              <a:t>holenní </a:t>
            </a:r>
            <a:r>
              <a:rPr lang="cs-CZ" sz="2400" dirty="0"/>
              <a:t>kost – 650 ml</a:t>
            </a:r>
          </a:p>
          <a:p>
            <a:pPr>
              <a:lnSpc>
                <a:spcPct val="150000"/>
              </a:lnSpc>
            </a:pPr>
            <a:endParaRPr lang="cs-CZ" sz="2400" dirty="0" smtClean="0"/>
          </a:p>
          <a:p>
            <a:pPr algn="ctr">
              <a:lnSpc>
                <a:spcPct val="150000"/>
              </a:lnSpc>
            </a:pPr>
            <a:r>
              <a:rPr lang="cs-CZ" sz="2400" dirty="0" smtClean="0">
                <a:solidFill>
                  <a:srgbClr val="FF0000"/>
                </a:solidFill>
              </a:rPr>
              <a:t>jde-li </a:t>
            </a:r>
            <a:r>
              <a:rPr lang="cs-CZ" sz="2400" dirty="0">
                <a:solidFill>
                  <a:srgbClr val="FF0000"/>
                </a:solidFill>
              </a:rPr>
              <a:t>o komplikovanou zlomeninu až </a:t>
            </a:r>
            <a:r>
              <a:rPr lang="cs-CZ" sz="2400" dirty="0" smtClean="0">
                <a:solidFill>
                  <a:srgbClr val="FF0000"/>
                </a:solidFill>
              </a:rPr>
              <a:t>dvojnásobek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30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39416"/>
          </a:xfrm>
        </p:spPr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sz="2400" dirty="0" err="1">
                <a:latin typeface="Corbel" pitchFamily="34" charset="0"/>
                <a:cs typeface="Times New Roman" pitchFamily="18" charset="0"/>
              </a:rPr>
              <a:t>Jiř</a:t>
            </a:r>
            <a:r>
              <a:rPr lang="sk-SK" sz="2400" dirty="0">
                <a:latin typeface="Corbel" pitchFamily="34" charset="0"/>
                <a:cs typeface="Times New Roman" pitchFamily="18" charset="0"/>
              </a:rPr>
              <a:t>í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 Pokorný et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al.,URGENTNÍ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MEDICÍNA</a:t>
            </a:r>
            <a:br>
              <a:rPr lang="cs-CZ" sz="2400" dirty="0">
                <a:latin typeface="Corbel" pitchFamily="34" charset="0"/>
                <a:cs typeface="Times New Roman" pitchFamily="18" charset="0"/>
              </a:rPr>
            </a:br>
            <a:r>
              <a:rPr lang="cs-CZ" sz="2400" dirty="0">
                <a:latin typeface="Corbel" pitchFamily="34" charset="0"/>
                <a:cs typeface="Times New Roman" pitchFamily="18" charset="0"/>
              </a:rPr>
              <a:t>První vydán</a:t>
            </a:r>
            <a:r>
              <a:rPr lang="sk-SK" sz="2400" dirty="0" smtClean="0">
                <a:latin typeface="Corbel" pitchFamily="34" charset="0"/>
                <a:cs typeface="Times New Roman" pitchFamily="18" charset="0"/>
              </a:rPr>
              <a:t>í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,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ISBN</a:t>
            </a:r>
            <a:r>
              <a:rPr lang="sk-SK" sz="2400" dirty="0" smtClean="0">
                <a:latin typeface="Corbel" pitchFamily="34" charset="0"/>
                <a:cs typeface="Times New Roman" pitchFamily="18" charset="0"/>
              </a:rPr>
              <a:t> 80-7262-259-5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Příručka první pomoci, </a:t>
            </a:r>
            <a:r>
              <a:rPr lang="cs-CZ" sz="2400" dirty="0" err="1">
                <a:latin typeface="Corbel" pitchFamily="34" charset="0"/>
                <a:cs typeface="Times New Roman" pitchFamily="18" charset="0"/>
              </a:rPr>
              <a:t>Gallus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 Ruber, Praha 1998, ISBN 80-07-01036-X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Učebnice pro Záchrannou zdravotnickou službu, Miroslav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Bíca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a kolektiv, Praha 1996 , ISBN 80-900803-1-6</a:t>
            </a:r>
            <a:endParaRPr lang="cs-CZ" sz="2400" dirty="0"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08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807368"/>
          </a:xfrm>
        </p:spPr>
        <p:txBody>
          <a:bodyPr>
            <a:noAutofit/>
          </a:bodyPr>
          <a:lstStyle/>
          <a:p>
            <a:pPr lvl="0"/>
            <a:r>
              <a:rPr lang="cs-CZ" sz="4400" cap="all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rPr>
              <a:t>Krvácení - dělení</a:t>
            </a:r>
            <a:endParaRPr lang="cs-CZ" sz="4400" cap="all" dirty="0"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  <a:reflection blurRad="12000" stA="25000" endPos="49000" dist="5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13992"/>
            <a:ext cx="8352928" cy="4464496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Arteriální (tepenné) – světlá krev, tryskající z rány</a:t>
            </a:r>
          </a:p>
          <a:p>
            <a:pPr lvl="1"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Venózní (žilní) – tmavá krev, volně vytéká z rány</a:t>
            </a:r>
          </a:p>
          <a:p>
            <a:pPr lvl="1"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Kapilární (vlásečnicové) – nevelké ztráty, tendence ke spontánnímu stavění</a:t>
            </a:r>
          </a:p>
          <a:p>
            <a:pPr lvl="1"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Smíšené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C000"/>
                </a:solidFill>
                <a:latin typeface="Corbel" pitchFamily="34" charset="0"/>
                <a:cs typeface="Times New Roman" pitchFamily="18" charset="0"/>
              </a:rPr>
              <a:t>Další dělení:</a:t>
            </a:r>
          </a:p>
          <a:p>
            <a:pPr lvl="1"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Vnitřní</a:t>
            </a:r>
          </a:p>
          <a:p>
            <a:pPr lvl="1"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Vnější</a:t>
            </a:r>
          </a:p>
          <a:p>
            <a:pPr lvl="3"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Z přirozených tělních 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otvorů 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 rot="781589">
            <a:off x="3625316" y="4123349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  <a:latin typeface="+mj-lt"/>
              </a:rPr>
              <a:t>Celkový objem krve 4,5 – 6 l krve </a:t>
            </a:r>
          </a:p>
          <a:p>
            <a:pPr algn="ctr">
              <a:spcAft>
                <a:spcPct val="100000"/>
              </a:spcAft>
              <a:buFont typeface="Wingdings" pitchFamily="2" charset="2"/>
              <a:buNone/>
            </a:pPr>
            <a:r>
              <a:rPr lang="cs-CZ" sz="2400" dirty="0">
                <a:solidFill>
                  <a:srgbClr val="FF0000"/>
                </a:solidFill>
                <a:latin typeface="+mj-lt"/>
              </a:rPr>
              <a:t>	(65 - 75 ml/kg tělesné hmotnosti)</a:t>
            </a:r>
          </a:p>
          <a:p>
            <a:endParaRPr lang="cs-CZ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51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cs-CZ" dirty="0" smtClean="0"/>
              <a:t>Ošetření masivního krvácení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1988840"/>
            <a:ext cx="8070850" cy="4467225"/>
          </a:xfrm>
          <a:prstGeom prst="rect">
            <a:avLst/>
          </a:prstGeom>
        </p:spPr>
        <p:txBody>
          <a:bodyPr vert="horz" lIns="91440">
            <a:normAutofit lnSpcReduction="10000"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cs typeface="Times New Roman" pitchFamily="18" charset="0"/>
              </a:rPr>
              <a:t>stisknutí poraněné tepny prsty v ráně, při zasažení tepen velkého průměru krční, pažní, podklíčkové, stehenní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cs typeface="Times New Roman" pitchFamily="18" charset="0"/>
              </a:rPr>
              <a:t>zástava krvácení je přednější před dodržením všech pravidel sterilního ošetřování ran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cs typeface="Times New Roman" pitchFamily="18" charset="0"/>
              </a:rPr>
              <a:t>položení do vodorovné (ev. protišokové) polohy, stisk ruky nepovolit až do příjezdu ZZS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cs typeface="Times New Roman" pitchFamily="18" charset="0"/>
              </a:rPr>
              <a:t>stisknutí tlakového bodu -  při krvácení z většiny středních a malých tepen na okrajových částech těla (od lokte a kolene, níže, tepny na hlavě)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cs typeface="Times New Roman" pitchFamily="18" charset="0"/>
              </a:rPr>
              <a:t>použití 8 tlakových bodů (spánkový, lícní, krční, podklíčkový, pažní, stehenní, břišní a podkolenní viz. níže)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cs typeface="Times New Roman" pitchFamily="18" charset="0"/>
              </a:rPr>
              <a:t>přiložení tlakového obvazu při krvácení ze všech tepen středního a malého průměru – na hlavě, předloktí a ruce, na bérci a noze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39752" y="144145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Vnější tepenné krvácení:</a:t>
            </a:r>
          </a:p>
        </p:txBody>
      </p:sp>
    </p:spTree>
    <p:extLst>
      <p:ext uri="{BB962C8B-B14F-4D97-AF65-F5344CB8AC3E}">
        <p14:creationId xmlns:p14="http://schemas.microsoft.com/office/powerpoint/2010/main" xmlns="" val="214404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6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5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30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533400"/>
            <a:ext cx="8229600" cy="879376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Ošetření masivního krvácení</a:t>
            </a:r>
            <a:endParaRPr lang="cs-CZ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750" y="1415976"/>
            <a:ext cx="8070850" cy="4114800"/>
          </a:xfrm>
          <a:prstGeom prst="rect">
            <a:avLst/>
          </a:prstGeom>
        </p:spPr>
        <p:txBody>
          <a:bodyPr vert="horz" lIns="91440">
            <a:no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zevní žilní krvácení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  <a:cs typeface="Times New Roman" pitchFamily="18" charset="0"/>
              </a:rPr>
              <a:t>příčiny - povrchní řezné, sečné, zhmožděné, hluboké a jiné rány a hluboké odřeniny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  <a:cs typeface="Times New Roman" pitchFamily="18" charset="0"/>
              </a:rPr>
              <a:t>příznaky - krev je tmavě červená, krev z rány volně vytéká, není patrná pulzace jejího proudu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  <a:cs typeface="Times New Roman" pitchFamily="18" charset="0"/>
              </a:rPr>
              <a:t>krvácení nevede většinou k bezprostřednímu ohrožení života člověka, ale nepodceňovat závažnost stavu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  <a:cs typeface="Times New Roman" pitchFamily="18" charset="0"/>
              </a:rPr>
              <a:t>výjimečně může krev z rány stříkat (žilní varixy na bércích)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  <a:cs typeface="Times New Roman" pitchFamily="18" charset="0"/>
              </a:rPr>
              <a:t>první pomoc přiložení tlakového obvazu na ránu při stále zvednuté krvácející části těla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zevní smíšené krvácení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  <a:cs typeface="Times New Roman" pitchFamily="18" charset="0"/>
              </a:rPr>
              <a:t>při zástavě smíšeného krvácení použít ten nejšetrnější, ale účinný výše popsaný způsob, který zvolit dle závažnosti krvácení a rozsahu poranění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cs-CZ" sz="2400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49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65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5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5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75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200"/>
                            </p:stCondLst>
                            <p:childTnLst>
                              <p:par>
                                <p:cTn id="4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tlak obvaz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0" t="3703" r="4495" b="22801"/>
          <a:stretch>
            <a:fillRect/>
          </a:stretch>
        </p:blipFill>
        <p:spPr>
          <a:xfrm>
            <a:off x="468313" y="836613"/>
            <a:ext cx="4465637" cy="5067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148263" y="4292600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vrstva krycí </a:t>
            </a:r>
            <a:r>
              <a:rPr lang="cs-CZ" dirty="0">
                <a:latin typeface="+mj-lt"/>
                <a:cs typeface="Times New Roman" pitchFamily="18" charset="0"/>
              </a:rPr>
              <a:t>– přímo na ráně, musí být sterilní, nebo alespoň čistá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219700" y="2984500"/>
            <a:ext cx="33115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cs-CZ" dirty="0">
                <a:solidFill>
                  <a:srgbClr val="FF0000"/>
                </a:solidFill>
                <a:cs typeface="Times New Roman" pitchFamily="18" charset="0"/>
              </a:rPr>
              <a:t>vrstva tlaková </a:t>
            </a:r>
            <a:r>
              <a:rPr lang="cs-CZ" dirty="0">
                <a:cs typeface="Times New Roman" pitchFamily="18" charset="0"/>
              </a:rPr>
              <a:t>– svou masivností stlačuje tepnu v ráně. Musí být dostatečně vysoká (3-5 cm) a pevná </a:t>
            </a:r>
          </a:p>
          <a:p>
            <a:pPr>
              <a:spcBef>
                <a:spcPct val="50000"/>
              </a:spcBef>
              <a:defRPr/>
            </a:pPr>
            <a:endParaRPr lang="cs-CZ" dirty="0">
              <a:cs typeface="Times New Roman" pitchFamily="18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219700" y="1865313"/>
            <a:ext cx="34559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rgbClr val="FF0000"/>
                </a:solidFill>
                <a:cs typeface="Times New Roman" pitchFamily="18" charset="0"/>
              </a:rPr>
              <a:t>vrstva připevňovací </a:t>
            </a:r>
            <a:r>
              <a:rPr lang="cs-CZ" dirty="0">
                <a:cs typeface="Times New Roman" pitchFamily="18" charset="0"/>
              </a:rPr>
              <a:t>– obinadlo, nebo trojcípý šátek, pevně fixuje obvaz k ráně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004048" y="712253"/>
            <a:ext cx="33845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3200" dirty="0">
                <a:solidFill>
                  <a:srgbClr val="FF0000"/>
                </a:solidFill>
              </a:rPr>
              <a:t>Tlakový obvaz</a:t>
            </a:r>
          </a:p>
          <a:p>
            <a:pPr algn="ctr">
              <a:spcBef>
                <a:spcPct val="50000"/>
              </a:spcBef>
              <a:defRPr/>
            </a:pPr>
            <a:r>
              <a:rPr lang="cs-CZ" sz="2400" dirty="0">
                <a:solidFill>
                  <a:srgbClr val="FF0000"/>
                </a:solidFill>
              </a:rPr>
              <a:t>se skládá ze 3 částí:</a:t>
            </a:r>
          </a:p>
        </p:txBody>
      </p:sp>
      <p:sp>
        <p:nvSpPr>
          <p:cNvPr id="2" name="Freeform 9"/>
          <p:cNvSpPr>
            <a:spLocks/>
          </p:cNvSpPr>
          <p:nvPr/>
        </p:nvSpPr>
        <p:spPr bwMode="auto">
          <a:xfrm>
            <a:off x="2771775" y="4076700"/>
            <a:ext cx="2376488" cy="485775"/>
          </a:xfrm>
          <a:custGeom>
            <a:avLst/>
            <a:gdLst>
              <a:gd name="T0" fmla="*/ 0 w 1497"/>
              <a:gd name="T1" fmla="*/ 0 h 306"/>
              <a:gd name="T2" fmla="*/ 1173163 w 1497"/>
              <a:gd name="T3" fmla="*/ 485775 h 306"/>
              <a:gd name="T4" fmla="*/ 2324101 w 1497"/>
              <a:gd name="T5" fmla="*/ 465138 h 306"/>
              <a:gd name="T6" fmla="*/ 2376488 w 1497"/>
              <a:gd name="T7" fmla="*/ 431800 h 306"/>
              <a:gd name="T8" fmla="*/ 0 60000 65536"/>
              <a:gd name="T9" fmla="*/ 0 60000 65536"/>
              <a:gd name="T10" fmla="*/ 0 60000 65536"/>
              <a:gd name="T11" fmla="*/ 0 60000 65536"/>
              <a:gd name="T12" fmla="*/ 0 w 1497"/>
              <a:gd name="T13" fmla="*/ 0 h 306"/>
              <a:gd name="T14" fmla="*/ 1497 w 1497"/>
              <a:gd name="T15" fmla="*/ 306 h 3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7" h="306">
                <a:moveTo>
                  <a:pt x="0" y="0"/>
                </a:moveTo>
                <a:lnTo>
                  <a:pt x="739" y="306"/>
                </a:lnTo>
                <a:lnTo>
                  <a:pt x="1464" y="293"/>
                </a:lnTo>
                <a:lnTo>
                  <a:pt x="1497" y="272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2843213" y="2060575"/>
            <a:ext cx="2376487" cy="1368425"/>
          </a:xfrm>
          <a:custGeom>
            <a:avLst/>
            <a:gdLst>
              <a:gd name="T0" fmla="*/ 0 w 1497"/>
              <a:gd name="T1" fmla="*/ 1368425 h 862"/>
              <a:gd name="T2" fmla="*/ 660400 w 1497"/>
              <a:gd name="T3" fmla="*/ 857250 h 862"/>
              <a:gd name="T4" fmla="*/ 2376487 w 1497"/>
              <a:gd name="T5" fmla="*/ 0 h 862"/>
              <a:gd name="T6" fmla="*/ 0 60000 65536"/>
              <a:gd name="T7" fmla="*/ 0 60000 65536"/>
              <a:gd name="T8" fmla="*/ 0 60000 65536"/>
              <a:gd name="T9" fmla="*/ 0 w 1497"/>
              <a:gd name="T10" fmla="*/ 0 h 862"/>
              <a:gd name="T11" fmla="*/ 1497 w 1497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7" h="862">
                <a:moveTo>
                  <a:pt x="0" y="862"/>
                </a:moveTo>
                <a:lnTo>
                  <a:pt x="416" y="540"/>
                </a:lnTo>
                <a:lnTo>
                  <a:pt x="1497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5" name="Freeform 11"/>
          <p:cNvSpPr>
            <a:spLocks/>
          </p:cNvSpPr>
          <p:nvPr/>
        </p:nvSpPr>
        <p:spPr bwMode="auto">
          <a:xfrm>
            <a:off x="2771775" y="3141663"/>
            <a:ext cx="2447925" cy="647700"/>
          </a:xfrm>
          <a:custGeom>
            <a:avLst/>
            <a:gdLst>
              <a:gd name="T0" fmla="*/ 0 w 1542"/>
              <a:gd name="T1" fmla="*/ 647700 h 408"/>
              <a:gd name="T2" fmla="*/ 1984375 w 1542"/>
              <a:gd name="T3" fmla="*/ 619125 h 408"/>
              <a:gd name="T4" fmla="*/ 2447925 w 1542"/>
              <a:gd name="T5" fmla="*/ 0 h 408"/>
              <a:gd name="T6" fmla="*/ 0 60000 65536"/>
              <a:gd name="T7" fmla="*/ 0 60000 65536"/>
              <a:gd name="T8" fmla="*/ 0 60000 65536"/>
              <a:gd name="T9" fmla="*/ 0 w 1542"/>
              <a:gd name="T10" fmla="*/ 0 h 408"/>
              <a:gd name="T11" fmla="*/ 1542 w 1542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2" h="408">
                <a:moveTo>
                  <a:pt x="0" y="408"/>
                </a:moveTo>
                <a:lnTo>
                  <a:pt x="1250" y="390"/>
                </a:lnTo>
                <a:lnTo>
                  <a:pt x="1542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6" name="Freeform 12"/>
          <p:cNvSpPr>
            <a:spLocks/>
          </p:cNvSpPr>
          <p:nvPr/>
        </p:nvSpPr>
        <p:spPr bwMode="auto">
          <a:xfrm>
            <a:off x="2771775" y="4941888"/>
            <a:ext cx="2376488" cy="431800"/>
          </a:xfrm>
          <a:custGeom>
            <a:avLst/>
            <a:gdLst>
              <a:gd name="T0" fmla="*/ 0 w 1497"/>
              <a:gd name="T1" fmla="*/ 0 h 272"/>
              <a:gd name="T2" fmla="*/ 525463 w 1497"/>
              <a:gd name="T3" fmla="*/ 287337 h 272"/>
              <a:gd name="T4" fmla="*/ 2376488 w 1497"/>
              <a:gd name="T5" fmla="*/ 431800 h 272"/>
              <a:gd name="T6" fmla="*/ 0 60000 65536"/>
              <a:gd name="T7" fmla="*/ 0 60000 65536"/>
              <a:gd name="T8" fmla="*/ 0 60000 65536"/>
              <a:gd name="T9" fmla="*/ 0 w 1497"/>
              <a:gd name="T10" fmla="*/ 0 h 272"/>
              <a:gd name="T11" fmla="*/ 1497 w 1497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7" h="272">
                <a:moveTo>
                  <a:pt x="0" y="0"/>
                </a:moveTo>
                <a:lnTo>
                  <a:pt x="331" y="181"/>
                </a:lnTo>
                <a:lnTo>
                  <a:pt x="1497" y="272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148263" y="5157788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kost</a:t>
            </a:r>
            <a:r>
              <a:rPr lang="cs-CZ" dirty="0">
                <a:latin typeface="+mj-lt"/>
                <a:cs typeface="Times New Roman" pitchFamily="18" charset="0"/>
              </a:rPr>
              <a:t> – vytváří opozici tlakovému obvazu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1520" y="6165304"/>
            <a:ext cx="770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viz. </a:t>
            </a:r>
            <a:r>
              <a:rPr lang="cs-CZ" sz="1400" dirty="0">
                <a:latin typeface="Corbel" pitchFamily="34" charset="0"/>
                <a:cs typeface="Times New Roman" pitchFamily="18" charset="0"/>
              </a:rPr>
              <a:t>Příručka první pomoci, </a:t>
            </a:r>
            <a:r>
              <a:rPr lang="cs-CZ" sz="1400" dirty="0" err="1">
                <a:latin typeface="Corbel" pitchFamily="34" charset="0"/>
                <a:cs typeface="Times New Roman" pitchFamily="18" charset="0"/>
              </a:rPr>
              <a:t>Gallus</a:t>
            </a:r>
            <a:r>
              <a:rPr lang="cs-CZ" sz="1400" dirty="0">
                <a:latin typeface="Corbel" pitchFamily="34" charset="0"/>
                <a:cs typeface="Times New Roman" pitchFamily="18" charset="0"/>
              </a:rPr>
              <a:t> Ruber, Praha 1998, ISBN 80-07-01036-X</a:t>
            </a:r>
          </a:p>
          <a:p>
            <a:endParaRPr lang="cs-CZ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96321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  <p:bldP spid="50183" grpId="0"/>
      <p:bldP spid="501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1842666"/>
            <a:ext cx="8568951" cy="4538662"/>
          </a:xfrm>
          <a:prstGeom prst="rect">
            <a:avLst/>
          </a:prstGeom>
        </p:spPr>
        <p:txBody>
          <a:bodyPr vert="horz" lIns="91440">
            <a:no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 smtClean="0">
                <a:latin typeface="+mj-lt"/>
                <a:cs typeface="Times New Roman" charset="0"/>
              </a:rPr>
              <a:t> Masivním krvácení z tepen velkého průměru – stehenní, pažní</a:t>
            </a:r>
            <a:r>
              <a:rPr lang="cs-CZ" sz="2400" dirty="0" smtClean="0">
                <a:latin typeface="+mj-lt"/>
              </a:rPr>
              <a:t>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</a:rPr>
              <a:t>úrazové amputaci kon</a:t>
            </a:r>
            <a:r>
              <a:rPr lang="cs-CZ" sz="2400" dirty="0" smtClean="0">
                <a:latin typeface="+mj-lt"/>
                <a:cs typeface="Times New Roman" charset="0"/>
              </a:rPr>
              <a:t>č</a:t>
            </a:r>
            <a:r>
              <a:rPr lang="cs-CZ" sz="2400" dirty="0" smtClean="0">
                <a:latin typeface="+mj-lt"/>
              </a:rPr>
              <a:t>etiny, provázené masivním krvácením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</a:rPr>
              <a:t>prosakuje-li 3 vrstva tlakového obvazu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</a:rPr>
              <a:t>ote</a:t>
            </a:r>
            <a:r>
              <a:rPr lang="cs-CZ" sz="2400" dirty="0" smtClean="0">
                <a:latin typeface="+mj-lt"/>
                <a:cs typeface="Times New Roman" charset="0"/>
              </a:rPr>
              <a:t>vře</a:t>
            </a:r>
            <a:r>
              <a:rPr lang="cs-CZ" sz="2400" dirty="0" smtClean="0">
                <a:latin typeface="+mj-lt"/>
              </a:rPr>
              <a:t>né </a:t>
            </a:r>
            <a:r>
              <a:rPr lang="cs-CZ" sz="2400" dirty="0" smtClean="0">
                <a:latin typeface="+mj-lt"/>
                <a:cs typeface="Times New Roman" charset="0"/>
              </a:rPr>
              <a:t>zlomenině, provázené masivním krvácením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  <a:cs typeface="Times New Roman" charset="0"/>
              </a:rPr>
              <a:t>zaklíněném cizím tělese v ráně, provázeném masivním krvácením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  <a:cs typeface="Times New Roman" charset="0"/>
              </a:rPr>
              <a:t>dočasně – na několik minut – při malém počtu zachránců a velkém počtu krvácejících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  <a:cs typeface="Times New Roman" charset="0"/>
              </a:rPr>
              <a:t>výjimečně při masivním krvácení z okrajové části těla</a:t>
            </a:r>
            <a:r>
              <a:rPr lang="cs-CZ" sz="2400" dirty="0" smtClean="0">
                <a:latin typeface="+mj-lt"/>
              </a:rPr>
              <a:t> před přípravou definitivního ošet</a:t>
            </a:r>
            <a:r>
              <a:rPr lang="cs-CZ" sz="2400" dirty="0" smtClean="0">
                <a:latin typeface="+mj-lt"/>
                <a:cs typeface="Times New Roman" charset="0"/>
              </a:rPr>
              <a:t>ř</a:t>
            </a:r>
            <a:r>
              <a:rPr lang="cs-CZ" sz="2400" dirty="0" smtClean="0">
                <a:latin typeface="+mj-lt"/>
              </a:rPr>
              <a:t>ení</a:t>
            </a:r>
          </a:p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endParaRPr lang="cs-CZ" sz="2400" dirty="0">
              <a:latin typeface="+mj-lt"/>
              <a:cs typeface="Times New Roman" charset="0"/>
            </a:endParaRPr>
          </a:p>
          <a:p>
            <a:pPr marL="0" indent="0" algn="ctr">
              <a:lnSpc>
                <a:spcPct val="80000"/>
              </a:lnSpc>
              <a:buClr>
                <a:srgbClr val="FF0000"/>
              </a:buClr>
              <a:buNone/>
            </a:pPr>
            <a:r>
              <a:rPr lang="cs-CZ" sz="2400" dirty="0" smtClean="0">
                <a:solidFill>
                  <a:srgbClr val="FF0000"/>
                </a:solidFill>
                <a:latin typeface="+mj-lt"/>
                <a:cs typeface="Times New Roman" charset="0"/>
              </a:rPr>
              <a:t>Jde </a:t>
            </a:r>
            <a:r>
              <a:rPr lang="cs-CZ" sz="2400" dirty="0">
                <a:solidFill>
                  <a:srgbClr val="FF0000"/>
                </a:solidFill>
                <a:latin typeface="+mj-lt"/>
                <a:cs typeface="Times New Roman" charset="0"/>
              </a:rPr>
              <a:t>o způsob výjimečný a agresivní, v přísně vymezených případech je menším zlem, než pokus o zástavu masivního krvácení jinými, méně účinnými způsoby.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cs-CZ" sz="2400" dirty="0" smtClean="0">
              <a:latin typeface="+mj-lt"/>
            </a:endParaRP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57200" y="749424"/>
            <a:ext cx="8229600" cy="80736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cs typeface="Times New Roman" charset="0"/>
              </a:rPr>
              <a:t>Použití </a:t>
            </a:r>
            <a:r>
              <a:rPr lang="cs-CZ" dirty="0" err="1" smtClean="0">
                <a:cs typeface="Times New Roman" charset="0"/>
              </a:rPr>
              <a:t>zaškrcovadla</a:t>
            </a:r>
            <a:r>
              <a:rPr lang="cs-CZ" dirty="0" smtClean="0">
                <a:cs typeface="Times New Roman" charset="0"/>
              </a:rPr>
              <a:t> je </a:t>
            </a:r>
            <a:r>
              <a:rPr lang="cs-CZ" dirty="0">
                <a:cs typeface="Times New Roman" charset="0"/>
              </a:rPr>
              <a:t>oprávněné </a:t>
            </a:r>
            <a:r>
              <a:rPr lang="cs-CZ" dirty="0" smtClean="0">
                <a:cs typeface="Times New Roman" charset="0"/>
              </a:rPr>
              <a:t>při: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6190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15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95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85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300"/>
                            </p:stCondLst>
                            <p:childTnLst>
                              <p:par>
                                <p:cTn id="4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773957"/>
            <a:ext cx="8712968" cy="4751387"/>
          </a:xfrm>
          <a:prstGeom prst="rect">
            <a:avLst/>
          </a:prstGeom>
        </p:spPr>
        <p:txBody>
          <a:bodyPr vert="horz" lIns="91440">
            <a:no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err="1" smtClean="0">
                <a:latin typeface="+mj-lt"/>
                <a:cs typeface="Times New Roman" charset="0"/>
              </a:rPr>
              <a:t>zaškrcovadlo</a:t>
            </a:r>
            <a:r>
              <a:rPr lang="cs-CZ" sz="2400" dirty="0" smtClean="0">
                <a:latin typeface="+mj-lt"/>
                <a:cs typeface="Times New Roman" charset="0"/>
              </a:rPr>
              <a:t> musí být dostatečně široké – nejméně 5 cm, nesmí druhotně zraňovat, přiložit nad ránu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  <a:cs typeface="Times New Roman" charset="0"/>
              </a:rPr>
              <a:t>směrem k srdci, co nejblíže k ráně, ne však do těsné blízkosti kloubů (loketní nebo kolenní)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err="1" smtClean="0">
                <a:latin typeface="+mj-lt"/>
                <a:cs typeface="Times New Roman" charset="0"/>
              </a:rPr>
              <a:t>zaškrcovadlo</a:t>
            </a:r>
            <a:r>
              <a:rPr lang="cs-CZ" sz="2400" dirty="0" smtClean="0">
                <a:latin typeface="+mj-lt"/>
                <a:cs typeface="Times New Roman" charset="0"/>
              </a:rPr>
              <a:t> přiložit vždy podložené, nebo přes oděv, umístit k němu časový údaj o zaškrcení se svým jménem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  <a:cs typeface="Times New Roman" charset="0"/>
              </a:rPr>
              <a:t>definitivně přiložené </a:t>
            </a:r>
            <a:r>
              <a:rPr lang="cs-CZ" sz="2400" dirty="0" err="1" smtClean="0">
                <a:latin typeface="+mj-lt"/>
                <a:cs typeface="Times New Roman" charset="0"/>
              </a:rPr>
              <a:t>zaškrcovadlo</a:t>
            </a:r>
            <a:r>
              <a:rPr lang="cs-CZ" sz="2400" dirty="0" smtClean="0">
                <a:latin typeface="+mj-lt"/>
                <a:cs typeface="Times New Roman" charset="0"/>
              </a:rPr>
              <a:t> již </a:t>
            </a:r>
            <a:r>
              <a:rPr lang="cs-CZ" sz="2400" dirty="0" smtClean="0">
                <a:solidFill>
                  <a:srgbClr val="FF0000"/>
                </a:solidFill>
                <a:latin typeface="+mj-lt"/>
                <a:cs typeface="Times New Roman" charset="0"/>
              </a:rPr>
              <a:t>nepovolovat</a:t>
            </a:r>
            <a:r>
              <a:rPr lang="cs-CZ" sz="2400" dirty="0" smtClean="0">
                <a:latin typeface="+mj-lt"/>
                <a:cs typeface="Times New Roman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  <a:cs typeface="Times New Roman" charset="0"/>
              </a:rPr>
              <a:t>končetinu znehybnit a chladit, správně zaškrcená končetina je bledá, není cítit tepová vlna na části končetiny pod zaškrcením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  <a:cs typeface="Times New Roman" charset="0"/>
              </a:rPr>
              <a:t>nejvhodnější je použití standardního </a:t>
            </a:r>
            <a:r>
              <a:rPr lang="cs-CZ" sz="2400" dirty="0" err="1" smtClean="0">
                <a:latin typeface="+mj-lt"/>
                <a:cs typeface="Times New Roman" charset="0"/>
              </a:rPr>
              <a:t>zaškrcovadla</a:t>
            </a:r>
            <a:r>
              <a:rPr lang="cs-CZ" sz="2400" dirty="0" smtClean="0">
                <a:latin typeface="+mj-lt"/>
                <a:cs typeface="Times New Roman" charset="0"/>
              </a:rPr>
              <a:t> (Martinovo obinadlo škrtící pryžové)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  <a:cs typeface="Times New Roman" charset="0"/>
              </a:rPr>
              <a:t>není-li k dispozici, je vhodná improvizace např. trojcípým šátkem,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+mj-lt"/>
                <a:cs typeface="Times New Roman" charset="0"/>
              </a:rPr>
              <a:t>nesprávně přiložené </a:t>
            </a:r>
            <a:r>
              <a:rPr lang="cs-CZ" sz="2400" dirty="0" err="1" smtClean="0">
                <a:latin typeface="+mj-lt"/>
                <a:cs typeface="Times New Roman" charset="0"/>
              </a:rPr>
              <a:t>zaškrcovadlo</a:t>
            </a:r>
            <a:r>
              <a:rPr lang="cs-CZ" sz="2400" dirty="0" smtClean="0">
                <a:latin typeface="+mj-lt"/>
                <a:cs typeface="Times New Roman" charset="0"/>
              </a:rPr>
              <a:t> vede ke zvýšení žilního návratu a k paradoxnímu zintenzivnění krvácení! </a:t>
            </a: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</a:t>
            </a:r>
            <a:r>
              <a:rPr lang="cs-CZ" dirty="0" smtClean="0">
                <a:cs typeface="Times New Roman" charset="0"/>
              </a:rPr>
              <a:t>echnika </a:t>
            </a:r>
            <a:r>
              <a:rPr lang="cs-CZ" dirty="0">
                <a:cs typeface="Times New Roman" charset="0"/>
              </a:rPr>
              <a:t>přikládání </a:t>
            </a:r>
            <a:r>
              <a:rPr lang="cs-CZ" dirty="0" err="1">
                <a:cs typeface="Times New Roman" charset="0"/>
              </a:rPr>
              <a:t>zaškrcovadla</a:t>
            </a:r>
            <a:r>
              <a:rPr lang="cs-CZ" dirty="0">
                <a:cs typeface="Times New Roman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6512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95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95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7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5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90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250"/>
                            </p:stCondLst>
                            <p:childTnLst>
                              <p:par>
                                <p:cTn id="4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076056" y="1382439"/>
            <a:ext cx="244827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sz="2400" dirty="0" smtClean="0">
                <a:latin typeface="+mj-lt"/>
                <a:cs typeface="Times New Roman" charset="0"/>
              </a:rPr>
              <a:t>Spánkový</a:t>
            </a:r>
            <a:endParaRPr lang="cs-CZ" sz="2400" dirty="0">
              <a:latin typeface="+mj-lt"/>
              <a:cs typeface="Times New Roman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sz="2400" dirty="0">
                <a:latin typeface="+mj-lt"/>
                <a:cs typeface="Times New Roman" charset="0"/>
              </a:rPr>
              <a:t>Lícní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sz="2400" dirty="0">
                <a:latin typeface="+mj-lt"/>
                <a:cs typeface="Times New Roman" charset="0"/>
              </a:rPr>
              <a:t>Krkavice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sz="2400" dirty="0">
                <a:latin typeface="+mj-lt"/>
                <a:cs typeface="Times New Roman" charset="0"/>
              </a:rPr>
              <a:t>Podklíčkový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sz="2400" dirty="0">
                <a:latin typeface="+mj-lt"/>
                <a:cs typeface="Times New Roman" charset="0"/>
              </a:rPr>
              <a:t>Pažní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sz="2400" dirty="0">
                <a:latin typeface="+mj-lt"/>
                <a:cs typeface="Times New Roman" charset="0"/>
              </a:rPr>
              <a:t> Břišní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sz="2400" dirty="0">
                <a:latin typeface="+mj-lt"/>
                <a:cs typeface="Times New Roman" charset="0"/>
              </a:rPr>
              <a:t>Stehenní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sz="2400" dirty="0">
                <a:latin typeface="+mj-lt"/>
                <a:cs typeface="Times New Roman" charset="0"/>
              </a:rPr>
              <a:t>Podkolenní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cs-CZ" sz="2400" dirty="0">
              <a:latin typeface="+mj-lt"/>
              <a:cs typeface="Times New Roman" charset="0"/>
            </a:endParaRPr>
          </a:p>
        </p:txBody>
      </p:sp>
      <p:pic>
        <p:nvPicPr>
          <p:cNvPr id="5" name="Picture 7" descr="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544" y="1197876"/>
            <a:ext cx="2668398" cy="52757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0736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Tlakové body u krvácení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2339752" y="5889466"/>
            <a:ext cx="61926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dirty="0">
                <a:solidFill>
                  <a:srgbClr val="FF0000"/>
                </a:solidFill>
                <a:latin typeface="+mj-lt"/>
                <a:cs typeface="Times New Roman" charset="0"/>
              </a:rPr>
              <a:t>Využívá stisknutí tepny, přivádějící krev do postižené oblasti, bříšky 2-3 prstů proti </a:t>
            </a:r>
            <a:r>
              <a:rPr lang="cs-CZ" sz="2000" b="1" dirty="0" smtClean="0">
                <a:solidFill>
                  <a:srgbClr val="FF0000"/>
                </a:solidFill>
                <a:latin typeface="+mj-lt"/>
                <a:cs typeface="Times New Roman" charset="0"/>
              </a:rPr>
              <a:t>kosti (opozice).</a:t>
            </a:r>
            <a:endParaRPr lang="cs-CZ" sz="2000" b="1" dirty="0">
              <a:solidFill>
                <a:srgbClr val="FF0000"/>
              </a:solidFill>
              <a:latin typeface="+mj-lt"/>
              <a:cs typeface="Times New Roman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flipH="1">
            <a:off x="4283968" y="1411164"/>
            <a:ext cx="513410" cy="4181772"/>
          </a:xfrm>
          <a:prstGeom prst="rect">
            <a:avLst/>
          </a:prstGeom>
          <a:solidFill>
            <a:srgbClr val="00B0F0"/>
          </a:solidFill>
        </p:spPr>
        <p:txBody>
          <a:bodyPr vert="wordArtVert"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Tlakové body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8596" y="6429396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Obr. viz. </a:t>
            </a:r>
            <a:r>
              <a:rPr lang="cs-CZ" sz="800" dirty="0" smtClean="0">
                <a:latin typeface="Corbel" pitchFamily="34" charset="0"/>
                <a:cs typeface="Times New Roman" pitchFamily="18" charset="0"/>
              </a:rPr>
              <a:t>Příručka první pomoci, </a:t>
            </a:r>
            <a:r>
              <a:rPr lang="cs-CZ" sz="800" dirty="0" err="1" smtClean="0">
                <a:latin typeface="Corbel" pitchFamily="34" charset="0"/>
                <a:cs typeface="Times New Roman" pitchFamily="18" charset="0"/>
              </a:rPr>
              <a:t>Gallus</a:t>
            </a:r>
            <a:r>
              <a:rPr lang="cs-CZ" sz="800" dirty="0" smtClean="0">
                <a:latin typeface="Corbel" pitchFamily="34" charset="0"/>
                <a:cs typeface="Times New Roman" pitchFamily="18" charset="0"/>
              </a:rPr>
              <a:t> Ruber, Praha 1998, ISBN 80-07-01036-X</a:t>
            </a:r>
            <a:endParaRPr lang="cs-CZ" sz="800" dirty="0"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2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pPr algn="ctr"/>
            <a:r>
              <a:rPr lang="cs-CZ" dirty="0" smtClean="0"/>
              <a:t>Ošetření krvácení z nosu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2060848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/>
              <a:t>Spontánní x </a:t>
            </a:r>
            <a:r>
              <a:rPr lang="cs-CZ" sz="2400" dirty="0" smtClean="0"/>
              <a:t>traumatické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/>
              <a:t>Předklon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/>
              <a:t>Chlazení </a:t>
            </a:r>
            <a:r>
              <a:rPr lang="cs-CZ" sz="2400" dirty="0"/>
              <a:t>týlu a kořene </a:t>
            </a:r>
            <a:r>
              <a:rPr lang="cs-CZ" sz="2400" dirty="0" smtClean="0"/>
              <a:t>nosu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/>
              <a:t>Stlačení </a:t>
            </a:r>
            <a:r>
              <a:rPr lang="cs-CZ" sz="2400" dirty="0"/>
              <a:t>nosních křídel (pro krvácení z kostěné části </a:t>
            </a:r>
            <a:r>
              <a:rPr lang="cs-CZ" sz="2400" dirty="0" smtClean="0"/>
              <a:t>neúčinné)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/>
              <a:t>Nezastaví-li </a:t>
            </a:r>
            <a:r>
              <a:rPr lang="cs-CZ" sz="2400" dirty="0"/>
              <a:t>se krvácení do 20-30 min. – lékařské ošetření (ORL)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187624" y="544522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Nezapomeň nezaklánět hlavu a netamponovat nosní dutinu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8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ADVANCE_TIME" val="15.00"/>
  <p:tag name="ISPRING_SLIDE_INDENT_LEVEL" val="0"/>
  <p:tag name="ISPRING_PRESENTER_ID" val="{B645187A-C217-486C-A164-FB73F2924417}"/>
  <p:tag name="ISPRING_CUSTOM_TIMING_USED" val="0"/>
</p:tagLst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852</Words>
  <Application>Microsoft Office PowerPoint</Application>
  <PresentationFormat>Předvádění na obrazovce (4:3)</PresentationFormat>
  <Paragraphs>115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Deluxe</vt:lpstr>
      <vt:lpstr>Snímek 1</vt:lpstr>
      <vt:lpstr>Krvácení - dělení</vt:lpstr>
      <vt:lpstr>Ošetření masivního krvácení</vt:lpstr>
      <vt:lpstr>Snímek 4</vt:lpstr>
      <vt:lpstr>Snímek 5</vt:lpstr>
      <vt:lpstr>Použití zaškrcovadla je oprávněné při: </vt:lpstr>
      <vt:lpstr>Technika přikládání zaškrcovadla </vt:lpstr>
      <vt:lpstr>Tlakové body u krvácení</vt:lpstr>
      <vt:lpstr>Ošetření krvácení z nosu</vt:lpstr>
      <vt:lpstr>Ošetření krvácení ze zvukovodu </vt:lpstr>
      <vt:lpstr>Ošetření krvácení z dutiny ústní</vt:lpstr>
      <vt:lpstr>Krevní ztráty u zlomenin</vt:lpstr>
      <vt:lpstr>Použitá 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P9 číslo tématu 17 Dopravní ohrožení člověka</dc:title>
  <dc:creator>mgr. Jakub Krček</dc:creator>
  <cp:lastModifiedBy>vera.pastorkova</cp:lastModifiedBy>
  <cp:revision>80</cp:revision>
  <dcterms:created xsi:type="dcterms:W3CDTF">2012-03-13T09:01:26Z</dcterms:created>
  <dcterms:modified xsi:type="dcterms:W3CDTF">2013-07-17T15:23:38Z</dcterms:modified>
</cp:coreProperties>
</file>