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0" r:id="rId2"/>
    <p:sldId id="293" r:id="rId3"/>
    <p:sldId id="257" r:id="rId4"/>
    <p:sldId id="286" r:id="rId5"/>
    <p:sldId id="289" r:id="rId6"/>
    <p:sldId id="291" r:id="rId7"/>
    <p:sldId id="283" r:id="rId8"/>
    <p:sldId id="288" r:id="rId9"/>
    <p:sldId id="284" r:id="rId10"/>
    <p:sldId id="287" r:id="rId11"/>
    <p:sldId id="292" r:id="rId12"/>
    <p:sldId id="281" r:id="rId13"/>
    <p:sldId id="28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 dir="lu"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87624" y="0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P9_3.4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Tematická oblast: </a:t>
            </a:r>
            <a:r>
              <a:rPr lang="cs-CZ" sz="2400" b="1" dirty="0" smtClean="0">
                <a:solidFill>
                  <a:srgbClr val="00B0F0"/>
                </a:solidFill>
                <a:latin typeface="Calibri" pitchFamily="34" charset="0"/>
              </a:rPr>
              <a:t>První pomoc, péče o zdraví člověka</a:t>
            </a:r>
            <a:endParaRPr lang="cs-CZ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Bezvědomí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TVZ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95936" y="4653136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Ivana Krčková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únor 2013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2088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Správné provedení záklonu hlavy</a:t>
            </a:r>
            <a:endParaRPr lang="cs-CZ" sz="4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86182" y="2714620"/>
            <a:ext cx="4775201" cy="274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151" y="1916832"/>
            <a:ext cx="318275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95936" y="191683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První krok je vyčištění ústní dutiny – včetně tekuté části (zvratky)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54452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Druhý krok je záklon hlavy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0034" y="4929198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9124" y="5429264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1472" y="2000240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57620" y="2786058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24103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Kontrola základní životní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800" dirty="0" smtClean="0">
                <a:cs typeface="Times New Roman" pitchFamily="18" charset="0"/>
              </a:rPr>
              <a:t>kontrola dechu: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poslechem</a:t>
            </a:r>
            <a:r>
              <a:rPr lang="cs-CZ" sz="2800" dirty="0" smtClean="0">
                <a:cs typeface="Times New Roman" pitchFamily="18" charset="0"/>
              </a:rPr>
              <a:t> - ucho zachránce k nosu a puse postiženého,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pohmatem</a:t>
            </a:r>
            <a:r>
              <a:rPr lang="cs-CZ" sz="2800" dirty="0" smtClean="0">
                <a:cs typeface="Times New Roman" pitchFamily="18" charset="0"/>
              </a:rPr>
              <a:t> - ruce na hrudník a nadbřišek,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pohledem</a:t>
            </a:r>
            <a:r>
              <a:rPr lang="cs-CZ" sz="2800" dirty="0" smtClean="0">
                <a:cs typeface="Times New Roman" pitchFamily="18" charset="0"/>
              </a:rPr>
              <a:t> - zvedá se hrudník</a:t>
            </a:r>
          </a:p>
          <a:p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357562"/>
            <a:ext cx="4608512" cy="295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00298" y="6286520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Stabilizovaná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4439096" cy="4114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700" dirty="0">
                <a:cs typeface="Times New Roman" pitchFamily="18" charset="0"/>
              </a:rPr>
              <a:t>jsou-li zachovány základní životní </a:t>
            </a:r>
            <a:r>
              <a:rPr lang="cs-CZ" sz="2700" dirty="0" smtClean="0">
                <a:cs typeface="Times New Roman" pitchFamily="18" charset="0"/>
              </a:rPr>
              <a:t>funkce (dýchání  a srdeční akce), </a:t>
            </a:r>
            <a:r>
              <a:rPr lang="cs-CZ" sz="2700" dirty="0">
                <a:cs typeface="Times New Roman" pitchFamily="18" charset="0"/>
              </a:rPr>
              <a:t>ale postižený je v bezvědomí ukládáme jej do stabilizované polohy </a:t>
            </a:r>
            <a:r>
              <a:rPr lang="cs-CZ" sz="2700" dirty="0" smtClean="0">
                <a:cs typeface="Times New Roman" pitchFamily="18" charset="0"/>
              </a:rPr>
              <a:t>na </a:t>
            </a:r>
            <a:r>
              <a:rPr lang="cs-CZ" sz="2700" dirty="0">
                <a:cs typeface="Times New Roman" pitchFamily="18" charset="0"/>
              </a:rPr>
              <a:t>boku, která zabezpečuje stále volné dýchací cesty, zabraňuje event. aspiraci – vdechnutí zvratků či jiných předmětů do dýchacích </a:t>
            </a:r>
            <a:r>
              <a:rPr lang="cs-CZ" sz="2700" dirty="0" smtClean="0">
                <a:cs typeface="Times New Roman" pitchFamily="18" charset="0"/>
              </a:rPr>
              <a:t>cest </a:t>
            </a:r>
            <a:r>
              <a:rPr lang="cs-CZ" sz="2700" dirty="0">
                <a:cs typeface="Times New Roman" pitchFamily="18" charset="0"/>
              </a:rPr>
              <a:t/>
            </a:r>
            <a:br>
              <a:rPr lang="cs-CZ" sz="2700" dirty="0">
                <a:cs typeface="Times New Roman" pitchFamily="18" charset="0"/>
              </a:rPr>
            </a:br>
            <a:endParaRPr lang="cs-CZ" sz="2700" dirty="0">
              <a:cs typeface="Times New Roman" pitchFamily="18" charset="0"/>
            </a:endParaRPr>
          </a:p>
          <a:p>
            <a:pPr marL="0" indent="0">
              <a:buNone/>
            </a:pPr>
            <a:endParaRPr lang="cs-CZ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6" y="1928802"/>
            <a:ext cx="392214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14876" y="6500834"/>
            <a:ext cx="385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323733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Použitá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 (Základní text)"/>
                <a:cs typeface="Times New Roman" pitchFamily="18" charset="0"/>
              </a:rPr>
              <a:t>Výuková skripta pro kurz „Člen první pomoci„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 (Základní text)"/>
                <a:cs typeface="Times New Roman" pitchFamily="18" charset="0"/>
              </a:rPr>
              <a:t>Standardy První pomoci, ČČK Praha </a:t>
            </a:r>
            <a:r>
              <a:rPr lang="cs-CZ" sz="2800" dirty="0">
                <a:latin typeface="Corbel (Základní text)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 (Základní text)"/>
              </a:rPr>
              <a:t>Obrázky použity z </a:t>
            </a:r>
            <a:r>
              <a:rPr lang="pt-BR" sz="2800" dirty="0" smtClean="0">
                <a:latin typeface="Corbel (Základní text)"/>
              </a:rPr>
              <a:t>: MUDr</a:t>
            </a:r>
            <a:r>
              <a:rPr lang="pt-BR" sz="2800" dirty="0">
                <a:latin typeface="Corbel (Základní text)"/>
              </a:rPr>
              <a:t>. </a:t>
            </a:r>
            <a:r>
              <a:rPr lang="pt-BR" sz="2800" dirty="0" smtClean="0">
                <a:latin typeface="Corbel (Základní text)"/>
              </a:rPr>
              <a:t>Juljo Hasík </a:t>
            </a:r>
            <a:r>
              <a:rPr lang="pt-BR" sz="2800" dirty="0">
                <a:latin typeface="Corbel (Základní text)"/>
              </a:rPr>
              <a:t>. </a:t>
            </a:r>
            <a:r>
              <a:rPr lang="pt-BR" sz="2800" dirty="0" smtClean="0">
                <a:latin typeface="Corbel (Základní text)"/>
              </a:rPr>
              <a:t>Ilustrace </a:t>
            </a:r>
            <a:r>
              <a:rPr lang="pt-BR" sz="2800" dirty="0">
                <a:latin typeface="Corbel (Základní text)"/>
              </a:rPr>
              <a:t>a </a:t>
            </a:r>
            <a:r>
              <a:rPr lang="pt-BR" sz="2800" dirty="0" smtClean="0">
                <a:latin typeface="Corbel (Základní text)"/>
              </a:rPr>
              <a:t>grafická úprava</a:t>
            </a:r>
            <a:r>
              <a:rPr lang="cs-CZ" sz="2800" dirty="0" smtClean="0">
                <a:latin typeface="Corbel (Základní text)"/>
              </a:rPr>
              <a:t> </a:t>
            </a:r>
            <a:r>
              <a:rPr lang="pt-BR" sz="2800" dirty="0" smtClean="0">
                <a:latin typeface="Corbel (Základní text)"/>
              </a:rPr>
              <a:t>: </a:t>
            </a:r>
            <a:r>
              <a:rPr lang="pt-BR" sz="2800" dirty="0">
                <a:latin typeface="Corbel (Základní text)"/>
              </a:rPr>
              <a:t>© </a:t>
            </a:r>
            <a:r>
              <a:rPr lang="pt-BR" sz="2800" dirty="0" smtClean="0">
                <a:latin typeface="Corbel (Základní text)"/>
              </a:rPr>
              <a:t>Magdalena </a:t>
            </a:r>
            <a:r>
              <a:rPr lang="cs-CZ" sz="2800" dirty="0" smtClean="0">
                <a:latin typeface="Corbel (Základní text)"/>
              </a:rPr>
              <a:t>Ř</a:t>
            </a:r>
            <a:r>
              <a:rPr lang="pt-BR" sz="2800" dirty="0" smtClean="0">
                <a:latin typeface="Corbel (Základní text)"/>
              </a:rPr>
              <a:t>í</a:t>
            </a:r>
            <a:r>
              <a:rPr lang="cs-CZ" sz="2800" dirty="0" smtClean="0">
                <a:latin typeface="Corbel (Základní text)"/>
              </a:rPr>
              <a:t>č</a:t>
            </a:r>
            <a:r>
              <a:rPr lang="pt-BR" sz="2800" dirty="0" smtClean="0">
                <a:latin typeface="Corbel (Základní text)"/>
              </a:rPr>
              <a:t>ná</a:t>
            </a:r>
            <a:r>
              <a:rPr lang="cs-CZ" sz="2800" dirty="0" smtClean="0">
                <a:latin typeface="Corbel (Základní text)"/>
              </a:rPr>
              <a:t>; </a:t>
            </a:r>
            <a:r>
              <a:rPr lang="pt-BR" sz="2800" dirty="0" smtClean="0">
                <a:latin typeface="Corbel (Základní text)"/>
              </a:rPr>
              <a:t>Vydal</a:t>
            </a:r>
            <a:r>
              <a:rPr lang="pt-BR" sz="2800" dirty="0">
                <a:latin typeface="Corbel (Základní text)"/>
              </a:rPr>
              <a:t>: © </a:t>
            </a:r>
            <a:r>
              <a:rPr lang="pt-BR" sz="2800" dirty="0" smtClean="0">
                <a:latin typeface="Corbel (Základní text)"/>
              </a:rPr>
              <a:t>MAAGS. s.</a:t>
            </a:r>
            <a:r>
              <a:rPr lang="cs-CZ" sz="2800" dirty="0" smtClean="0">
                <a:latin typeface="Corbel (Základní text)"/>
              </a:rPr>
              <a:t> </a:t>
            </a:r>
            <a:r>
              <a:rPr lang="pt-BR" sz="2800" dirty="0" smtClean="0">
                <a:latin typeface="Corbel (Základní text)"/>
              </a:rPr>
              <a:t>r.</a:t>
            </a:r>
            <a:r>
              <a:rPr lang="cs-CZ" sz="2800" dirty="0" smtClean="0">
                <a:latin typeface="Corbel (Základní text)"/>
              </a:rPr>
              <a:t> </a:t>
            </a:r>
            <a:r>
              <a:rPr lang="pt-BR" sz="2800" dirty="0" smtClean="0">
                <a:latin typeface="Corbel (Základní text)"/>
              </a:rPr>
              <a:t>o., </a:t>
            </a:r>
            <a:r>
              <a:rPr lang="cs-CZ" sz="2800" dirty="0" smtClean="0">
                <a:latin typeface="Corbel (Základní text)"/>
              </a:rPr>
              <a:t>Č</a:t>
            </a:r>
            <a:r>
              <a:rPr lang="pt-BR" sz="2800" dirty="0" smtClean="0">
                <a:latin typeface="Corbel (Základní text)"/>
              </a:rPr>
              <a:t>ernovická 13, Brno</a:t>
            </a:r>
            <a:r>
              <a:rPr lang="cs-CZ" sz="2800" dirty="0" smtClean="0">
                <a:latin typeface="Corbel (Základní text)"/>
              </a:rPr>
              <a:t>, </a:t>
            </a:r>
            <a:r>
              <a:rPr lang="en-US" sz="2800" dirty="0" smtClean="0">
                <a:latin typeface="Corbel (Základní text)"/>
              </a:rPr>
              <a:t>2003. </a:t>
            </a:r>
            <a:endParaRPr lang="cs-CZ" sz="2800" dirty="0">
              <a:latin typeface="Corbel (Základní text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2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Metodický list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 Tato prezentace je určena 2. ročníku čtyřletého studia a 4.ročníku šestiletého studia.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Je doplněna obrázky pro lepší názornost.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Žáci si postupně značí do sešitu a potom si zkusí prakticky záklon hlavy, stabilizovanou polohu při práci ve dvojicích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Cílem je zautomatizování vědomostí a jejich praktické užití.</a:t>
            </a:r>
            <a:endParaRPr lang="cs-CZ" sz="2800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807368"/>
          </a:xfrm>
        </p:spPr>
        <p:txBody>
          <a:bodyPr>
            <a:noAutofit/>
          </a:bodyPr>
          <a:lstStyle/>
          <a:p>
            <a:pPr algn="ctr"/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Charakteristika</a:t>
            </a:r>
            <a:endParaRPr lang="cs-CZ" sz="2800" cap="all" dirty="0"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82453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b="1" dirty="0" smtClean="0"/>
              <a:t>Definice </a:t>
            </a:r>
            <a:r>
              <a:rPr lang="cs-CZ" sz="2800" b="1" dirty="0"/>
              <a:t>pojmů </a:t>
            </a:r>
            <a:r>
              <a:rPr lang="cs-CZ" sz="2800" b="1" dirty="0" smtClean="0"/>
              <a:t>: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cs-CZ" sz="2800" dirty="0" smtClean="0"/>
              <a:t>vědomí </a:t>
            </a:r>
            <a:r>
              <a:rPr lang="cs-CZ" sz="2800" dirty="0"/>
              <a:t>= </a:t>
            </a:r>
            <a:r>
              <a:rPr lang="cs-CZ" sz="2800" dirty="0" smtClean="0"/>
              <a:t>vigilita</a:t>
            </a:r>
          </a:p>
          <a:p>
            <a:pPr marL="0" indent="0">
              <a:buClr>
                <a:srgbClr val="FF0000"/>
              </a:buClr>
              <a:buNone/>
            </a:pPr>
            <a:endParaRPr lang="cs-CZ" sz="28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FF0000"/>
                </a:solidFill>
              </a:rPr>
              <a:t>Vědomí</a:t>
            </a:r>
            <a:r>
              <a:rPr lang="cs-CZ" sz="2800" b="1" dirty="0" smtClean="0"/>
              <a:t> </a:t>
            </a:r>
            <a:r>
              <a:rPr lang="cs-CZ" sz="2800" dirty="0"/>
              <a:t>je stav, ve kterém organismus </a:t>
            </a:r>
            <a:r>
              <a:rPr lang="cs-CZ" sz="2800" dirty="0" smtClean="0"/>
              <a:t>plně vnímá </a:t>
            </a:r>
            <a:r>
              <a:rPr lang="cs-CZ" sz="2800" dirty="0"/>
              <a:t>podněty přicházející ze </a:t>
            </a:r>
            <a:r>
              <a:rPr lang="cs-CZ" sz="2800" dirty="0" smtClean="0"/>
              <a:t>zevního </a:t>
            </a:r>
            <a:r>
              <a:rPr lang="pt-BR" sz="2800" dirty="0" smtClean="0"/>
              <a:t>prostředí </a:t>
            </a:r>
            <a:r>
              <a:rPr lang="pt-BR" sz="2800" dirty="0"/>
              <a:t>a adekvátně na ně </a:t>
            </a:r>
            <a:r>
              <a:rPr lang="pt-BR" sz="2800" dirty="0" smtClean="0"/>
              <a:t>reaguje</a:t>
            </a:r>
            <a:r>
              <a:rPr lang="cs-CZ" sz="2800" dirty="0" smtClean="0"/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FF0000"/>
                </a:solidFill>
              </a:rPr>
              <a:t>Bezvědomí</a:t>
            </a:r>
            <a:r>
              <a:rPr lang="cs-CZ" sz="2800" b="1" dirty="0" smtClean="0"/>
              <a:t> </a:t>
            </a:r>
            <a:r>
              <a:rPr lang="cs-CZ" sz="2800" dirty="0"/>
              <a:t>je stav organismu, </a:t>
            </a:r>
            <a:r>
              <a:rPr lang="cs-CZ" sz="2800" dirty="0" smtClean="0"/>
              <a:t>kdy postižený </a:t>
            </a:r>
            <a:r>
              <a:rPr lang="cs-CZ" sz="2800" dirty="0"/>
              <a:t>nereaguje na zevní </a:t>
            </a:r>
            <a:r>
              <a:rPr lang="cs-CZ" sz="2800" dirty="0" smtClean="0"/>
              <a:t>podněty, má </a:t>
            </a:r>
            <a:r>
              <a:rPr lang="cs-CZ" sz="2800" dirty="0"/>
              <a:t>ochablé kosterní svalstvo. Jeho </a:t>
            </a:r>
            <a:r>
              <a:rPr lang="cs-CZ" sz="2800" dirty="0" smtClean="0"/>
              <a:t>reflexy jsou </a:t>
            </a:r>
            <a:r>
              <a:rPr lang="cs-CZ" sz="2800" dirty="0"/>
              <a:t>vymizelé.</a:t>
            </a:r>
            <a:endParaRPr lang="cs-CZ" sz="28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51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Rozdělení poruch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KVANTITATIVNÍ </a:t>
            </a:r>
            <a:r>
              <a:rPr lang="cs-CZ" sz="2800" b="1" dirty="0"/>
              <a:t>PORUCHY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Somnolence</a:t>
            </a:r>
            <a:r>
              <a:rPr lang="cs-CZ" sz="2800" b="1" dirty="0" smtClean="0"/>
              <a:t> </a:t>
            </a:r>
            <a:r>
              <a:rPr lang="cs-CZ" sz="2800" dirty="0" smtClean="0"/>
              <a:t>– postižení budí dojem spící osoby, lze je probudit (oslovením, bolestivým podnětem), postižený odpovídá na dotazy, velmi rychle opět usíná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Sopor</a:t>
            </a:r>
            <a:r>
              <a:rPr lang="cs-CZ" sz="2800" b="1" dirty="0" smtClean="0"/>
              <a:t> – </a:t>
            </a:r>
            <a:r>
              <a:rPr lang="cs-CZ" sz="2800" dirty="0" smtClean="0"/>
              <a:t>k vědomí lze postiženého přivést jen na krátko, a to jen velmi silnými podněty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cs-CZ" sz="2800" b="1" dirty="0" smtClean="0"/>
              <a:t> </a:t>
            </a:r>
            <a:r>
              <a:rPr lang="cs-CZ" sz="2800" dirty="0" smtClean="0"/>
              <a:t>– postiženého probudit nelze, projevuje se nesrozumitelnými zvuky, na bolest reaguje spíše necílenými obrannými reakcemi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95199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KVALITATIVNÍ PORUCHY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Mdloba</a:t>
            </a:r>
            <a:r>
              <a:rPr lang="cs-CZ" sz="2400" dirty="0" smtClean="0"/>
              <a:t> </a:t>
            </a:r>
            <a:r>
              <a:rPr lang="cs-CZ" sz="2400" dirty="0"/>
              <a:t>– krátkodobá ztráta vědomí v důsledku mozkové hypoxie (nedostatečného okysličení). Příčiny: úlek, velká bolest nebo náhlý pokles krevního tlaku (při prudkém vstávání)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Obnubilace</a:t>
            </a:r>
            <a:r>
              <a:rPr lang="cs-CZ" sz="2400" dirty="0"/>
              <a:t> – mrákotný stav, kdy je zachována prostorová orientace, ale chybí schopnost jednat dle vlastní vůle. Příčina: nejčastěji hypoglykemický stav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Delirium</a:t>
            </a:r>
            <a:r>
              <a:rPr lang="cs-CZ" sz="2400" dirty="0" smtClean="0"/>
              <a:t>– </a:t>
            </a:r>
            <a:r>
              <a:rPr lang="cs-CZ" sz="2400" dirty="0"/>
              <a:t>je provázeno halucinacemi a celkovým vzrušením. Příčiny: otravy, alkoholismus, vysoké horečky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Amence</a:t>
            </a:r>
            <a:r>
              <a:rPr lang="cs-CZ" sz="2400" dirty="0" smtClean="0"/>
              <a:t> </a:t>
            </a:r>
            <a:r>
              <a:rPr lang="cs-CZ" sz="2400" dirty="0"/>
              <a:t>– dochází k poruše chování, vnímání, nálady a myšlení. Střídá se stav stavu útlumu a vzrušení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Agonie</a:t>
            </a:r>
            <a:r>
              <a:rPr lang="cs-CZ" sz="2400" dirty="0" smtClean="0"/>
              <a:t> </a:t>
            </a:r>
            <a:r>
              <a:rPr lang="cs-CZ" sz="2400" dirty="0"/>
              <a:t>– nejčastější porucha vědomí v období </a:t>
            </a:r>
            <a:r>
              <a:rPr lang="cs-CZ" sz="2400" dirty="0" smtClean="0"/>
              <a:t>umírání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32656"/>
            <a:ext cx="8229600" cy="807368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smtClean="0"/>
              <a:t>Rozdělení poruch vědomí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49498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Komoce</a:t>
            </a:r>
            <a:r>
              <a:rPr lang="cs-CZ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 (otřes)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krátkodobá funkční porucha, nevznikají trvalé změny v mozkové tkáni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tupé nárazy, pády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Projevy</a:t>
            </a: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krátkodobé bezvědomí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dezorientace, amnézie (krátkodobá ztráta paměti)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nauzea (pocit na zvracení), </a:t>
            </a:r>
            <a:r>
              <a:rPr lang="cs-CZ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zvracení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častý projev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závrať, bolest hlavy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bledost, pocení, děti - spavost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pomoc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zajištění základních životních funkcí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transport do nemocnice (hospitalizace pro vyloučení závažného poranění mozku)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cs-CZ" sz="4000" b="1" kern="1200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Kontuze (zhmoždění) mozku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334373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vznik </a:t>
            </a:r>
            <a:r>
              <a:rPr lang="cs-CZ" sz="2400" dirty="0"/>
              <a:t>strukturálních změn na mozkové tkáni – kontuzní ložiska (krevní výron, edém (otok), nitrolební hypertenze, komprese mozku </a:t>
            </a:r>
          </a:p>
          <a:p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Projevy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podle </a:t>
            </a:r>
            <a:r>
              <a:rPr lang="cs-CZ" sz="2400" dirty="0"/>
              <a:t>místa </a:t>
            </a:r>
            <a:r>
              <a:rPr lang="cs-CZ" sz="2400" dirty="0" smtClean="0"/>
              <a:t>postižení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déle </a:t>
            </a:r>
            <a:r>
              <a:rPr lang="cs-CZ" sz="2400" dirty="0"/>
              <a:t>trvající bezvědomí cca 10 a více </a:t>
            </a:r>
            <a:r>
              <a:rPr lang="cs-CZ" sz="2400" dirty="0" smtClean="0"/>
              <a:t>min.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dýchání </a:t>
            </a:r>
            <a:r>
              <a:rPr lang="cs-CZ" sz="2400" dirty="0"/>
              <a:t>zrychlené až přerušované, zástava </a:t>
            </a:r>
            <a:r>
              <a:rPr lang="cs-CZ" sz="2400" dirty="0" smtClean="0"/>
              <a:t>dechu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nepravidelný puls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porucha hybnosti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zornice </a:t>
            </a:r>
            <a:r>
              <a:rPr lang="cs-CZ" sz="2400" dirty="0"/>
              <a:t>– nestejně veliké, rozšířené,</a:t>
            </a:r>
          </a:p>
          <a:p>
            <a:r>
              <a:rPr lang="cs-CZ" sz="2400" b="1" dirty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P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rvní 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zajištění </a:t>
            </a:r>
            <a:r>
              <a:rPr lang="cs-CZ" sz="2400" dirty="0"/>
              <a:t>základních vitálních </a:t>
            </a:r>
            <a:r>
              <a:rPr lang="cs-CZ" sz="2400" dirty="0" smtClean="0"/>
              <a:t>funkcí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stabilizovaná poloha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dirty="0" smtClean="0"/>
              <a:t>přivolání </a:t>
            </a:r>
            <a:r>
              <a:rPr lang="cs-CZ" sz="2400" dirty="0"/>
              <a:t>ZZS</a:t>
            </a:r>
          </a:p>
        </p:txBody>
      </p:sp>
    </p:spTree>
    <p:extLst>
      <p:ext uri="{BB962C8B-B14F-4D97-AF65-F5344CB8AC3E}">
        <p14:creationId xmlns:p14="http://schemas.microsoft.com/office/powerpoint/2010/main" xmlns="" val="125755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9384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Základní první </a:t>
            </a:r>
            <a:r>
              <a:rPr lang="cs-CZ" dirty="0" smtClean="0"/>
              <a:t>pomoc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02432"/>
            <a:ext cx="8856984" cy="4114800"/>
          </a:xfrm>
        </p:spPr>
        <p:txBody>
          <a:bodyPr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VĚDOMÍ </a:t>
            </a:r>
            <a:r>
              <a:rPr lang="cs-CZ" sz="2400" dirty="0"/>
              <a:t>( pohledem, verbální kontakt bolestivý podnět 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DÝCHÁNÍ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/>
              <a:t>( nejlépe přiložením svého ucha na vzdálenost asi 10cm od </a:t>
            </a:r>
            <a:r>
              <a:rPr lang="cs-CZ" sz="2400" dirty="0" smtClean="0"/>
              <a:t>obličeje postiženého 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REAKCE NA BOLESTIVÝ PODNĚT </a:t>
            </a:r>
            <a:r>
              <a:rPr lang="cs-CZ" sz="2400" dirty="0"/>
              <a:t>( štípnutí do tváře, </a:t>
            </a:r>
            <a:r>
              <a:rPr lang="cs-CZ" sz="2400" dirty="0" smtClean="0"/>
              <a:t>ucha)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VYŠETŘENÍ </a:t>
            </a:r>
            <a:r>
              <a:rPr lang="cs-CZ" sz="2400" dirty="0"/>
              <a:t>( krvácení, deformity, zlomeniny </a:t>
            </a:r>
            <a:r>
              <a:rPr lang="cs-CZ" sz="2400" dirty="0" err="1"/>
              <a:t>ot</a:t>
            </a:r>
            <a:r>
              <a:rPr lang="cs-CZ" sz="2400" dirty="0"/>
              <a:t>.,</a:t>
            </a:r>
            <a:r>
              <a:rPr lang="cs-CZ" sz="2400" dirty="0" err="1"/>
              <a:t>uz</a:t>
            </a:r>
            <a:r>
              <a:rPr lang="cs-CZ" sz="2400" dirty="0"/>
              <a:t>.,cizí předměty, </a:t>
            </a:r>
            <a:r>
              <a:rPr lang="cs-CZ" sz="2400" dirty="0" smtClean="0"/>
              <a:t>jiná poranění</a:t>
            </a:r>
            <a:r>
              <a:rPr lang="cs-CZ" sz="2400" dirty="0"/>
              <a:t>, injekční vpichy, atd. 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STABILIZOVANÁ POLOHA</a:t>
            </a:r>
            <a:r>
              <a:rPr lang="cs-CZ" sz="2400" b="1" dirty="0"/>
              <a:t> </a:t>
            </a:r>
            <a:r>
              <a:rPr lang="cs-CZ" sz="2400" dirty="0"/>
              <a:t>( popřípadě jiné vhodné polohování </a:t>
            </a:r>
            <a:r>
              <a:rPr lang="cs-CZ" sz="2400" dirty="0" smtClean="0"/>
              <a:t>) zajištění </a:t>
            </a:r>
            <a:r>
              <a:rPr lang="cs-CZ" sz="2400" dirty="0"/>
              <a:t>komfortu </a:t>
            </a:r>
            <a:r>
              <a:rPr lang="cs-CZ" sz="2400" dirty="0" smtClean="0"/>
              <a:t>pacienta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ANAMNÉZA A PŘÍČINA PORUCHY </a:t>
            </a:r>
            <a:r>
              <a:rPr lang="pl-PL" sz="2400" dirty="0"/>
              <a:t>( kdo to je, co se stalo, jak se to stalo – </a:t>
            </a:r>
            <a:r>
              <a:rPr lang="pl-PL" sz="2400" dirty="0" smtClean="0"/>
              <a:t>rodina, </a:t>
            </a:r>
            <a:r>
              <a:rPr lang="cs-CZ" sz="2400" dirty="0" smtClean="0"/>
              <a:t>svědci</a:t>
            </a:r>
            <a:r>
              <a:rPr lang="cs-CZ" sz="2400" dirty="0"/>
              <a:t>, osobní indicie postiženého (doklady, lékařské zprávy, léky 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PŘIVOLÁNÍ ZZS </a:t>
            </a:r>
            <a:r>
              <a:rPr lang="cs-CZ" sz="2400" dirty="0"/>
              <a:t>( zdrav. záchranná služba </a:t>
            </a:r>
            <a:r>
              <a:rPr lang="cs-CZ" sz="2400" dirty="0" smtClean="0"/>
              <a:t>)  </a:t>
            </a:r>
            <a:r>
              <a:rPr lang="cs-CZ" sz="2400" b="1" dirty="0" smtClean="0">
                <a:solidFill>
                  <a:srgbClr val="FF0000"/>
                </a:solidFill>
              </a:rPr>
              <a:t>155</a:t>
            </a:r>
            <a:r>
              <a:rPr lang="cs-CZ" sz="2400" b="1" dirty="0" smtClean="0"/>
              <a:t>  </a:t>
            </a:r>
            <a:r>
              <a:rPr lang="cs-CZ" sz="1800" b="1" dirty="0" smtClean="0"/>
              <a:t>nebo</a:t>
            </a: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112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21124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Zprůchodnění dýchacích cest</a:t>
            </a:r>
            <a:endParaRPr lang="cs-CZ" sz="3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8781" y="3701225"/>
            <a:ext cx="2808758" cy="26075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01225"/>
            <a:ext cx="2808758" cy="2607500"/>
          </a:xfrm>
          <a:prstGeom prst="rect">
            <a:avLst/>
          </a:prstGeom>
          <a:noFill/>
          <a:ln w="127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1704" y="3933055"/>
            <a:ext cx="1657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Uzavřené dýchací cesty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308850" y="3933056"/>
            <a:ext cx="1657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Otevřené dýchací cesty</a:t>
            </a:r>
          </a:p>
        </p:txBody>
      </p:sp>
      <p:sp>
        <p:nvSpPr>
          <p:cNvPr id="10" name="Šipka doleva 9"/>
          <p:cNvSpPr/>
          <p:nvPr/>
        </p:nvSpPr>
        <p:spPr>
          <a:xfrm>
            <a:off x="5796136" y="5229200"/>
            <a:ext cx="2880320" cy="144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10"/>
          <p:cNvSpPr/>
          <p:nvPr/>
        </p:nvSpPr>
        <p:spPr>
          <a:xfrm flipH="1">
            <a:off x="179512" y="5373216"/>
            <a:ext cx="2592288" cy="144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4904" y="2119412"/>
            <a:ext cx="7949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2800" dirty="0"/>
              <a:t>z</a:t>
            </a:r>
            <a:r>
              <a:rPr lang="cs-CZ" sz="2800" dirty="0" smtClean="0"/>
              <a:t>ajistím záklonem hlavy a vyčištěním ústní dutiny ( mohou se vyskytovat zubní protézy, zvratky, sliny či krevní sraženiny) 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43042" y="6286520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428972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901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Metodický list</vt:lpstr>
      <vt:lpstr>Charakteristika</vt:lpstr>
      <vt:lpstr>Rozdělení poruch vědomí</vt:lpstr>
      <vt:lpstr>Snímek 5</vt:lpstr>
      <vt:lpstr>Komoce (otřes) mozku</vt:lpstr>
      <vt:lpstr>Kontuze (zhmoždění) mozku</vt:lpstr>
      <vt:lpstr>Základní první pomoc - postup</vt:lpstr>
      <vt:lpstr>Zprůchodnění dýchacích cest</vt:lpstr>
      <vt:lpstr>Správné provedení záklonu hlavy</vt:lpstr>
      <vt:lpstr>Kontrola základní životní funkce</vt:lpstr>
      <vt:lpstr>Stabilizovaná poloha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P9 číslo tématu 17 Dopravní ohrožení člověka</dc:title>
  <dc:creator>mgr. Jakub Krček</dc:creator>
  <cp:lastModifiedBy>vera.pastorkova</cp:lastModifiedBy>
  <cp:revision>74</cp:revision>
  <dcterms:created xsi:type="dcterms:W3CDTF">2012-03-13T09:01:26Z</dcterms:created>
  <dcterms:modified xsi:type="dcterms:W3CDTF">2013-07-17T15:21:58Z</dcterms:modified>
</cp:coreProperties>
</file>