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5"/>
  </p:notesMasterIdLst>
  <p:sldIdLst>
    <p:sldId id="272" r:id="rId2"/>
    <p:sldId id="275" r:id="rId3"/>
    <p:sldId id="257" r:id="rId4"/>
    <p:sldId id="273" r:id="rId5"/>
    <p:sldId id="259" r:id="rId6"/>
    <p:sldId id="260" r:id="rId7"/>
    <p:sldId id="261" r:id="rId8"/>
    <p:sldId id="269" r:id="rId9"/>
    <p:sldId id="265" r:id="rId10"/>
    <p:sldId id="266" r:id="rId11"/>
    <p:sldId id="270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081DC5-2CD8-455D-AF1E-59900D713CE2}" type="datetimeFigureOut">
              <a:rPr lang="cs-CZ" smtClean="0"/>
              <a:pPr/>
              <a:t>17.7.2013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3CF3C-463D-4922-8A6C-08E180B440E5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053892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00D2-77F6-49EB-ABFC-DAD5E3D7D183}" type="datetimeFigureOut">
              <a:rPr lang="cs-CZ" smtClean="0"/>
              <a:pPr/>
              <a:t>17.7.2013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92112-B3C9-4309-AA1D-0FC090DBA115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  <p:transition spd="slow">
    <p:cover dir="lu"/>
    <p:sndAc>
      <p:stSnd>
        <p:snd r:embed="rId1" name="arrow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00D2-77F6-49EB-ABFC-DAD5E3D7D183}" type="datetimeFigureOut">
              <a:rPr lang="cs-CZ" smtClean="0"/>
              <a:pPr/>
              <a:t>17.7.2013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92112-B3C9-4309-AA1D-0FC090DBA115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  <p:transition spd="slow">
    <p:cover dir="lu"/>
    <p:sndAc>
      <p:stSnd>
        <p:snd r:embed="rId1" name="arrow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00D2-77F6-49EB-ABFC-DAD5E3D7D183}" type="datetimeFigureOut">
              <a:rPr lang="cs-CZ" smtClean="0"/>
              <a:pPr/>
              <a:t>17.7.2013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92112-B3C9-4309-AA1D-0FC090DBA115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  <p:transition spd="slow">
    <p:cover dir="lu"/>
    <p:sndAc>
      <p:stSnd>
        <p:snd r:embed="rId1" name="arrow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00D2-77F6-49EB-ABFC-DAD5E3D7D183}" type="datetimeFigureOut">
              <a:rPr lang="cs-CZ" smtClean="0"/>
              <a:pPr/>
              <a:t>17.7.2013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92112-B3C9-4309-AA1D-0FC090DBA115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  <p:transition spd="slow">
    <p:cover dir="lu"/>
    <p:sndAc>
      <p:stSnd>
        <p:snd r:embed="rId1" name="arrow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00D2-77F6-49EB-ABFC-DAD5E3D7D183}" type="datetimeFigureOut">
              <a:rPr lang="cs-CZ" smtClean="0"/>
              <a:pPr/>
              <a:t>17.7.2013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92112-B3C9-4309-AA1D-0FC090DBA115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  <p:transition spd="slow">
    <p:cover dir="lu"/>
    <p:sndAc>
      <p:stSnd>
        <p:snd r:embed="rId1" name="arrow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00D2-77F6-49EB-ABFC-DAD5E3D7D183}" type="datetimeFigureOut">
              <a:rPr lang="cs-CZ" smtClean="0"/>
              <a:pPr/>
              <a:t>17.7.2013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92112-B3C9-4309-AA1D-0FC090DBA115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  <p:transition spd="slow">
    <p:cover dir="lu"/>
    <p:sndAc>
      <p:stSnd>
        <p:snd r:embed="rId1" name="arrow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00D2-77F6-49EB-ABFC-DAD5E3D7D183}" type="datetimeFigureOut">
              <a:rPr lang="cs-CZ" smtClean="0"/>
              <a:pPr/>
              <a:t>17.7.2013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92112-B3C9-4309-AA1D-0FC090DBA115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  <p:transition spd="slow">
    <p:cover dir="lu"/>
    <p:sndAc>
      <p:stSnd>
        <p:snd r:embed="rId1" name="arrow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00D2-77F6-49EB-ABFC-DAD5E3D7D183}" type="datetimeFigureOut">
              <a:rPr lang="cs-CZ" smtClean="0"/>
              <a:pPr/>
              <a:t>17.7.2013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92112-B3C9-4309-AA1D-0FC090DBA115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  <p:transition spd="slow">
    <p:cover dir="lu"/>
    <p:sndAc>
      <p:stSnd>
        <p:snd r:embed="rId1" name="arrow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00D2-77F6-49EB-ABFC-DAD5E3D7D183}" type="datetimeFigureOut">
              <a:rPr lang="cs-CZ" smtClean="0"/>
              <a:pPr/>
              <a:t>17.7.2013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92112-B3C9-4309-AA1D-0FC090DBA115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  <p:transition spd="slow">
    <p:cover dir="lu"/>
    <p:sndAc>
      <p:stSnd>
        <p:snd r:embed="rId1" name="arrow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00D2-77F6-49EB-ABFC-DAD5E3D7D183}" type="datetimeFigureOut">
              <a:rPr lang="cs-CZ" smtClean="0"/>
              <a:pPr/>
              <a:t>17.7.2013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92112-B3C9-4309-AA1D-0FC090DBA115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  <p:transition spd="slow">
    <p:cover dir="lu"/>
    <p:sndAc>
      <p:stSnd>
        <p:snd r:embed="rId1" name="arrow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00D2-77F6-49EB-ABFC-DAD5E3D7D183}" type="datetimeFigureOut">
              <a:rPr lang="cs-CZ" smtClean="0"/>
              <a:pPr/>
              <a:t>17.7.2013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92112-B3C9-4309-AA1D-0FC090DBA115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  <p:transition spd="slow">
    <p:cover dir="lu"/>
    <p:sndAc>
      <p:stSnd>
        <p:snd r:embed="rId1" name="arrow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500D2-77F6-49EB-ABFC-DAD5E3D7D183}" type="datetimeFigureOut">
              <a:rPr lang="cs-CZ" smtClean="0"/>
              <a:pPr/>
              <a:t>17.7.2013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92112-B3C9-4309-AA1D-0FC090DBA115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 spd="slow">
    <p:cover dir="lu"/>
    <p:sndAc>
      <p:stSnd>
        <p:snd r:embed="rId13" name="arrow.wav"/>
      </p:stSnd>
    </p:sndAc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90488"/>
            <a:ext cx="91440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2000" dirty="0">
                <a:latin typeface="Calibri" pitchFamily="34" charset="0"/>
              </a:rPr>
              <a:t>				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Číslo šablony: III/2</a:t>
            </a:r>
          </a:p>
          <a:p>
            <a:pPr algn="ctr"/>
            <a:r>
              <a:rPr lang="cs-CZ" sz="2000" dirty="0" smtClean="0">
                <a:latin typeface="Calibri" pitchFamily="34" charset="0"/>
              </a:rPr>
              <a:t>VY_32_INOVACE_</a:t>
            </a:r>
            <a:r>
              <a:rPr lang="cs-CZ" sz="2000" dirty="0" smtClean="0">
                <a:solidFill>
                  <a:srgbClr val="00B0F0"/>
                </a:solidFill>
                <a:latin typeface="Calibri" pitchFamily="34" charset="0"/>
              </a:rPr>
              <a:t>P9_3.3</a:t>
            </a:r>
          </a:p>
          <a:p>
            <a:pPr algn="ctr"/>
            <a:r>
              <a:rPr lang="cs-CZ" sz="2000" smtClean="0">
                <a:solidFill>
                  <a:srgbClr val="00B0F0"/>
                </a:solidFill>
                <a:latin typeface="Calibri" pitchFamily="34" charset="0"/>
              </a:rPr>
              <a:t>Tematická oblast:První </a:t>
            </a:r>
            <a:r>
              <a:rPr lang="cs-CZ" sz="2000" dirty="0" smtClean="0">
                <a:solidFill>
                  <a:srgbClr val="00B0F0"/>
                </a:solidFill>
                <a:latin typeface="Calibri" pitchFamily="34" charset="0"/>
              </a:rPr>
              <a:t>pomoc, péče o zdraví člověka</a:t>
            </a:r>
            <a:endParaRPr lang="cs-CZ" sz="2000" dirty="0">
              <a:solidFill>
                <a:srgbClr val="00B0F0"/>
              </a:solidFill>
              <a:latin typeface="Calibri" pitchFamily="34" charset="0"/>
            </a:endParaRPr>
          </a:p>
          <a:p>
            <a:pPr algn="ctr"/>
            <a:r>
              <a:rPr lang="cs-CZ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První pomoc při zástavě krevního oběhu</a:t>
            </a:r>
            <a:endParaRPr lang="cs-CZ" sz="24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				Typ:</a:t>
            </a:r>
            <a:r>
              <a:rPr lang="cs-CZ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DUM – </a:t>
            </a:r>
            <a:r>
              <a:rPr lang="cs-CZ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výkladový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				Předmět: </a:t>
            </a:r>
            <a:r>
              <a:rPr lang="cs-CZ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TV</a:t>
            </a:r>
          </a:p>
          <a:p>
            <a:r>
              <a:rPr lang="cs-CZ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Ročník:  </a:t>
            </a:r>
            <a:r>
              <a:rPr lang="cs-CZ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cs-CZ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r. (6leté), </a:t>
            </a:r>
            <a:r>
              <a:rPr lang="cs-CZ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cs-CZ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r. (4leté)</a:t>
            </a:r>
          </a:p>
          <a:p>
            <a:pPr algn="ctr" eaLnBrk="0" hangingPunct="0"/>
            <a:endParaRPr lang="cs-CZ" dirty="0">
              <a:cs typeface="Arial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2857500" y="4614863"/>
            <a:ext cx="3489325" cy="160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cs-CZ" sz="10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Zpracováno v rámci projektu</a:t>
            </a:r>
            <a:endParaRPr lang="cs-CZ" sz="800" dirty="0">
              <a:ea typeface="Times New Roman" pitchFamily="18" charset="0"/>
              <a:cs typeface="Arial" charset="0"/>
            </a:endParaRPr>
          </a:p>
          <a:p>
            <a:pPr algn="ctr" eaLnBrk="0" hangingPunct="0"/>
            <a:r>
              <a:rPr lang="cs-CZ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EU peníze školám</a:t>
            </a:r>
            <a:endParaRPr lang="cs-CZ" sz="800" dirty="0">
              <a:ea typeface="Times New Roman" pitchFamily="18" charset="0"/>
              <a:cs typeface="Arial" charset="0"/>
            </a:endParaRPr>
          </a:p>
          <a:p>
            <a:r>
              <a:rPr lang="cs-CZ" sz="1000" dirty="0">
                <a:latin typeface="Calibri" pitchFamily="34" charset="0"/>
                <a:ea typeface="Times New Roman" pitchFamily="18" charset="0"/>
                <a:cs typeface="Arial" charset="0"/>
              </a:rPr>
              <a:t>	  CZ.1.07/1.5.00/34.0296</a:t>
            </a:r>
          </a:p>
          <a:p>
            <a:pPr algn="ctr" eaLnBrk="0" hangingPunct="0"/>
            <a:r>
              <a:rPr lang="cs-CZ" sz="13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Zpracovatel:</a:t>
            </a:r>
            <a:endParaRPr lang="cs-CZ" sz="800" dirty="0">
              <a:ea typeface="Times New Roman" pitchFamily="18" charset="0"/>
              <a:cs typeface="Arial" charset="0"/>
            </a:endParaRPr>
          </a:p>
          <a:p>
            <a:pPr algn="ctr" eaLnBrk="0" hangingPunct="0"/>
            <a:r>
              <a:rPr lang="cs-CZ" sz="2100" b="1" dirty="0">
                <a:solidFill>
                  <a:srgbClr val="00B0F0"/>
                </a:solidFill>
                <a:ea typeface="Times New Roman" pitchFamily="18" charset="0"/>
                <a:cs typeface="Arial" charset="0"/>
              </a:rPr>
              <a:t>Mgr. </a:t>
            </a:r>
            <a:r>
              <a:rPr lang="cs-CZ" sz="2100" b="1" dirty="0" smtClean="0">
                <a:solidFill>
                  <a:srgbClr val="00B0F0"/>
                </a:solidFill>
                <a:ea typeface="Times New Roman" pitchFamily="18" charset="0"/>
                <a:cs typeface="Arial" charset="0"/>
              </a:rPr>
              <a:t>Ivana Krčková</a:t>
            </a:r>
            <a:endParaRPr lang="cs-CZ" sz="800" dirty="0">
              <a:ea typeface="Times New Roman" pitchFamily="18" charset="0"/>
              <a:cs typeface="Arial" charset="0"/>
            </a:endParaRPr>
          </a:p>
          <a:p>
            <a:pPr algn="ctr" eaLnBrk="0" hangingPunct="0"/>
            <a:r>
              <a:rPr lang="cs-CZ" sz="13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Gymnázium, Třinec, příspěvková organizace</a:t>
            </a:r>
          </a:p>
          <a:p>
            <a:pPr algn="ctr" eaLnBrk="0" hangingPunct="0"/>
            <a:r>
              <a:rPr lang="cs-CZ" sz="14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Datum vytvoření: </a:t>
            </a:r>
            <a:r>
              <a:rPr lang="cs-CZ" sz="1400" b="1" dirty="0" smtClean="0">
                <a:solidFill>
                  <a:srgbClr val="66CCFF"/>
                </a:solidFill>
                <a:ea typeface="Times New Roman" pitchFamily="18" charset="0"/>
                <a:cs typeface="Arial" charset="0"/>
              </a:rPr>
              <a:t>Únor 2013</a:t>
            </a:r>
            <a:endParaRPr lang="cs-CZ" sz="1400" b="1" dirty="0">
              <a:solidFill>
                <a:srgbClr val="66CCFF"/>
              </a:solidFill>
              <a:ea typeface="Times New Roman" pitchFamily="18" charset="0"/>
              <a:cs typeface="Arial" charset="0"/>
            </a:endParaRPr>
          </a:p>
        </p:txBody>
      </p:sp>
      <p:pic>
        <p:nvPicPr>
          <p:cNvPr id="3076" name="obrázek 1" descr="\\Galerie\public\Fotky\Foto školy a učebny\Škola v říjnu 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00" y="2420938"/>
            <a:ext cx="2770188" cy="207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OPVK_ver_zakladni_logolink_RGB_c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800225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 dir="lu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Správná poloha při nepřímé srdeční masáži</a:t>
            </a:r>
            <a:endParaRPr lang="cs-CZ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340" t="2964" r="4262"/>
          <a:stretch/>
        </p:blipFill>
        <p:spPr bwMode="auto">
          <a:xfrm>
            <a:off x="2214546" y="1857364"/>
            <a:ext cx="4392488" cy="33665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719572" y="5862463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Pamatuj, že vždy se masáž provádí na tvrdé podložce !!!</a:t>
            </a:r>
            <a:endParaRPr lang="cs-CZ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214546" y="5429264"/>
            <a:ext cx="4572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 smtClean="0">
                <a:latin typeface="Corbel (Základní text)"/>
              </a:rPr>
              <a:t>MUDr. Juljo Hasík . Ilustrace a grafická úprav a: © Magdalena </a:t>
            </a:r>
            <a:r>
              <a:rPr lang="cs-CZ" sz="800" dirty="0" smtClean="0">
                <a:latin typeface="Corbel (Základní text)"/>
              </a:rPr>
              <a:t>Ř</a:t>
            </a:r>
            <a:r>
              <a:rPr lang="pt-BR" sz="800" dirty="0" smtClean="0">
                <a:latin typeface="Corbel (Základní text)"/>
              </a:rPr>
              <a:t>í</a:t>
            </a:r>
            <a:r>
              <a:rPr lang="cs-CZ" sz="800" dirty="0" smtClean="0">
                <a:latin typeface="Corbel (Základní text)"/>
              </a:rPr>
              <a:t>č</a:t>
            </a:r>
            <a:r>
              <a:rPr lang="pt-BR" sz="800" dirty="0" smtClean="0">
                <a:latin typeface="Corbel (Základní text)"/>
              </a:rPr>
              <a:t>ná</a:t>
            </a:r>
            <a:r>
              <a:rPr lang="cs-CZ" sz="800" dirty="0" smtClean="0">
                <a:latin typeface="Corbel (Základní text)"/>
              </a:rPr>
              <a:t>; </a:t>
            </a:r>
            <a:r>
              <a:rPr lang="pt-BR" sz="800" dirty="0" smtClean="0">
                <a:latin typeface="Corbel (Základní text)"/>
              </a:rPr>
              <a:t>Vydal: © MAAGS. s.</a:t>
            </a:r>
            <a:r>
              <a:rPr lang="cs-CZ" sz="800" dirty="0" smtClean="0">
                <a:latin typeface="Corbel (Základní text)"/>
              </a:rPr>
              <a:t> </a:t>
            </a:r>
            <a:r>
              <a:rPr lang="pt-BR" sz="800" dirty="0" smtClean="0">
                <a:latin typeface="Corbel (Základní text)"/>
              </a:rPr>
              <a:t>r.</a:t>
            </a:r>
            <a:r>
              <a:rPr lang="cs-CZ" sz="800" dirty="0" smtClean="0">
                <a:latin typeface="Corbel (Základní text)"/>
              </a:rPr>
              <a:t> </a:t>
            </a:r>
            <a:r>
              <a:rPr lang="pt-BR" sz="800" dirty="0" smtClean="0">
                <a:latin typeface="Corbel (Základní text)"/>
              </a:rPr>
              <a:t>o., </a:t>
            </a:r>
            <a:r>
              <a:rPr lang="cs-CZ" sz="800" dirty="0" smtClean="0">
                <a:latin typeface="Corbel (Základní text)"/>
              </a:rPr>
              <a:t>Č</a:t>
            </a:r>
            <a:r>
              <a:rPr lang="pt-BR" sz="800" dirty="0" smtClean="0">
                <a:latin typeface="Corbel (Základní text)"/>
              </a:rPr>
              <a:t>ernovická 13, Brno</a:t>
            </a:r>
            <a:r>
              <a:rPr lang="cs-CZ" sz="800" dirty="0" smtClean="0">
                <a:latin typeface="Corbel (Základní text)"/>
              </a:rPr>
              <a:t>, </a:t>
            </a:r>
            <a:r>
              <a:rPr lang="en-US" sz="800" dirty="0" smtClean="0">
                <a:latin typeface="Corbel (Základní text)"/>
              </a:rPr>
              <a:t>2003. </a:t>
            </a:r>
            <a:endParaRPr lang="cs-CZ" sz="800" dirty="0">
              <a:latin typeface="Corbel (Základní text)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0526437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:cover dir="lu"/>
        <p:sndAc>
          <p:stSnd>
            <p:snd r:embed="rId4" name="arrow.wav"/>
          </p:stSnd>
        </p:sndAc>
      </p:transition>
    </mc:Choice>
    <mc:Fallback>
      <p:transition spd="slow">
        <p:cover dir="lu"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51384"/>
          </a:xfrm>
        </p:spPr>
        <p:txBody>
          <a:bodyPr/>
          <a:lstStyle/>
          <a:p>
            <a:r>
              <a:rPr lang="cs-CZ" dirty="0" smtClean="0"/>
              <a:t>Použití AED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857364"/>
            <a:ext cx="8507288" cy="4114800"/>
          </a:xfrm>
        </p:spPr>
        <p:txBody>
          <a:bodyPr/>
          <a:lstStyle/>
          <a:p>
            <a:pPr>
              <a:buClr>
                <a:srgbClr val="FF0000"/>
              </a:buClr>
              <a:buFont typeface="Wingdings 2" pitchFamily="18" charset="2"/>
              <a:buChar char=""/>
            </a:pPr>
            <a:r>
              <a:rPr lang="cs-CZ" dirty="0" smtClean="0"/>
              <a:t>AED - automatický </a:t>
            </a:r>
            <a:r>
              <a:rPr lang="cs-CZ" dirty="0"/>
              <a:t>externí defibrilátor</a:t>
            </a:r>
          </a:p>
          <a:p>
            <a:pPr>
              <a:buClr>
                <a:srgbClr val="FF0000"/>
              </a:buClr>
              <a:buFont typeface="Wingdings 2" pitchFamily="18" charset="2"/>
              <a:buChar char=""/>
            </a:pPr>
            <a:r>
              <a:rPr lang="cs-CZ" dirty="0" smtClean="0"/>
              <a:t>přístroj</a:t>
            </a:r>
            <a:r>
              <a:rPr lang="cs-CZ" dirty="0"/>
              <a:t>, </a:t>
            </a:r>
            <a:r>
              <a:rPr lang="cs-CZ" dirty="0" smtClean="0"/>
              <a:t>který hodnotí </a:t>
            </a:r>
            <a:r>
              <a:rPr lang="cs-CZ" dirty="0"/>
              <a:t>srdeční elektrickou aktivitu, provádí defibrilační výboj </a:t>
            </a:r>
            <a:r>
              <a:rPr lang="cs-CZ" dirty="0" smtClean="0"/>
              <a:t>v indikovaných </a:t>
            </a:r>
            <a:r>
              <a:rPr lang="cs-CZ" dirty="0"/>
              <a:t>případech</a:t>
            </a:r>
          </a:p>
          <a:p>
            <a:pPr>
              <a:buClr>
                <a:srgbClr val="FF0000"/>
              </a:buClr>
              <a:buFont typeface="Wingdings 2" pitchFamily="18" charset="2"/>
              <a:buChar char=""/>
            </a:pPr>
            <a:r>
              <a:rPr lang="cs-CZ" dirty="0"/>
              <a:t>p</a:t>
            </a:r>
            <a:r>
              <a:rPr lang="cs-CZ" dirty="0" smtClean="0"/>
              <a:t>oužití </a:t>
            </a:r>
            <a:r>
              <a:rPr lang="cs-CZ" dirty="0"/>
              <a:t>laiky, snadné ovládání , český software</a:t>
            </a:r>
          </a:p>
          <a:p>
            <a:pPr>
              <a:buClr>
                <a:srgbClr val="FF0000"/>
              </a:buClr>
              <a:buFont typeface="Wingdings 2" pitchFamily="18" charset="2"/>
              <a:buChar char=""/>
            </a:pPr>
            <a:r>
              <a:rPr lang="cs-CZ" dirty="0" smtClean="0"/>
              <a:t>otázka </a:t>
            </a:r>
            <a:r>
              <a:rPr lang="cs-CZ" dirty="0"/>
              <a:t>dostupnosti přístroje</a:t>
            </a:r>
          </a:p>
          <a:p>
            <a:pPr>
              <a:buFont typeface="Wingdings 2" pitchFamily="18" charset="2"/>
              <a:buChar char=""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88197565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:cover dir="lu"/>
        <p:sndAc>
          <p:stSnd>
            <p:snd r:embed="rId3" name="arrow.wav"/>
          </p:stSnd>
        </p:sndAc>
      </p:transition>
    </mc:Choice>
    <mc:Fallback>
      <p:transition spd="slow">
        <p:cover dir="lu"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07368"/>
          </a:xfrm>
        </p:spPr>
        <p:txBody>
          <a:bodyPr/>
          <a:lstStyle/>
          <a:p>
            <a:pPr algn="ctr"/>
            <a:r>
              <a:rPr lang="cs-CZ" dirty="0"/>
              <a:t>Kdy ukončím  resuscitaci ?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57200" y="2554560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>
            <a:lvl1pPr marL="320040" indent="-32004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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0936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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23544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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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2"/>
              <a:buChar char="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73352" indent="-22860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 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1096" indent="-228600" algn="l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21408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Char char="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22576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Char char="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cs-CZ" sz="2800" dirty="0" smtClean="0"/>
              <a:t>při úspěšné resuscitaci – obnovení srdeční akce a tudíž i krevního oběhu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cs-CZ" sz="2800" dirty="0" smtClean="0"/>
              <a:t>předáním postiženého ZZS, lékaři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cs-CZ" sz="2800" dirty="0" smtClean="0"/>
              <a:t>při vyčerpání zachránce</a:t>
            </a:r>
          </a:p>
        </p:txBody>
      </p:sp>
    </p:spTree>
    <p:extLst>
      <p:ext uri="{BB962C8B-B14F-4D97-AF65-F5344CB8AC3E}">
        <p14:creationId xmlns="" xmlns:p14="http://schemas.microsoft.com/office/powerpoint/2010/main" val="20502559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:cover dir="lu"/>
        <p:sndAc>
          <p:stSnd>
            <p:snd r:embed="rId3" name="arrow.wav"/>
          </p:stSnd>
        </p:sndAc>
      </p:transition>
    </mc:Choice>
    <mc:Fallback>
      <p:transition spd="slow">
        <p:cover dir="lu"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07368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/>
              <a:t>Použitá literatura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en-GB" sz="2000" dirty="0" smtClean="0">
                <a:latin typeface="Corbel (Základní text)"/>
              </a:rPr>
              <a:t>Guidelines</a:t>
            </a:r>
            <a:r>
              <a:rPr lang="cs-CZ" sz="2000" dirty="0" smtClean="0">
                <a:latin typeface="Corbel (Základní text)"/>
              </a:rPr>
              <a:t> </a:t>
            </a:r>
            <a:r>
              <a:rPr lang="en-GB" sz="2000" dirty="0" smtClean="0">
                <a:latin typeface="Corbel (Základní text)"/>
              </a:rPr>
              <a:t>for Resuscitation</a:t>
            </a:r>
            <a:r>
              <a:rPr lang="cs-CZ" sz="2000" dirty="0" smtClean="0">
                <a:latin typeface="Corbel (Základní text)"/>
              </a:rPr>
              <a:t> 2010</a:t>
            </a:r>
            <a:endParaRPr lang="cs-CZ" sz="2000" dirty="0">
              <a:latin typeface="Corbel (Základní text)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pt-BR" sz="2000" dirty="0" smtClean="0">
                <a:latin typeface="Corbel (Základní text)"/>
              </a:rPr>
              <a:t>MUDr</a:t>
            </a:r>
            <a:r>
              <a:rPr lang="pt-BR" sz="2000" dirty="0">
                <a:latin typeface="Corbel (Základní text)"/>
              </a:rPr>
              <a:t>. Juljo Hasík . Ilustrace a grafická </a:t>
            </a:r>
            <a:r>
              <a:rPr lang="pt-BR" sz="2000" dirty="0" smtClean="0">
                <a:latin typeface="Corbel (Základní text)"/>
              </a:rPr>
              <a:t>úprav</a:t>
            </a:r>
            <a:r>
              <a:rPr lang="cs-CZ" sz="2000" dirty="0" smtClean="0">
                <a:latin typeface="Corbel (Základní text)"/>
              </a:rPr>
              <a:t>a</a:t>
            </a:r>
            <a:r>
              <a:rPr lang="pt-BR" sz="2000" dirty="0" smtClean="0">
                <a:latin typeface="Corbel (Základní text)"/>
              </a:rPr>
              <a:t>: </a:t>
            </a:r>
            <a:r>
              <a:rPr lang="pt-BR" sz="2000" dirty="0">
                <a:latin typeface="Corbel (Základní text)"/>
              </a:rPr>
              <a:t>© Magdalena </a:t>
            </a:r>
            <a:r>
              <a:rPr lang="cs-CZ" sz="2000" dirty="0">
                <a:latin typeface="Corbel (Základní text)"/>
              </a:rPr>
              <a:t>Ř</a:t>
            </a:r>
            <a:r>
              <a:rPr lang="pt-BR" sz="2000" dirty="0">
                <a:latin typeface="Corbel (Základní text)"/>
              </a:rPr>
              <a:t>í</a:t>
            </a:r>
            <a:r>
              <a:rPr lang="cs-CZ" sz="2000" dirty="0">
                <a:latin typeface="Corbel (Základní text)"/>
              </a:rPr>
              <a:t>č</a:t>
            </a:r>
            <a:r>
              <a:rPr lang="pt-BR" sz="2000" dirty="0">
                <a:latin typeface="Corbel (Základní text)"/>
              </a:rPr>
              <a:t>ná</a:t>
            </a:r>
            <a:r>
              <a:rPr lang="cs-CZ" sz="2000" dirty="0">
                <a:latin typeface="Corbel (Základní text)"/>
              </a:rPr>
              <a:t>; </a:t>
            </a:r>
            <a:r>
              <a:rPr lang="pt-BR" sz="2000" dirty="0">
                <a:latin typeface="Corbel (Základní text)"/>
              </a:rPr>
              <a:t>Vydal: © MAAGS. s.</a:t>
            </a:r>
            <a:r>
              <a:rPr lang="cs-CZ" sz="2000" dirty="0">
                <a:latin typeface="Corbel (Základní text)"/>
              </a:rPr>
              <a:t> </a:t>
            </a:r>
            <a:r>
              <a:rPr lang="pt-BR" sz="2000" dirty="0">
                <a:latin typeface="Corbel (Základní text)"/>
              </a:rPr>
              <a:t>r.</a:t>
            </a:r>
            <a:r>
              <a:rPr lang="cs-CZ" sz="2000" dirty="0">
                <a:latin typeface="Corbel (Základní text)"/>
              </a:rPr>
              <a:t> </a:t>
            </a:r>
            <a:r>
              <a:rPr lang="pt-BR" sz="2000" dirty="0">
                <a:latin typeface="Corbel (Základní text)"/>
              </a:rPr>
              <a:t>o., </a:t>
            </a:r>
            <a:r>
              <a:rPr lang="cs-CZ" sz="2000" dirty="0">
                <a:latin typeface="Corbel (Základní text)"/>
              </a:rPr>
              <a:t>Č</a:t>
            </a:r>
            <a:r>
              <a:rPr lang="pt-BR" sz="2000" dirty="0">
                <a:latin typeface="Corbel (Základní text)"/>
              </a:rPr>
              <a:t>ernovická 13, Brno</a:t>
            </a:r>
            <a:r>
              <a:rPr lang="cs-CZ" sz="2000" dirty="0">
                <a:latin typeface="Corbel (Základní text)"/>
              </a:rPr>
              <a:t>, </a:t>
            </a:r>
            <a:r>
              <a:rPr lang="en-US" sz="2000" dirty="0">
                <a:latin typeface="Corbel (Základní text)"/>
              </a:rPr>
              <a:t>2003. </a:t>
            </a:r>
            <a:endParaRPr lang="cs-CZ" sz="2000" dirty="0">
              <a:latin typeface="Corbel (Základní text)"/>
            </a:endParaRPr>
          </a:p>
          <a:p>
            <a:endParaRPr lang="cs-CZ" sz="2000" dirty="0"/>
          </a:p>
        </p:txBody>
      </p:sp>
    </p:spTree>
    <p:extLst>
      <p:ext uri="{BB962C8B-B14F-4D97-AF65-F5344CB8AC3E}">
        <p14:creationId xmlns="" xmlns:p14="http://schemas.microsoft.com/office/powerpoint/2010/main" val="30049628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:cover dir="lu"/>
        <p:sndAc>
          <p:stSnd>
            <p:snd r:embed="rId3" name="arrow.wav"/>
          </p:stSnd>
        </p:sndAc>
      </p:transition>
    </mc:Choice>
    <mc:Fallback>
      <p:transition spd="slow">
        <p:cover dir="lu"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Metodický list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cs-CZ" dirty="0" smtClean="0"/>
              <a:t> </a:t>
            </a:r>
            <a:r>
              <a:rPr lang="cs-CZ" sz="2800" dirty="0" smtClean="0">
                <a:latin typeface="Corbel" pitchFamily="34" charset="0"/>
              </a:rPr>
              <a:t>Učiteli slouží tento výukový materiál jako pomoc při výkladu.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endParaRPr lang="cs-CZ" sz="2800" dirty="0" smtClean="0">
              <a:latin typeface="Corbel" pitchFamily="34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cs-CZ" sz="2800" dirty="0" smtClean="0">
                <a:latin typeface="Corbel" pitchFamily="34" charset="0"/>
              </a:rPr>
              <a:t>Hlavní částí je nepřímá masáž srdce, kterou  budou provádět žáci i prakticky – učitel je při tom opravuje.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endParaRPr lang="cs-CZ" sz="2800" dirty="0" smtClean="0">
              <a:latin typeface="Corbel" pitchFamily="34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cs-CZ" sz="2800" dirty="0" smtClean="0">
                <a:latin typeface="Corbel" pitchFamily="34" charset="0"/>
              </a:rPr>
              <a:t>Záchranu by si měli žáci zautomatizovat, tak aby ji mohli použít kdykoliv v praxi.</a:t>
            </a:r>
          </a:p>
          <a:p>
            <a:pPr>
              <a:buClr>
                <a:srgbClr val="FF0000"/>
              </a:buClr>
              <a:buNone/>
            </a:pPr>
            <a:endParaRPr lang="cs-CZ" sz="2800" dirty="0" smtClean="0">
              <a:latin typeface="Corbel" pitchFamily="34" charset="0"/>
            </a:endParaRPr>
          </a:p>
          <a:p>
            <a:pPr>
              <a:buClr>
                <a:srgbClr val="FF0000"/>
              </a:buClr>
              <a:buNone/>
            </a:pPr>
            <a:endParaRPr lang="cs-CZ" sz="2800" dirty="0" smtClean="0">
              <a:latin typeface="Corbel" pitchFamily="34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endParaRPr lang="cs-CZ" sz="2800" dirty="0">
              <a:latin typeface="Corbel" pitchFamily="34" charset="0"/>
            </a:endParaRPr>
          </a:p>
        </p:txBody>
      </p:sp>
    </p:spTree>
  </p:cSld>
  <p:clrMapOvr>
    <a:masterClrMapping/>
  </p:clrMapOvr>
  <p:transition spd="slow">
    <p:cover dir="lu"/>
    <p:sndAc>
      <p:stSnd>
        <p:snd r:embed="rId2" name="arrow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35280" cy="807368"/>
          </a:xfrm>
        </p:spPr>
        <p:txBody>
          <a:bodyPr>
            <a:noAutofit/>
          </a:bodyPr>
          <a:lstStyle/>
          <a:p>
            <a:r>
              <a:rPr lang="cs-CZ" sz="2800" cap="all" dirty="0" smtClean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rPr>
              <a:t>1. Krok  </a:t>
            </a:r>
            <a:r>
              <a:rPr lang="cs-CZ" sz="2800" cap="all" dirty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rPr>
              <a:t>ZAJIŠTĚNÍ BEZPEČNOSTI ZÚČASTNĚNÝCH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916832"/>
            <a:ext cx="8352928" cy="4824536"/>
          </a:xfrm>
        </p:spPr>
        <p:txBody>
          <a:bodyPr>
            <a:no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cs-CZ" sz="2600" dirty="0">
                <a:latin typeface="Corbel" pitchFamily="34" charset="0"/>
                <a:cs typeface="Times New Roman" pitchFamily="18" charset="0"/>
              </a:rPr>
              <a:t>předejít vzniku dalších zranění a prohloubení stávajících 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cs-CZ" sz="2600" dirty="0">
                <a:latin typeface="Corbel" pitchFamily="34" charset="0"/>
                <a:cs typeface="Times New Roman" pitchFamily="18" charset="0"/>
              </a:rPr>
              <a:t>technická první pomoc ( dále jen TP) často předchází zdravotnické první pomoci a vytváří podmínky pro její provedení – spočívá v </a:t>
            </a:r>
            <a:r>
              <a:rPr lang="cs-CZ" sz="2600" b="1" dirty="0">
                <a:solidFill>
                  <a:srgbClr val="FF0000"/>
                </a:solidFill>
                <a:latin typeface="Corbel" pitchFamily="34" charset="0"/>
                <a:cs typeface="Times New Roman" pitchFamily="18" charset="0"/>
              </a:rPr>
              <a:t>bezpečném odstranění</a:t>
            </a:r>
            <a:r>
              <a:rPr lang="cs-CZ" sz="2600" dirty="0">
                <a:solidFill>
                  <a:srgbClr val="FF0000"/>
                </a:solidFill>
                <a:latin typeface="Corbel" pitchFamily="34" charset="0"/>
                <a:cs typeface="Times New Roman" pitchFamily="18" charset="0"/>
              </a:rPr>
              <a:t> </a:t>
            </a:r>
            <a:r>
              <a:rPr lang="cs-CZ" sz="2600" dirty="0">
                <a:latin typeface="Corbel" pitchFamily="34" charset="0"/>
                <a:cs typeface="Times New Roman" pitchFamily="18" charset="0"/>
              </a:rPr>
              <a:t>(přerušení působení) příčiny, která nehodu vyvolala (dopravní nehoda, </a:t>
            </a:r>
            <a:r>
              <a:rPr lang="cs-CZ" sz="2600" dirty="0" smtClean="0">
                <a:latin typeface="Corbel" pitchFamily="34" charset="0"/>
                <a:cs typeface="Times New Roman" pitchFamily="18" charset="0"/>
              </a:rPr>
              <a:t>vypnutí </a:t>
            </a:r>
            <a:r>
              <a:rPr lang="cs-CZ" sz="2600" dirty="0">
                <a:latin typeface="Corbel" pitchFamily="34" charset="0"/>
                <a:cs typeface="Times New Roman" pitchFamily="18" charset="0"/>
              </a:rPr>
              <a:t>elektrické </a:t>
            </a:r>
            <a:r>
              <a:rPr lang="cs-CZ" sz="2600" dirty="0" smtClean="0">
                <a:latin typeface="Corbel" pitchFamily="34" charset="0"/>
                <a:cs typeface="Times New Roman" pitchFamily="18" charset="0"/>
              </a:rPr>
              <a:t>energie, plynu </a:t>
            </a:r>
            <a:r>
              <a:rPr lang="cs-CZ" sz="2600" dirty="0">
                <a:latin typeface="Corbel" pitchFamily="34" charset="0"/>
                <a:cs typeface="Times New Roman" pitchFamily="18" charset="0"/>
              </a:rPr>
              <a:t>atd.)  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cs-CZ" sz="2600" dirty="0">
                <a:latin typeface="Corbel" pitchFamily="34" charset="0"/>
                <a:cs typeface="Times New Roman" pitchFamily="18" charset="0"/>
              </a:rPr>
              <a:t>zachránci se řídí pokyny příslušníků Policie ČR, Hasičského záchranného sboru ČR, nebo členů Zdravotnické služby, jsou-li tito již na místě nehody</a:t>
            </a:r>
          </a:p>
          <a:p>
            <a:endParaRPr lang="cs-CZ" sz="2600" dirty="0">
              <a:latin typeface="Corbe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095181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:cover dir="lu"/>
        <p:sndAc>
          <p:stSnd>
            <p:snd r:embed="rId3" name="arrow.wav"/>
          </p:stSnd>
        </p:sndAc>
      </p:transition>
    </mc:Choice>
    <mc:Fallback>
      <p:transition spd="slow">
        <p:cover dir="lu"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cap="all" dirty="0" smtClean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rPr>
              <a:t>2. Krok  VLASNÍ BEZPEČNOST ZACHRÁNCE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cs-CZ" sz="3400" dirty="0" smtClean="0">
                <a:latin typeface="Corbel" pitchFamily="34" charset="0"/>
                <a:cs typeface="Times New Roman" pitchFamily="18" charset="0"/>
              </a:rPr>
              <a:t>dbát na vlastní bezpečnost dodržováním určitých zásad </a:t>
            </a:r>
          </a:p>
          <a:p>
            <a:pPr>
              <a:lnSpc>
                <a:spcPct val="12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cs-CZ" sz="3400" dirty="0" smtClean="0">
                <a:latin typeface="Corbel" pitchFamily="34" charset="0"/>
                <a:cs typeface="Times New Roman" pitchFamily="18" charset="0"/>
              </a:rPr>
              <a:t>vzhledem ke stále vyššímu riziku ohrožení zachránce některou z infekčních nemocí přenosnou krví  ošetřovat všechny krvavá poranění ve zdravotnických latexových rukavicích (nemusí být sterilní) </a:t>
            </a:r>
          </a:p>
          <a:p>
            <a:pPr>
              <a:lnSpc>
                <a:spcPct val="12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cs-CZ" sz="3400" dirty="0" smtClean="0">
                <a:latin typeface="Corbel" pitchFamily="34" charset="0"/>
                <a:cs typeface="Times New Roman" pitchFamily="18" charset="0"/>
              </a:rPr>
              <a:t>improvizovaně je lze nahradit např. mikrotenovými sáčky </a:t>
            </a:r>
          </a:p>
          <a:p>
            <a:pPr>
              <a:lnSpc>
                <a:spcPct val="12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cs-CZ" sz="3400" dirty="0" smtClean="0">
                <a:latin typeface="Corbel" pitchFamily="34" charset="0"/>
                <a:cs typeface="Times New Roman" pitchFamily="18" charset="0"/>
              </a:rPr>
              <a:t>případnou resuscitaci – dýchání z plic do plic ústy, provádět s použitím resuscitační roušky nebo jiných pomůcek</a:t>
            </a:r>
          </a:p>
          <a:p>
            <a:endParaRPr lang="cs-CZ" dirty="0"/>
          </a:p>
        </p:txBody>
      </p:sp>
    </p:spTree>
  </p:cSld>
  <p:clrMapOvr>
    <a:masterClrMapping/>
  </p:clrMapOvr>
  <p:transition spd="slow">
    <p:cover dir="lu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07368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 smtClean="0"/>
              <a:t>Zástava krevního oběhu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114800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cs-CZ" sz="2800" dirty="0" smtClean="0"/>
              <a:t>Zástava krevního oběhu a zástava srdce je z funkčního hlediska rovnocenný stav. Krev v těle neproudí, buňky nedostávají kyslík potřebný k jejich životu. Srdce nemusí být v činnosti, ale neplní svoji funkci pumpy. Tento stav je nejčastěji způsoben fibrilací (míháním) komor.</a:t>
            </a:r>
            <a:endParaRPr lang="cs-CZ" sz="2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779584" y="4849996"/>
            <a:ext cx="4968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čem spočívá ohrožení života?</a:t>
            </a:r>
            <a:endParaRPr lang="cs-CZ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67416" y="5658296"/>
            <a:ext cx="7992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/>
              <a:t>V  přechodu v nezvratnou (biologickou) smrt jedince.</a:t>
            </a:r>
            <a:endParaRPr lang="cs-CZ" sz="2800" dirty="0"/>
          </a:p>
        </p:txBody>
      </p:sp>
    </p:spTree>
    <p:extLst>
      <p:ext uri="{BB962C8B-B14F-4D97-AF65-F5344CB8AC3E}">
        <p14:creationId xmlns="" xmlns:p14="http://schemas.microsoft.com/office/powerpoint/2010/main" val="24407991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:cover dir="lu"/>
        <p:sndAc>
          <p:stSnd>
            <p:snd r:embed="rId3" name="arrow.wav"/>
          </p:stSnd>
        </p:sndAc>
      </p:transition>
    </mc:Choice>
    <mc:Fallback>
      <p:transition spd="slow">
        <p:cover dir="lu"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07368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 smtClean="0"/>
              <a:t>Příčiny zástavy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564903"/>
            <a:ext cx="8229600" cy="3729533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cs-CZ" sz="2800" dirty="0" smtClean="0"/>
              <a:t>nedostatek kyslíku pro srdeční sval – konečný důsledek všech dušení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cs-CZ" sz="2800" dirty="0" smtClean="0"/>
              <a:t>srdeční infarkt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cs-CZ" sz="2800" dirty="0"/>
              <a:t>i</a:t>
            </a:r>
            <a:r>
              <a:rPr lang="cs-CZ" sz="2800" dirty="0" smtClean="0"/>
              <a:t>schemická choroba srdeční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cs-CZ" sz="2800" dirty="0" smtClean="0"/>
              <a:t>závažní poruchy srdečního rytmu – arytmie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cs-CZ" sz="2800" dirty="0" smtClean="0"/>
              <a:t>fibrilace srdce – např. zasažení el. proudem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cs-CZ" sz="2800" dirty="0" smtClean="0"/>
              <a:t>pokročilé stadium šoku – např. masivní krvácení</a:t>
            </a:r>
          </a:p>
          <a:p>
            <a:pPr>
              <a:buFont typeface="Wingdings" pitchFamily="2" charset="2"/>
              <a:buChar char="ü"/>
            </a:pPr>
            <a:endParaRPr lang="cs-CZ" sz="2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714348" y="1643050"/>
            <a:ext cx="3430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Příčiny </a:t>
            </a:r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zástavy:</a:t>
            </a:r>
            <a:endParaRPr lang="cs-CZ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556081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:cover dir="lu"/>
        <p:sndAc>
          <p:stSnd>
            <p:snd r:embed="rId3" name="arrow.wav"/>
          </p:stSnd>
        </p:sndAc>
      </p:transition>
    </mc:Choice>
    <mc:Fallback>
      <p:transition spd="slow">
        <p:cover dir="lu"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554560"/>
            <a:ext cx="8229600" cy="4114800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cs-CZ" sz="2800" dirty="0" smtClean="0"/>
              <a:t>nehmatný tep na velkých tepnách - krkavice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cs-CZ" sz="2800" dirty="0" smtClean="0"/>
              <a:t>bezdeší (v časném stádiu může být přítomno několik lapavých dechů)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cs-CZ" sz="2800" dirty="0" smtClean="0"/>
              <a:t>široké nereagující zornice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cs-CZ" sz="2800" dirty="0" smtClean="0"/>
              <a:t>mrtvolný vzhled postiženého (šedomodré zbarvení)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cs-CZ" sz="2800" dirty="0" smtClean="0"/>
              <a:t>kapilární návrat není zřejmý na nehtovém lůžku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cs-CZ" sz="2800" dirty="0" smtClean="0"/>
              <a:t>studené končetiny a následně i tělo</a:t>
            </a:r>
            <a:endParaRPr lang="cs-CZ" sz="2800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57200" y="533400"/>
            <a:ext cx="8229600" cy="807368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4800" b="1" kern="120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cs-CZ" sz="4400" b="0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714348" y="1857364"/>
            <a:ext cx="3430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Příznaky zástavy:</a:t>
            </a:r>
            <a:endParaRPr lang="cs-CZ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571604" y="642918"/>
            <a:ext cx="5929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latin typeface="+mj-lt"/>
              </a:rPr>
              <a:t>Příznaky zástavy</a:t>
            </a:r>
            <a:endParaRPr lang="cs-CZ" sz="2800" b="1" dirty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741790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:cover dir="lu"/>
        <p:sndAc>
          <p:stSnd>
            <p:snd r:embed="rId3" name="arrow.wav"/>
          </p:stSnd>
        </p:sndAc>
      </p:transition>
    </mc:Choice>
    <mc:Fallback>
      <p:transition spd="slow">
        <p:cover dir="lu"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 txBox="1">
            <a:spLocks/>
          </p:cNvSpPr>
          <p:nvPr/>
        </p:nvSpPr>
        <p:spPr>
          <a:xfrm>
            <a:off x="457200" y="2554560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>
            <a:lvl1pPr marL="320040" indent="-32004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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0936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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23544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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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2"/>
              <a:buChar char="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73352" indent="-22860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 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1096" indent="-228600" algn="l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21408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Char char="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22576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Char char="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ü"/>
            </a:pPr>
            <a:r>
              <a:rPr lang="cs-CZ" sz="3200" dirty="0" smtClean="0">
                <a:solidFill>
                  <a:srgbClr val="FF0000"/>
                </a:solidFill>
              </a:rPr>
              <a:t>Dospělí</a:t>
            </a:r>
            <a:r>
              <a:rPr lang="cs-CZ" sz="3200" dirty="0">
                <a:solidFill>
                  <a:srgbClr val="FF0000"/>
                </a:solidFill>
              </a:rPr>
              <a:t>: </a:t>
            </a:r>
            <a:r>
              <a:rPr lang="cs-CZ" sz="3200" dirty="0"/>
              <a:t>- diagnostika – 155 – základní </a:t>
            </a:r>
          </a:p>
          <a:p>
            <a:pPr algn="ctr">
              <a:buFont typeface="Wingdings" pitchFamily="2" charset="2"/>
              <a:buNone/>
            </a:pPr>
            <a:r>
              <a:rPr lang="cs-CZ" sz="3200" dirty="0"/>
              <a:t>                 KPR – AED – rozšířená </a:t>
            </a:r>
            <a:r>
              <a:rPr lang="cs-CZ" sz="3200" dirty="0" smtClean="0"/>
              <a:t>KPR</a:t>
            </a:r>
          </a:p>
          <a:p>
            <a:pPr algn="ctr">
              <a:buFont typeface="Wingdings" pitchFamily="2" charset="2"/>
              <a:buNone/>
            </a:pPr>
            <a:endParaRPr lang="cs-CZ" sz="3200" dirty="0"/>
          </a:p>
          <a:p>
            <a:pPr>
              <a:buFont typeface="Wingdings" pitchFamily="2" charset="2"/>
              <a:buChar char="ü"/>
            </a:pPr>
            <a:r>
              <a:rPr lang="cs-CZ" sz="3200" dirty="0" smtClean="0">
                <a:solidFill>
                  <a:srgbClr val="FF0000"/>
                </a:solidFill>
              </a:rPr>
              <a:t>Děti</a:t>
            </a:r>
            <a:r>
              <a:rPr lang="cs-CZ" sz="3200" dirty="0">
                <a:solidFill>
                  <a:srgbClr val="FF0000"/>
                </a:solidFill>
              </a:rPr>
              <a:t>:</a:t>
            </a:r>
            <a:r>
              <a:rPr lang="cs-CZ" sz="3200" dirty="0"/>
              <a:t> - eliminace příčiny – základní KPR </a:t>
            </a:r>
          </a:p>
          <a:p>
            <a:pPr algn="ctr">
              <a:buFont typeface="Wingdings" pitchFamily="2" charset="2"/>
              <a:buNone/>
            </a:pPr>
            <a:r>
              <a:rPr lang="cs-CZ" sz="3200" dirty="0"/>
              <a:t>           (asi 1 min) – 155 – rozšířená KPR</a:t>
            </a:r>
          </a:p>
          <a:p>
            <a:pPr algn="ctr">
              <a:buFont typeface="Wingdings" pitchFamily="2" charset="2"/>
              <a:buChar char="ü"/>
            </a:pPr>
            <a:endParaRPr lang="cs-CZ" sz="3200" dirty="0" smtClean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79376"/>
          </a:xfrm>
        </p:spPr>
        <p:txBody>
          <a:bodyPr/>
          <a:lstStyle/>
          <a:p>
            <a:pPr algn="ctr"/>
            <a:r>
              <a:rPr lang="cs-CZ" dirty="0" smtClean="0"/>
              <a:t>Kardiopulmonální resuscitace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69897178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:cover dir="lu"/>
        <p:sndAc>
          <p:stSnd>
            <p:snd r:embed="rId3" name="arrow.wav"/>
          </p:stSnd>
        </p:sndAc>
      </p:transition>
    </mc:Choice>
    <mc:Fallback>
      <p:transition spd="slow">
        <p:cover dir="lu"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79376"/>
          </a:xfrm>
        </p:spPr>
        <p:txBody>
          <a:bodyPr/>
          <a:lstStyle/>
          <a:p>
            <a:r>
              <a:rPr lang="cs-CZ" dirty="0" smtClean="0"/>
              <a:t>Kardiopulmonální resuscitace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251520" y="1916832"/>
            <a:ext cx="8676456" cy="3384376"/>
          </a:xfrm>
          <a:prstGeom prst="rect">
            <a:avLst/>
          </a:prstGeom>
        </p:spPr>
        <p:txBody>
          <a:bodyPr vert="horz" lIns="91440">
            <a:noAutofit/>
          </a:bodyPr>
          <a:lstStyle>
            <a:lvl1pPr marL="320040" indent="-32004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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0936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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23544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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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2"/>
              <a:buChar char="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73352" indent="-22860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 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1096" indent="-228600" algn="l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21408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Char char="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22576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Char char="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cs-CZ" sz="2800" dirty="0" smtClean="0"/>
              <a:t>pokud není zachránce proškolen v provádění ventilace </a:t>
            </a:r>
          </a:p>
          <a:p>
            <a:pPr marL="0" indent="0">
              <a:buClr>
                <a:srgbClr val="FF0000"/>
              </a:buClr>
              <a:buFont typeface="Wingdings" pitchFamily="2" charset="2"/>
              <a:buChar char="ü"/>
            </a:pPr>
            <a:r>
              <a:rPr lang="cs-CZ" sz="2800" dirty="0" smtClean="0"/>
              <a:t>    ( dýchání z plic do plic, použitím pomůcek) provádí   </a:t>
            </a:r>
          </a:p>
          <a:p>
            <a:pPr marL="0" indent="0" algn="ctr">
              <a:buClr>
                <a:srgbClr val="FF0000"/>
              </a:buClr>
              <a:buNone/>
            </a:pPr>
            <a:r>
              <a:rPr lang="cs-CZ" sz="2800" b="1" dirty="0" smtClean="0">
                <a:solidFill>
                  <a:srgbClr val="FF0000"/>
                </a:solidFill>
              </a:rPr>
              <a:t>pouze masáž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cs-CZ" sz="2800" dirty="0" smtClean="0"/>
              <a:t>pokud je zachránce proškolen v provádění řízené ventilace, může střídat stlačení hrudníku a vdechy v poměru </a:t>
            </a:r>
            <a:r>
              <a:rPr lang="cs-CZ" sz="2800" b="1" dirty="0" smtClean="0">
                <a:solidFill>
                  <a:srgbClr val="FF0000"/>
                </a:solidFill>
              </a:rPr>
              <a:t>30:2 dospělí postižení </a:t>
            </a:r>
            <a:r>
              <a:rPr lang="cs-CZ" sz="2800" b="1" dirty="0" smtClean="0"/>
              <a:t>a </a:t>
            </a:r>
            <a:r>
              <a:rPr lang="cs-CZ" sz="2800" b="1" dirty="0" smtClean="0">
                <a:solidFill>
                  <a:srgbClr val="FF0000"/>
                </a:solidFill>
              </a:rPr>
              <a:t>(u novorozence 3:1)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cs-CZ" sz="2800" dirty="0" smtClean="0"/>
              <a:t>nepřímá masáž srdce se provádí stlačováním hrudního  koše do hloubky </a:t>
            </a:r>
            <a:r>
              <a:rPr lang="cs-CZ" sz="2800" b="1" dirty="0" smtClean="0">
                <a:solidFill>
                  <a:srgbClr val="FF0000"/>
                </a:solidFill>
              </a:rPr>
              <a:t>4-5 cm </a:t>
            </a:r>
            <a:r>
              <a:rPr lang="cs-CZ" sz="2800" dirty="0" smtClean="0"/>
              <a:t>u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smtClean="0"/>
              <a:t>dětí přiměřeně méně.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cs-CZ" sz="2800" dirty="0"/>
              <a:t>f</a:t>
            </a:r>
            <a:r>
              <a:rPr lang="cs-CZ" sz="2800" dirty="0" smtClean="0"/>
              <a:t>rekvence stlačování </a:t>
            </a:r>
            <a:r>
              <a:rPr lang="cs-CZ" sz="2800" b="1" dirty="0" smtClean="0">
                <a:solidFill>
                  <a:srgbClr val="FF0000"/>
                </a:solidFill>
              </a:rPr>
              <a:t>cca 100x za minutu dospělí postižení </a:t>
            </a:r>
            <a:r>
              <a:rPr lang="cs-CZ" sz="2800" b="1" dirty="0" smtClean="0"/>
              <a:t>a </a:t>
            </a:r>
            <a:r>
              <a:rPr lang="cs-CZ" sz="2800" b="1" dirty="0" smtClean="0">
                <a:solidFill>
                  <a:srgbClr val="FF0000"/>
                </a:solidFill>
              </a:rPr>
              <a:t>děti cca 120 za min.</a:t>
            </a:r>
          </a:p>
          <a:p>
            <a:pPr>
              <a:buFont typeface="Wingdings" pitchFamily="2" charset="2"/>
              <a:buChar char="ü"/>
            </a:pPr>
            <a:endParaRPr lang="cs-CZ" sz="2800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ü"/>
            </a:pPr>
            <a:endParaRPr lang="cs-CZ" sz="2800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ü"/>
            </a:pPr>
            <a:endParaRPr lang="cs-CZ" sz="2800" b="1" dirty="0" smtClean="0">
              <a:solidFill>
                <a:srgbClr val="FF0000"/>
              </a:solidFill>
            </a:endParaRPr>
          </a:p>
          <a:p>
            <a:pPr marL="0" indent="0">
              <a:buFont typeface="Wingdings 2"/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="" xmlns:p14="http://schemas.microsoft.com/office/powerpoint/2010/main" val="41340059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:cover dir="lu"/>
        <p:sndAc>
          <p:stSnd>
            <p:snd r:embed="rId3" name="arrow.wav"/>
          </p:stSnd>
        </p:sndAc>
      </p:transition>
    </mc:Choice>
    <mc:Fallback>
      <p:transition spd="slow">
        <p:cover dir="lu"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536</TotalTime>
  <Words>630</Words>
  <Application>Microsoft Office PowerPoint</Application>
  <PresentationFormat>Předvádění na obrazovce (4:3)</PresentationFormat>
  <Paragraphs>80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Snímek 1</vt:lpstr>
      <vt:lpstr>Metodický list</vt:lpstr>
      <vt:lpstr>1. Krok  ZAJIŠTĚNÍ BEZPEČNOSTI ZÚČASTNĚNÝCH </vt:lpstr>
      <vt:lpstr>2. Krok  VLASNÍ BEZPEČNOST ZACHRÁNCE</vt:lpstr>
      <vt:lpstr>Zástava krevního oběhu</vt:lpstr>
      <vt:lpstr>Příčiny zástavy</vt:lpstr>
      <vt:lpstr>Snímek 7</vt:lpstr>
      <vt:lpstr>Kardiopulmonální resuscitace</vt:lpstr>
      <vt:lpstr>Kardiopulmonální resuscitace</vt:lpstr>
      <vt:lpstr>Správná poloha při nepřímé srdeční masáži</vt:lpstr>
      <vt:lpstr>Použití AED</vt:lpstr>
      <vt:lpstr>Kdy ukončím  resuscitaci ?</vt:lpstr>
      <vt:lpstr>Použitá 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P9 číslo tématu 17 Dopravní ohrožení člověka</dc:title>
  <dc:creator>mgr. Jakub Krček</dc:creator>
  <cp:lastModifiedBy>vera.pastorkova</cp:lastModifiedBy>
  <cp:revision>60</cp:revision>
  <dcterms:created xsi:type="dcterms:W3CDTF">2012-03-13T09:01:26Z</dcterms:created>
  <dcterms:modified xsi:type="dcterms:W3CDTF">2013-07-17T15:20:24Z</dcterms:modified>
</cp:coreProperties>
</file>