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1" r:id="rId2"/>
    <p:sldId id="292" r:id="rId3"/>
    <p:sldId id="257" r:id="rId4"/>
    <p:sldId id="286" r:id="rId5"/>
    <p:sldId id="288" r:id="rId6"/>
    <p:sldId id="283" r:id="rId7"/>
    <p:sldId id="284" r:id="rId8"/>
    <p:sldId id="287" r:id="rId9"/>
    <p:sldId id="290" r:id="rId10"/>
    <p:sldId id="281" r:id="rId11"/>
    <p:sldId id="28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00D2-77F6-49EB-ABFC-DAD5E3D7D183}" type="datetimeFigureOut">
              <a:rPr lang="cs-CZ" smtClean="0"/>
              <a:pPr/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over dir="lu"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43608" y="0"/>
            <a:ext cx="9144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</a:rPr>
              <a:t>P9_3.2</a:t>
            </a:r>
            <a:endParaRPr lang="cs-CZ" sz="20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Tematická </a:t>
            </a:r>
            <a:r>
              <a:rPr lang="cs-CZ" sz="2400" b="1" dirty="0" smtClean="0">
                <a:solidFill>
                  <a:srgbClr val="00B0F0"/>
                </a:solidFill>
                <a:latin typeface="Calibri" pitchFamily="34" charset="0"/>
              </a:rPr>
              <a:t>oblast: První pomoc, péče o zdraví člověka</a:t>
            </a:r>
            <a:endParaRPr lang="cs-CZ" sz="24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První pomoc při poruchách dýchání</a:t>
            </a:r>
          </a:p>
          <a:p>
            <a:pPr algn="ctr"/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– výkladový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TV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211960" y="4653136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r>
              <a:rPr lang="cs-CZ" sz="1000" dirty="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</a:t>
            </a:r>
            <a:r>
              <a:rPr lang="cs-CZ" sz="2100" b="1" dirty="0" smtClean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Ivana Krčková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 dirty="0" smtClean="0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únor 2013</a:t>
            </a:r>
            <a:endParaRPr lang="cs-CZ" sz="1400" b="1" dirty="0">
              <a:solidFill>
                <a:srgbClr val="66CCFF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42088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Stabilizovaná poloha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44824"/>
            <a:ext cx="4439096" cy="411480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700" dirty="0">
                <a:cs typeface="Times New Roman" pitchFamily="18" charset="0"/>
              </a:rPr>
              <a:t>jsou-li zachovány základní životní </a:t>
            </a:r>
            <a:r>
              <a:rPr lang="cs-CZ" sz="2700" dirty="0" smtClean="0">
                <a:cs typeface="Times New Roman" pitchFamily="18" charset="0"/>
              </a:rPr>
              <a:t>funkce (dýchání  a srdeční akce), </a:t>
            </a:r>
            <a:r>
              <a:rPr lang="cs-CZ" sz="2700" dirty="0">
                <a:cs typeface="Times New Roman" pitchFamily="18" charset="0"/>
              </a:rPr>
              <a:t>ale postižený je v bezvědomí ukládáme jej do stabilizované polohy </a:t>
            </a:r>
            <a:r>
              <a:rPr lang="cs-CZ" sz="2700" dirty="0" smtClean="0">
                <a:cs typeface="Times New Roman" pitchFamily="18" charset="0"/>
              </a:rPr>
              <a:t>na </a:t>
            </a:r>
            <a:r>
              <a:rPr lang="cs-CZ" sz="2700" dirty="0">
                <a:cs typeface="Times New Roman" pitchFamily="18" charset="0"/>
              </a:rPr>
              <a:t>boku, která zabezpečuje stále volné dýchací cesty, zabraňuje event. aspiraci – vdechnutí zvratků či jiných předmětů do dýchacích </a:t>
            </a:r>
            <a:r>
              <a:rPr lang="cs-CZ" sz="2700" dirty="0" smtClean="0">
                <a:cs typeface="Times New Roman" pitchFamily="18" charset="0"/>
              </a:rPr>
              <a:t>cest </a:t>
            </a:r>
            <a:r>
              <a:rPr lang="cs-CZ" sz="2700" dirty="0">
                <a:cs typeface="Times New Roman" pitchFamily="18" charset="0"/>
              </a:rPr>
              <a:t/>
            </a:r>
            <a:br>
              <a:rPr lang="cs-CZ" sz="2700" dirty="0">
                <a:cs typeface="Times New Roman" pitchFamily="18" charset="0"/>
              </a:rPr>
            </a:br>
            <a:endParaRPr lang="cs-CZ" sz="2700" dirty="0">
              <a:cs typeface="Times New Roman" pitchFamily="18" charset="0"/>
            </a:endParaRPr>
          </a:p>
          <a:p>
            <a:pPr marL="0" indent="0">
              <a:buNone/>
            </a:pPr>
            <a:endParaRPr lang="cs-CZ" sz="2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392214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43438" y="642939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43438" y="6429396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2003. 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323733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4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Použitá literatura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>
                <a:latin typeface="Corbel (Základní text)"/>
                <a:cs typeface="Times New Roman" pitchFamily="18" charset="0"/>
              </a:rPr>
              <a:t>Výuková skripta pro kurz „Člen první pomoci„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>
                <a:latin typeface="Corbel (Základní text)"/>
                <a:cs typeface="Times New Roman" pitchFamily="18" charset="0"/>
              </a:rPr>
              <a:t>Standardy První pomoci, ČČK Praha </a:t>
            </a:r>
            <a:r>
              <a:rPr lang="cs-CZ" sz="2800" dirty="0">
                <a:latin typeface="Corbel (Základní text)"/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 (Základní text)"/>
              </a:rPr>
              <a:t>Obrázky použity z </a:t>
            </a:r>
            <a:r>
              <a:rPr lang="pt-BR" sz="2800" dirty="0" smtClean="0">
                <a:latin typeface="Corbel (Základní text)"/>
              </a:rPr>
              <a:t>: MUDr</a:t>
            </a:r>
            <a:r>
              <a:rPr lang="pt-BR" sz="2800" dirty="0">
                <a:latin typeface="Corbel (Základní text)"/>
              </a:rPr>
              <a:t>. </a:t>
            </a:r>
            <a:r>
              <a:rPr lang="pt-BR" sz="2800" dirty="0" smtClean="0">
                <a:latin typeface="Corbel (Základní text)"/>
              </a:rPr>
              <a:t>Juljo Hasík </a:t>
            </a:r>
            <a:r>
              <a:rPr lang="pt-BR" sz="2800" dirty="0">
                <a:latin typeface="Corbel (Základní text)"/>
              </a:rPr>
              <a:t>. </a:t>
            </a:r>
            <a:r>
              <a:rPr lang="pt-BR" sz="2800" dirty="0" smtClean="0">
                <a:latin typeface="Corbel (Základní text)"/>
              </a:rPr>
              <a:t>Ilustrace </a:t>
            </a:r>
            <a:r>
              <a:rPr lang="pt-BR" sz="2800" dirty="0">
                <a:latin typeface="Corbel (Základní text)"/>
              </a:rPr>
              <a:t>a </a:t>
            </a:r>
            <a:r>
              <a:rPr lang="pt-BR" sz="2800" dirty="0" smtClean="0">
                <a:latin typeface="Corbel (Základní text)"/>
              </a:rPr>
              <a:t>grafická úprav a: </a:t>
            </a:r>
            <a:r>
              <a:rPr lang="pt-BR" sz="2800" dirty="0">
                <a:latin typeface="Corbel (Základní text)"/>
              </a:rPr>
              <a:t>© </a:t>
            </a:r>
            <a:r>
              <a:rPr lang="pt-BR" sz="2800" dirty="0" smtClean="0">
                <a:latin typeface="Corbel (Základní text)"/>
              </a:rPr>
              <a:t>Magdalena </a:t>
            </a:r>
            <a:r>
              <a:rPr lang="cs-CZ" sz="2800" dirty="0" smtClean="0">
                <a:latin typeface="Corbel (Základní text)"/>
              </a:rPr>
              <a:t>Ř</a:t>
            </a:r>
            <a:r>
              <a:rPr lang="pt-BR" sz="2800" dirty="0" smtClean="0">
                <a:latin typeface="Corbel (Základní text)"/>
              </a:rPr>
              <a:t>í</a:t>
            </a:r>
            <a:r>
              <a:rPr lang="cs-CZ" sz="2800" dirty="0" smtClean="0">
                <a:latin typeface="Corbel (Základní text)"/>
              </a:rPr>
              <a:t>č</a:t>
            </a:r>
            <a:r>
              <a:rPr lang="pt-BR" sz="2800" dirty="0" smtClean="0">
                <a:latin typeface="Corbel (Základní text)"/>
              </a:rPr>
              <a:t>ná</a:t>
            </a:r>
            <a:r>
              <a:rPr lang="cs-CZ" sz="2800" dirty="0" smtClean="0">
                <a:latin typeface="Corbel (Základní text)"/>
              </a:rPr>
              <a:t>; </a:t>
            </a:r>
            <a:r>
              <a:rPr lang="pt-BR" sz="2800" dirty="0" smtClean="0">
                <a:latin typeface="Corbel (Základní text)"/>
              </a:rPr>
              <a:t>Vydal</a:t>
            </a:r>
            <a:r>
              <a:rPr lang="pt-BR" sz="2800" dirty="0">
                <a:latin typeface="Corbel (Základní text)"/>
              </a:rPr>
              <a:t>: © </a:t>
            </a:r>
            <a:r>
              <a:rPr lang="pt-BR" sz="2800" dirty="0" smtClean="0">
                <a:latin typeface="Corbel (Základní text)"/>
              </a:rPr>
              <a:t>MAAGS. s.</a:t>
            </a:r>
            <a:r>
              <a:rPr lang="cs-CZ" sz="2800" dirty="0" smtClean="0">
                <a:latin typeface="Corbel (Základní text)"/>
              </a:rPr>
              <a:t> </a:t>
            </a:r>
            <a:r>
              <a:rPr lang="pt-BR" sz="2800" dirty="0" smtClean="0">
                <a:latin typeface="Corbel (Základní text)"/>
              </a:rPr>
              <a:t>r.</a:t>
            </a:r>
            <a:r>
              <a:rPr lang="cs-CZ" sz="2800" dirty="0" smtClean="0">
                <a:latin typeface="Corbel (Základní text)"/>
              </a:rPr>
              <a:t> </a:t>
            </a:r>
            <a:r>
              <a:rPr lang="pt-BR" sz="2800" dirty="0" smtClean="0">
                <a:latin typeface="Corbel (Základní text)"/>
              </a:rPr>
              <a:t>o., </a:t>
            </a:r>
            <a:r>
              <a:rPr lang="cs-CZ" sz="2800" dirty="0" smtClean="0">
                <a:latin typeface="Corbel (Základní text)"/>
              </a:rPr>
              <a:t>Č</a:t>
            </a:r>
            <a:r>
              <a:rPr lang="pt-BR" sz="2800" dirty="0" smtClean="0">
                <a:latin typeface="Corbel (Základní text)"/>
              </a:rPr>
              <a:t>ernovická 13, Brno</a:t>
            </a:r>
            <a:r>
              <a:rPr lang="cs-CZ" sz="2800" dirty="0" smtClean="0">
                <a:latin typeface="Corbel (Základní text)"/>
              </a:rPr>
              <a:t>, </a:t>
            </a:r>
            <a:r>
              <a:rPr lang="en-US" sz="2800" dirty="0" smtClean="0">
                <a:latin typeface="Corbel (Základní text)"/>
              </a:rPr>
              <a:t>2003. </a:t>
            </a:r>
            <a:endParaRPr lang="cs-CZ" sz="2800" dirty="0">
              <a:latin typeface="Corbel (Základní text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52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57224" y="357166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Metodický list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28662" y="2143116"/>
            <a:ext cx="70723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Tato prezentace bude požívána v 2.ročníku čtyřletého studia a ve čtvrtém ročníku šestiletého studia.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Žáci si pod vedením učitele vyzkouší vše i prakticky.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Výsledkem by mělo být zdokonalení záchrany člověka při dýchacích obtížích.</a:t>
            </a:r>
            <a:endParaRPr lang="cs-CZ" sz="2800" dirty="0">
              <a:latin typeface="Corbel" pitchFamily="34" charset="0"/>
            </a:endParaRPr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5280" cy="807368"/>
          </a:xfrm>
        </p:spPr>
        <p:txBody>
          <a:bodyPr>
            <a:noAutofit/>
          </a:bodyPr>
          <a:lstStyle/>
          <a:p>
            <a:pPr algn="ctr"/>
            <a:r>
              <a:rPr lang="cs-CZ" sz="2800" cap="all" dirty="0" smtClean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Krok  </a:t>
            </a:r>
            <a:r>
              <a:rPr lang="cs-CZ" sz="2800" cap="all" dirty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ZAJIŠTĚNÍ BEZPEČNOSTI ZÚČASTNĚNÝCH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824536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předejít vzniku dalších zranění a prohloubení stávajících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technická první pomoc ( dále jen TP) často předchází zdravotnické první pomoci a vytváří podmínky pro její provedení – spočívá v </a:t>
            </a:r>
            <a:r>
              <a:rPr lang="cs-CZ" sz="2800" b="1" dirty="0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bezpečném odstranění</a:t>
            </a:r>
            <a:r>
              <a:rPr lang="cs-CZ" sz="2800" dirty="0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 </a:t>
            </a:r>
            <a:r>
              <a:rPr lang="cs-CZ" sz="2800" dirty="0">
                <a:latin typeface="Corbel" pitchFamily="34" charset="0"/>
                <a:cs typeface="Times New Roman" pitchFamily="18" charset="0"/>
              </a:rPr>
              <a:t>(přerušení působení) příčiny, která nehodu vyvolala (dopravní nehoda, </a:t>
            </a:r>
            <a:r>
              <a:rPr lang="cs-CZ" sz="2800" dirty="0" smtClean="0">
                <a:latin typeface="Corbel" pitchFamily="34" charset="0"/>
                <a:cs typeface="Times New Roman" pitchFamily="18" charset="0"/>
              </a:rPr>
              <a:t>vypnutí </a:t>
            </a:r>
            <a:r>
              <a:rPr lang="cs-CZ" sz="2800" dirty="0">
                <a:latin typeface="Corbel" pitchFamily="34" charset="0"/>
                <a:cs typeface="Times New Roman" pitchFamily="18" charset="0"/>
              </a:rPr>
              <a:t>elektrické </a:t>
            </a:r>
            <a:r>
              <a:rPr lang="cs-CZ" sz="2800" dirty="0" smtClean="0">
                <a:latin typeface="Corbel" pitchFamily="34" charset="0"/>
                <a:cs typeface="Times New Roman" pitchFamily="18" charset="0"/>
              </a:rPr>
              <a:t>energie, plynu </a:t>
            </a:r>
            <a:r>
              <a:rPr lang="cs-CZ" sz="2800" dirty="0">
                <a:latin typeface="Corbel" pitchFamily="34" charset="0"/>
                <a:cs typeface="Times New Roman" pitchFamily="18" charset="0"/>
              </a:rPr>
              <a:t>atd.) 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zachránci se řídí pokyny příslušníků Policie ČR, Hasičského záchranného sboru ČR, nebo členů Zdravotnické </a:t>
            </a:r>
            <a:r>
              <a:rPr lang="cs-CZ" sz="2800" dirty="0" smtClean="0">
                <a:latin typeface="Corbel" pitchFamily="34" charset="0"/>
                <a:cs typeface="Times New Roman" pitchFamily="18" charset="0"/>
              </a:rPr>
              <a:t>záchranné služby</a:t>
            </a:r>
            <a:r>
              <a:rPr lang="cs-CZ" sz="2800" dirty="0">
                <a:latin typeface="Corbel" pitchFamily="34" charset="0"/>
                <a:cs typeface="Times New Roman" pitchFamily="18" charset="0"/>
              </a:rPr>
              <a:t>, jsou-li tito již na místě nehody</a:t>
            </a:r>
          </a:p>
          <a:p>
            <a:endParaRPr lang="cs-CZ" sz="28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518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Dechová frekvence </a:t>
            </a:r>
            <a:br>
              <a:rPr lang="cs-CZ" sz="2800" dirty="0" smtClean="0"/>
            </a:br>
            <a:r>
              <a:rPr lang="cs-CZ" sz="2800" dirty="0" smtClean="0"/>
              <a:t> fyziologické hodnoty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650802"/>
              </p:ext>
            </p:extLst>
          </p:nvPr>
        </p:nvGraphicFramePr>
        <p:xfrm>
          <a:off x="457200" y="2497048"/>
          <a:ext cx="8229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Věková skupina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Dechová frekvence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novorozenci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30 – 50/min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 měsíců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 – 40/min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 – 2 roky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 – 30/min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 – 6 let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15 – 25/min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víc jak 6 let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13 – 20/min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199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cap="all" dirty="0" smtClean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Astma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3300" dirty="0" smtClean="0">
                <a:latin typeface="Corbel" pitchFamily="34" charset="0"/>
                <a:cs typeface="Times New Roman" pitchFamily="18" charset="0"/>
              </a:rPr>
              <a:t>astma je stav dechové tísně způsobený stažením svalů v dýchacích cestách,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3300" dirty="0" smtClean="0">
                <a:latin typeface="Corbel" pitchFamily="34" charset="0"/>
                <a:cs typeface="Times New Roman" pitchFamily="18" charset="0"/>
              </a:rPr>
              <a:t>astmatické záchvaty mohou být vyvolány psychickou zátěží, alergií, změnou teploty okolí,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3300" dirty="0" smtClean="0">
                <a:latin typeface="Corbel" pitchFamily="34" charset="0"/>
                <a:cs typeface="Times New Roman" pitchFamily="18" charset="0"/>
              </a:rPr>
              <a:t>lidé trpící astmatem sebou nosí léky ve formě aerosolů a od svého lékaře vědí (obvykle), jak si mají při záchvatu počínat,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3300" dirty="0" smtClean="0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Příznaky:</a:t>
            </a:r>
            <a:r>
              <a:rPr lang="cs-CZ" sz="3300" dirty="0" smtClean="0">
                <a:latin typeface="Corbel" pitchFamily="34" charset="0"/>
                <a:cs typeface="Times New Roman" pitchFamily="18" charset="0"/>
              </a:rPr>
              <a:t> úzkost, obtížně se mu mluví, potíže při dýchání především pří výdechu ojediněle i namodralá kůže obličeje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pPr algn="ctr"/>
            <a:r>
              <a:rPr lang="cs-CZ" sz="2800" cap="all" dirty="0" err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Heimlich</a:t>
            </a:r>
            <a:r>
              <a:rPr lang="cs-CZ" sz="2800" cap="all" dirty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 manévr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8524" y="1844824"/>
            <a:ext cx="25472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3000" dirty="0">
                <a:latin typeface="+mj-lt"/>
                <a:cs typeface="Times New Roman" pitchFamily="18" charset="0"/>
              </a:rPr>
              <a:t>Odstranění cizího tělesa z dýchacích cest</a:t>
            </a:r>
          </a:p>
          <a:p>
            <a:endParaRPr lang="cs-CZ" sz="3000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187"/>
          <a:stretch/>
        </p:blipFill>
        <p:spPr bwMode="auto">
          <a:xfrm>
            <a:off x="3168313" y="1412776"/>
            <a:ext cx="2691879" cy="437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Šipka doleva 4"/>
          <p:cNvSpPr/>
          <p:nvPr/>
        </p:nvSpPr>
        <p:spPr>
          <a:xfrm rot="2569134">
            <a:off x="3773514" y="5192413"/>
            <a:ext cx="1481479" cy="322530"/>
          </a:xfrm>
          <a:prstGeom prst="leftArrow">
            <a:avLst>
              <a:gd name="adj1" fmla="val 50000"/>
              <a:gd name="adj2" fmla="val 130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6372200" y="1693643"/>
            <a:ext cx="2411760" cy="4222158"/>
          </a:xfrm>
          <a:prstGeom prst="borderCallout1">
            <a:avLst>
              <a:gd name="adj1" fmla="val 49732"/>
              <a:gd name="adj2" fmla="val -4120"/>
              <a:gd name="adj3" fmla="val 94452"/>
              <a:gd name="adj4" fmla="val -609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Times New Roman" pitchFamily="18" charset="0"/>
              </a:rPr>
              <a:t>Síla spojených paží se snaží tlačit přes bránici předmět z dýchacích cest směrem ven (jako píst)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143240" y="592933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125755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4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Zprůchodnění dýchacích cest</a:t>
            </a:r>
            <a:endParaRPr lang="cs-CZ" sz="2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8781" y="3701225"/>
            <a:ext cx="2808758" cy="26075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701225"/>
            <a:ext cx="2808758" cy="2607500"/>
          </a:xfrm>
          <a:prstGeom prst="rect">
            <a:avLst/>
          </a:prstGeom>
          <a:noFill/>
          <a:ln w="127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1704" y="3933055"/>
            <a:ext cx="16573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Uzavřené dýchací cesty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308850" y="3933056"/>
            <a:ext cx="16573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Otevřené dýchací cesty</a:t>
            </a:r>
          </a:p>
        </p:txBody>
      </p:sp>
      <p:sp>
        <p:nvSpPr>
          <p:cNvPr id="10" name="Šipka doleva 9"/>
          <p:cNvSpPr/>
          <p:nvPr/>
        </p:nvSpPr>
        <p:spPr>
          <a:xfrm>
            <a:off x="5796136" y="5229200"/>
            <a:ext cx="2880320" cy="14401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eva 10"/>
          <p:cNvSpPr/>
          <p:nvPr/>
        </p:nvSpPr>
        <p:spPr>
          <a:xfrm flipH="1">
            <a:off x="179512" y="5373216"/>
            <a:ext cx="2592288" cy="14401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4904" y="2119412"/>
            <a:ext cx="7949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sz="2800" dirty="0"/>
              <a:t>z</a:t>
            </a:r>
            <a:r>
              <a:rPr lang="cs-CZ" sz="2800" dirty="0" smtClean="0"/>
              <a:t>ajistím záklonem hlavy a vyčištěním ústní dutiny ( mohou se vyskytovat zubní protézy, zvratky, sliny či krevní sraženiny) 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571604" y="6357958"/>
            <a:ext cx="5643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4289725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5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Správné provedení záklonu hlavy</a:t>
            </a:r>
            <a:endParaRPr lang="cs-CZ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714744" y="3643314"/>
            <a:ext cx="4775201" cy="274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85926"/>
            <a:ext cx="318275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500430" y="178592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1.První krok je vyčištění ústní dutiny – včetně tekuté části (zvratky)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535782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2. Druhý krok je záklon hlavy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5720" y="4929198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</a:t>
            </a:r>
            <a:endParaRPr lang="cs-CZ" sz="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86182" y="6429396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</a:t>
            </a:r>
            <a:endParaRPr lang="cs-CZ" sz="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5720" y="17859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714744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4103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5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cap="all" dirty="0" smtClean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rPr>
              <a:t>Kontrola základní životní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cs typeface="Times New Roman" pitchFamily="18" charset="0"/>
              </a:rPr>
              <a:t>kontrola dechu: </a:t>
            </a:r>
            <a:r>
              <a:rPr lang="cs-CZ" sz="2800" dirty="0" smtClean="0">
                <a:solidFill>
                  <a:srgbClr val="FF0000"/>
                </a:solidFill>
                <a:cs typeface="Times New Roman" pitchFamily="18" charset="0"/>
              </a:rPr>
              <a:t>poslechem</a:t>
            </a:r>
            <a:r>
              <a:rPr lang="cs-CZ" sz="2800" dirty="0" smtClean="0">
                <a:cs typeface="Times New Roman" pitchFamily="18" charset="0"/>
              </a:rPr>
              <a:t> - ucho zachránce k nosu a puse postiženého, </a:t>
            </a:r>
            <a:r>
              <a:rPr lang="cs-CZ" sz="2800" dirty="0" smtClean="0">
                <a:solidFill>
                  <a:srgbClr val="FF0000"/>
                </a:solidFill>
                <a:cs typeface="Times New Roman" pitchFamily="18" charset="0"/>
              </a:rPr>
              <a:t>pohmatem</a:t>
            </a:r>
            <a:r>
              <a:rPr lang="cs-CZ" sz="2800" dirty="0" smtClean="0">
                <a:cs typeface="Times New Roman" pitchFamily="18" charset="0"/>
              </a:rPr>
              <a:t> - ruce na hrudník a nadbřišek, </a:t>
            </a:r>
            <a:r>
              <a:rPr lang="cs-CZ" sz="2800" dirty="0" smtClean="0">
                <a:solidFill>
                  <a:srgbClr val="FF0000"/>
                </a:solidFill>
                <a:cs typeface="Times New Roman" pitchFamily="18" charset="0"/>
              </a:rPr>
              <a:t>pohledem</a:t>
            </a:r>
            <a:r>
              <a:rPr lang="cs-CZ" sz="2800" dirty="0" smtClean="0">
                <a:cs typeface="Times New Roman" pitchFamily="18" charset="0"/>
              </a:rPr>
              <a:t> - zvedá se hrudník</a:t>
            </a:r>
          </a:p>
          <a:p>
            <a:endParaRPr lang="cs-CZ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3000372"/>
            <a:ext cx="4608512" cy="295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857356" y="6000768"/>
            <a:ext cx="457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smtClean="0">
                <a:latin typeface="Corbel (Základní text)"/>
              </a:rPr>
              <a:t>MUDr. Juljo Hasík . Ilustrace a grafická úprav a: © Magdalena </a:t>
            </a:r>
            <a:r>
              <a:rPr lang="cs-CZ" sz="800" dirty="0" smtClean="0">
                <a:latin typeface="Corbel (Základní text)"/>
              </a:rPr>
              <a:t>Ř</a:t>
            </a:r>
            <a:r>
              <a:rPr lang="pt-BR" sz="800" dirty="0" smtClean="0">
                <a:latin typeface="Corbel (Základní text)"/>
              </a:rPr>
              <a:t>í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ná</a:t>
            </a:r>
            <a:r>
              <a:rPr lang="cs-CZ" sz="800" dirty="0" smtClean="0">
                <a:latin typeface="Corbel (Základní text)"/>
              </a:rPr>
              <a:t>; </a:t>
            </a:r>
            <a:r>
              <a:rPr lang="pt-BR" sz="800" dirty="0" smtClean="0">
                <a:latin typeface="Corbel (Základní text)"/>
              </a:rPr>
              <a:t>Vydal: © MAAGS. s.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r.</a:t>
            </a:r>
            <a:r>
              <a:rPr lang="cs-CZ" sz="800" dirty="0" smtClean="0">
                <a:latin typeface="Corbel (Základní text)"/>
              </a:rPr>
              <a:t> </a:t>
            </a:r>
            <a:r>
              <a:rPr lang="pt-BR" sz="800" dirty="0" smtClean="0">
                <a:latin typeface="Corbel (Základní text)"/>
              </a:rPr>
              <a:t>o., </a:t>
            </a:r>
            <a:r>
              <a:rPr lang="cs-CZ" sz="800" dirty="0" smtClean="0">
                <a:latin typeface="Corbel (Základní text)"/>
              </a:rPr>
              <a:t>Č</a:t>
            </a:r>
            <a:r>
              <a:rPr lang="pt-BR" sz="800" dirty="0" smtClean="0">
                <a:latin typeface="Corbel (Základní text)"/>
              </a:rPr>
              <a:t>ernovická 13, Brno</a:t>
            </a:r>
            <a:r>
              <a:rPr lang="cs-CZ" sz="800" dirty="0" smtClean="0">
                <a:latin typeface="Corbel (Základní text)"/>
              </a:rPr>
              <a:t>, </a:t>
            </a:r>
            <a:r>
              <a:rPr lang="en-US" sz="800" dirty="0" smtClean="0">
                <a:latin typeface="Corbel (Základní text)"/>
              </a:rPr>
              <a:t>2003. </a:t>
            </a:r>
            <a:endParaRPr lang="cs-CZ" sz="800" dirty="0"/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666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Krok  ZAJIŠTĚNÍ BEZPEČNOSTI ZÚČASTNĚNÝCH </vt:lpstr>
      <vt:lpstr>Dechová frekvence   fyziologické hodnoty</vt:lpstr>
      <vt:lpstr>Astma</vt:lpstr>
      <vt:lpstr>Heimlich manévr</vt:lpstr>
      <vt:lpstr>Zprůchodnění dýchacích cest</vt:lpstr>
      <vt:lpstr>Správné provedení záklonu hlavy</vt:lpstr>
      <vt:lpstr>Kontrola základní životní funkce</vt:lpstr>
      <vt:lpstr>Stabilizovaná poloha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P9 číslo tématu 17 Dopravní ohrožení člověka</dc:title>
  <dc:creator>mgr. Jakub Krček</dc:creator>
  <cp:lastModifiedBy>vera.pastorkova</cp:lastModifiedBy>
  <cp:revision>61</cp:revision>
  <dcterms:created xsi:type="dcterms:W3CDTF">2012-03-13T09:01:26Z</dcterms:created>
  <dcterms:modified xsi:type="dcterms:W3CDTF">2013-07-17T15:18:51Z</dcterms:modified>
</cp:coreProperties>
</file>