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2" r:id="rId2"/>
    <p:sldId id="283" r:id="rId3"/>
    <p:sldId id="257" r:id="rId4"/>
    <p:sldId id="258" r:id="rId5"/>
    <p:sldId id="259" r:id="rId6"/>
    <p:sldId id="278" r:id="rId7"/>
    <p:sldId id="260" r:id="rId8"/>
    <p:sldId id="261" r:id="rId9"/>
    <p:sldId id="262" r:id="rId10"/>
    <p:sldId id="263" r:id="rId11"/>
    <p:sldId id="270" r:id="rId12"/>
    <p:sldId id="271" r:id="rId13"/>
    <p:sldId id="272" r:id="rId14"/>
    <p:sldId id="273" r:id="rId15"/>
    <p:sldId id="268" r:id="rId16"/>
    <p:sldId id="269" r:id="rId17"/>
    <p:sldId id="279" r:id="rId18"/>
    <p:sldId id="264" r:id="rId19"/>
    <p:sldId id="265" r:id="rId20"/>
    <p:sldId id="276" r:id="rId21"/>
    <p:sldId id="274" r:id="rId22"/>
    <p:sldId id="275" r:id="rId23"/>
    <p:sldId id="281" r:id="rId2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 rot="10800000">
            <a:off x="1" y="1520731"/>
            <a:ext cx="9144000" cy="3435579"/>
          </a:xfrm>
          <a:custGeom>
            <a:avLst/>
            <a:gdLst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19794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7466" y="25350"/>
                  <a:pt x="0" y="19794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28000"/>
                  <a:satMod val="2000000"/>
                  <a:alpha val="30000"/>
                </a:schemeClr>
              </a:gs>
              <a:gs pos="35000">
                <a:schemeClr val="bg2">
                  <a:shade val="100000"/>
                  <a:satMod val="600000"/>
                  <a:alpha val="0"/>
                </a:schemeClr>
              </a:gs>
            </a:gsLst>
            <a:lin ang="54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02920" y="2775745"/>
            <a:ext cx="8229600" cy="2167128"/>
          </a:xfrm>
        </p:spPr>
        <p:txBody>
          <a:bodyPr tIns="0" bIns="0" anchor="t"/>
          <a:lstStyle>
            <a:lvl1pPr>
              <a:defRPr sz="5000" cap="all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  <a:reflection blurRad="12000" stA="25000" endPos="49000" dist="5000" dir="5400000" sy="-100000" algn="bl" rotWithShape="0"/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00064" y="1559720"/>
            <a:ext cx="5105400" cy="1219200"/>
          </a:xfrm>
        </p:spPr>
        <p:txBody>
          <a:bodyPr lIns="0" tIns="0" rIns="0" bIns="0" anchor="b"/>
          <a:lstStyle>
            <a:lvl1pPr marL="0" indent="0" algn="l">
              <a:buNone/>
              <a:defRPr sz="19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500D2-77F6-49EB-ABFC-DAD5E3D7D183}" type="datetimeFigureOut">
              <a:rPr lang="cs-CZ" smtClean="0"/>
              <a:pPr/>
              <a:t>5.5.2014</a:t>
            </a:fld>
            <a:endParaRPr lang="cs-CZ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92112-B3C9-4309-AA1D-0FC090DBA11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cover dir="lu"/>
        <p:sndAc>
          <p:stSnd>
            <p:snd r:embed="rId3" name="arrow.wav"/>
          </p:stSnd>
        </p:sndAc>
      </p:transition>
    </mc:Choice>
    <mc:Fallback>
      <p:transition spd="slow">
        <p:cover dir="lu"/>
        <p:sndAc>
          <p:stSnd>
            <p:snd r:embed="rId1" name="arrow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500D2-77F6-49EB-ABFC-DAD5E3D7D183}" type="datetimeFigureOut">
              <a:rPr lang="cs-CZ" smtClean="0"/>
              <a:pPr/>
              <a:t>5.5.2014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92112-B3C9-4309-AA1D-0FC090DBA11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cover dir="lu"/>
        <p:sndAc>
          <p:stSnd>
            <p:snd r:embed="rId3" name="arrow.wav"/>
          </p:stSnd>
        </p:sndAc>
      </p:transition>
    </mc:Choice>
    <mc:Fallback>
      <p:transition spd="slow">
        <p:cover dir="lu"/>
        <p:sndAc>
          <p:stSnd>
            <p:snd r:embed="rId1" name="arrow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500D2-77F6-49EB-ABFC-DAD5E3D7D183}" type="datetimeFigureOut">
              <a:rPr lang="cs-CZ" smtClean="0"/>
              <a:pPr/>
              <a:t>5.5.2014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92112-B3C9-4309-AA1D-0FC090DBA11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cover dir="lu"/>
        <p:sndAc>
          <p:stSnd>
            <p:snd r:embed="rId3" name="arrow.wav"/>
          </p:stSnd>
        </p:sndAc>
      </p:transition>
    </mc:Choice>
    <mc:Fallback>
      <p:transition spd="slow">
        <p:cover dir="lu"/>
        <p:sndAc>
          <p:stSnd>
            <p:snd r:embed="rId1" name="arrow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500D2-77F6-49EB-ABFC-DAD5E3D7D183}" type="datetimeFigureOut">
              <a:rPr lang="cs-CZ" smtClean="0"/>
              <a:pPr/>
              <a:t>5.5.2014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92112-B3C9-4309-AA1D-0FC090DBA11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cover dir="lu"/>
        <p:sndAc>
          <p:stSnd>
            <p:snd r:embed="rId3" name="arrow.wav"/>
          </p:stSnd>
        </p:sndAc>
      </p:transition>
    </mc:Choice>
    <mc:Fallback>
      <p:transition spd="slow">
        <p:cover dir="lu"/>
        <p:sndAc>
          <p:stSnd>
            <p:snd r:embed="rId1" name="arrow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990600"/>
            <a:ext cx="7772400" cy="1362456"/>
          </a:xfrm>
        </p:spPr>
        <p:txBody>
          <a:bodyPr>
            <a:noAutofit/>
          </a:bodyPr>
          <a:lstStyle>
            <a:lvl1pPr algn="l">
              <a:buNone/>
              <a:defRPr sz="4800" b="1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352677"/>
            <a:ext cx="7772400" cy="1509712"/>
          </a:xfrm>
        </p:spPr>
        <p:txBody>
          <a:bodyPr anchor="t"/>
          <a:lstStyle>
            <a:lvl1pPr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500D2-77F6-49EB-ABFC-DAD5E3D7D183}" type="datetimeFigureOut">
              <a:rPr lang="cs-CZ" smtClean="0"/>
              <a:pPr/>
              <a:t>5.5.2014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92112-B3C9-4309-AA1D-0FC090DBA11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cover dir="lu"/>
        <p:sndAc>
          <p:stSnd>
            <p:snd r:embed="rId3" name="arrow.wav"/>
          </p:stSnd>
        </p:sndAc>
      </p:transition>
    </mc:Choice>
    <mc:Fallback>
      <p:transition spd="slow">
        <p:cover dir="lu"/>
        <p:sndAc>
          <p:stSnd>
            <p:snd r:embed="rId1" name="arrow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 tIns="9144" bIns="9144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99800"/>
            <a:ext cx="40386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99800"/>
            <a:ext cx="40386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500D2-77F6-49EB-ABFC-DAD5E3D7D183}" type="datetimeFigureOut">
              <a:rPr lang="cs-CZ" smtClean="0"/>
              <a:pPr/>
              <a:t>5.5.2014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92112-B3C9-4309-AA1D-0FC090DBA11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cover dir="lu"/>
        <p:sndAc>
          <p:stSnd>
            <p:snd r:embed="rId3" name="arrow.wav"/>
          </p:stSnd>
        </p:sndAc>
      </p:transition>
    </mc:Choice>
    <mc:Fallback>
      <p:transition spd="slow">
        <p:cover dir="lu"/>
        <p:sndAc>
          <p:stSnd>
            <p:snd r:embed="rId1" name="arrow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 tIns="9144" bIns="9144" anchor="b"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12168"/>
            <a:ext cx="4040188" cy="502920"/>
          </a:xfrm>
        </p:spPr>
        <p:txBody>
          <a:bodyPr anchor="b">
            <a:noAutofit/>
          </a:bodyPr>
          <a:lstStyle>
            <a:lvl1pPr>
              <a:buNone/>
              <a:defRPr sz="2200" b="1">
                <a:effectLst>
                  <a:outerShdw blurRad="38000" dist="38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2112168"/>
            <a:ext cx="4041775" cy="502920"/>
          </a:xfrm>
        </p:spPr>
        <p:txBody>
          <a:bodyPr anchor="b">
            <a:noAutofit/>
          </a:bodyPr>
          <a:lstStyle>
            <a:lvl1pPr>
              <a:buNone/>
              <a:defRPr sz="2200" b="1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667000"/>
            <a:ext cx="4040188" cy="365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67000"/>
            <a:ext cx="4041775" cy="365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500D2-77F6-49EB-ABFC-DAD5E3D7D183}" type="datetimeFigureOut">
              <a:rPr lang="cs-CZ" smtClean="0"/>
              <a:pPr/>
              <a:t>5.5.2014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92112-B3C9-4309-AA1D-0FC090DBA11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cover dir="lu"/>
        <p:sndAc>
          <p:stSnd>
            <p:snd r:embed="rId3" name="arrow.wav"/>
          </p:stSnd>
        </p:sndAc>
      </p:transition>
    </mc:Choice>
    <mc:Fallback>
      <p:transition spd="slow">
        <p:cover dir="lu"/>
        <p:sndAc>
          <p:stSnd>
            <p:snd r:embed="rId1" name="arrow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effectLst/>
        </p:spPr>
        <p:txBody>
          <a:bodyPr tIns="9144" bIns="9144" anchor="b"/>
          <a:lstStyle>
            <a:lvl1pPr>
              <a:defRPr sz="4800" cap="none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500D2-77F6-49EB-ABFC-DAD5E3D7D183}" type="datetimeFigureOut">
              <a:rPr lang="cs-CZ" smtClean="0"/>
              <a:pPr/>
              <a:t>5.5.2014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92112-B3C9-4309-AA1D-0FC090DBA11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cover dir="lu"/>
        <p:sndAc>
          <p:stSnd>
            <p:snd r:embed="rId3" name="arrow.wav"/>
          </p:stSnd>
        </p:sndAc>
      </p:transition>
    </mc:Choice>
    <mc:Fallback>
      <p:transition spd="slow">
        <p:cover dir="lu"/>
        <p:sndAc>
          <p:stSnd>
            <p:snd r:embed="rId1" name="arrow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500D2-77F6-49EB-ABFC-DAD5E3D7D183}" type="datetimeFigureOut">
              <a:rPr lang="cs-CZ" smtClean="0"/>
              <a:pPr/>
              <a:t>5.5.2014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92112-B3C9-4309-AA1D-0FC090DBA11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cover dir="lu"/>
        <p:sndAc>
          <p:stSnd>
            <p:snd r:embed="rId3" name="arrow.wav"/>
          </p:stSnd>
        </p:sndAc>
      </p:transition>
    </mc:Choice>
    <mc:Fallback>
      <p:transition spd="slow">
        <p:cover dir="lu"/>
        <p:sndAc>
          <p:stSnd>
            <p:snd r:embed="rId1" name="arrow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40"/>
            <a:ext cx="8229600" cy="914400"/>
          </a:xfrm>
        </p:spPr>
        <p:txBody>
          <a:bodyPr tIns="0" bIns="0" anchor="b"/>
          <a:lstStyle>
            <a:lvl1pPr algn="l">
              <a:buNone/>
              <a:defRPr sz="50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133856"/>
            <a:ext cx="2590800" cy="5181600"/>
          </a:xfrm>
        </p:spPr>
        <p:txBody>
          <a:bodyPr lIns="45720" tIns="45720" rIns="0"/>
          <a:lstStyle>
            <a:lvl1pPr marL="0" indent="0">
              <a:spcBef>
                <a:spcPts val="300"/>
              </a:spcBef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133472"/>
            <a:ext cx="5257800" cy="5191128"/>
          </a:xfrm>
        </p:spPr>
        <p:txBody>
          <a:bodyPr/>
          <a:lstStyle>
            <a:lvl1pPr algn="l">
              <a:defRPr sz="3000"/>
            </a:lvl1pPr>
            <a:lvl2pPr algn="l">
              <a:defRPr sz="2800"/>
            </a:lvl2pPr>
            <a:lvl3pPr algn="l">
              <a:defRPr sz="2400"/>
            </a:lvl3pPr>
            <a:lvl4pPr algn="l">
              <a:defRPr sz="2000"/>
            </a:lvl4pPr>
            <a:lvl5pPr algn="l">
              <a:defRPr sz="20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500D2-77F6-49EB-ABFC-DAD5E3D7D183}" type="datetimeFigureOut">
              <a:rPr lang="cs-CZ" smtClean="0"/>
              <a:pPr/>
              <a:t>5.5.2014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92112-B3C9-4309-AA1D-0FC090DBA11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cover dir="lu"/>
        <p:sndAc>
          <p:stSnd>
            <p:snd r:embed="rId3" name="arrow.wav"/>
          </p:stSnd>
        </p:sndAc>
      </p:transition>
    </mc:Choice>
    <mc:Fallback>
      <p:transition spd="slow">
        <p:cover dir="lu"/>
        <p:sndAc>
          <p:stSnd>
            <p:snd r:embed="rId1" name="arrow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40" y="1981200"/>
            <a:ext cx="3429000" cy="522288"/>
          </a:xfrm>
        </p:spPr>
        <p:txBody>
          <a:bodyPr tIns="0" bIns="0" anchor="b"/>
          <a:lstStyle>
            <a:lvl1pPr algn="r">
              <a:buNone/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93368" y="1066800"/>
            <a:ext cx="4572000" cy="4572000"/>
          </a:xfrm>
          <a:solidFill>
            <a:schemeClr val="bg2">
              <a:shade val="75000"/>
            </a:schemeClr>
          </a:solidFill>
          <a:ln w="60325">
            <a:solidFill>
              <a:srgbClr val="FFFFFF"/>
            </a:solidFill>
            <a:miter lim="800000"/>
          </a:ln>
          <a:effectLst>
            <a:outerShdw blurRad="36195" dist="10000" dir="5400000" algn="tl" rotWithShape="0">
              <a:srgbClr val="000000">
                <a:alpha val="75000"/>
              </a:srgbClr>
            </a:outerShdw>
            <a:reflection stA="21000" endA="500" endPos="10000" dist="20000" dir="5400000" sy="-100000" algn="bl" rotWithShape="0"/>
          </a:effectLst>
        </p:spPr>
        <p:txBody>
          <a:bodyPr/>
          <a:lstStyle>
            <a:lvl1pPr>
              <a:buNone/>
              <a:defRPr sz="3200"/>
            </a:lvl1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6240" y="2543176"/>
            <a:ext cx="3429000" cy="914400"/>
          </a:xfrm>
        </p:spPr>
        <p:txBody>
          <a:bodyPr lIns="0" tIns="0" rIns="0" bIns="0" anchor="t"/>
          <a:lstStyle>
            <a:lvl1pPr indent="0" algn="r">
              <a:spcBef>
                <a:spcPts val="300"/>
              </a:spcBef>
              <a:buFontTx/>
              <a:buNone/>
              <a:defRPr sz="1400" baseline="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500D2-77F6-49EB-ABFC-DAD5E3D7D183}" type="datetimeFigureOut">
              <a:rPr lang="cs-CZ" smtClean="0"/>
              <a:pPr/>
              <a:t>5.5.2014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fld id="{91B92112-B3C9-4309-AA1D-0FC090DBA11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cover dir="lu"/>
        <p:sndAc>
          <p:stSnd>
            <p:snd r:embed="rId3" name="arrow.wav"/>
          </p:stSnd>
        </p:sndAc>
      </p:transition>
    </mc:Choice>
    <mc:Fallback>
      <p:transition spd="slow">
        <p:cover dir="lu"/>
        <p:sndAc>
          <p:stSnd>
            <p:snd r:embed="rId1" name="arrow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 rot="10800000">
            <a:off x="1" y="1142899"/>
            <a:ext cx="9144000" cy="5562705"/>
          </a:xfrm>
          <a:custGeom>
            <a:avLst/>
            <a:gdLst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25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10056" y="24231"/>
                  <a:pt x="0" y="2025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55000"/>
                  <a:satMod val="1800000"/>
                  <a:alpha val="55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Flowchart: Document 7"/>
          <p:cNvSpPr/>
          <p:nvPr/>
        </p:nvSpPr>
        <p:spPr>
          <a:xfrm rot="10800000">
            <a:off x="1" y="1341133"/>
            <a:ext cx="9144000" cy="4480425"/>
          </a:xfrm>
          <a:custGeom>
            <a:avLst/>
            <a:gdLst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03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8684" y="24776"/>
                  <a:pt x="0" y="2003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40000"/>
                  <a:satMod val="1900000"/>
                  <a:alpha val="30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524000"/>
          </a:xfrm>
          <a:prstGeom prst="rect">
            <a:avLst/>
          </a:prstGeom>
        </p:spPr>
        <p:txBody>
          <a:bodyPr vert="horz" lIns="0" tIns="9144" rIns="0" bIns="9144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2179637"/>
            <a:ext cx="8229600" cy="4114800"/>
          </a:xfrm>
          <a:prstGeom prst="rect">
            <a:avLst/>
          </a:prstGeom>
        </p:spPr>
        <p:txBody>
          <a:bodyPr vert="horz" lIns="9144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981200" cy="365125"/>
          </a:xfrm>
          <a:prstGeom prst="rect">
            <a:avLst/>
          </a:prstGeom>
        </p:spPr>
        <p:txBody>
          <a:bodyPr vert="horz" anchor="b"/>
          <a:lstStyle>
            <a:lvl1pPr algn="ctr">
              <a:defRPr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FD500D2-77F6-49EB-ABFC-DAD5E3D7D183}" type="datetimeFigureOut">
              <a:rPr lang="cs-CZ" smtClean="0"/>
              <a:pPr/>
              <a:t>5.5.2014</a:t>
            </a:fld>
            <a:endParaRPr lang="cs-CZ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438400" y="6356350"/>
            <a:ext cx="2895600" cy="365125"/>
          </a:xfrm>
          <a:prstGeom prst="rect">
            <a:avLst/>
          </a:prstGeom>
        </p:spPr>
        <p:txBody>
          <a:bodyPr vert="horz" lIns="0" anchor="b"/>
          <a:lstStyle>
            <a:lvl1pPr algn="l">
              <a:defRPr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356350"/>
            <a:ext cx="533400" cy="365125"/>
          </a:xfrm>
          <a:prstGeom prst="rect">
            <a:avLst/>
          </a:prstGeom>
        </p:spPr>
        <p:txBody>
          <a:bodyPr vert="horz" lIns="91440" rIns="0" anchor="b"/>
          <a:lstStyle>
            <a:lvl1pPr algn="r">
              <a:defRPr sz="14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91B92112-B3C9-4309-AA1D-0FC090DBA115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1250">
        <p:cover dir="lu"/>
        <p:sndAc>
          <p:stSnd>
            <p:snd r:embed="rId14" name="arrow.wav"/>
          </p:stSnd>
        </p:sndAc>
      </p:transition>
    </mc:Choice>
    <mc:Fallback>
      <p:transition spd="slow">
        <p:cover dir="lu"/>
        <p:sndAc>
          <p:stSnd>
            <p:snd r:embed="rId13" name="arrow.wav"/>
          </p:stSnd>
        </p:sndAc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sz="4800" b="1" kern="1200">
          <a:ln w="500">
            <a:solidFill>
              <a:schemeClr val="tx2">
                <a:shade val="20000"/>
                <a:satMod val="350000"/>
              </a:schemeClr>
            </a:solidFill>
          </a:ln>
          <a:solidFill>
            <a:schemeClr val="tx2">
              <a:tint val="100000"/>
              <a:satMod val="250000"/>
            </a:schemeClr>
          </a:solidFill>
          <a:effectLst>
            <a:outerShdw blurRad="30000" dist="30000" dir="2700000" algn="tl" rotWithShape="0">
              <a:schemeClr val="bg2">
                <a:shade val="45000"/>
                <a:satMod val="150000"/>
                <a:alpha val="9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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30936" indent="-27432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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23544" indent="-274320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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2860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228600" algn="l" rtl="0" eaLnBrk="1" latinLnBrk="0" hangingPunct="1">
        <a:spcBef>
          <a:spcPct val="20000"/>
        </a:spcBef>
        <a:buClr>
          <a:schemeClr val="accent5"/>
        </a:buClr>
        <a:buFont typeface="Wingdings 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73352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11096" indent="-228600" algn="l" rtl="0" eaLnBrk="1" latinLnBrk="0" hangingPunct="1">
        <a:spcBef>
          <a:spcPct val="20000"/>
        </a:spcBef>
        <a:buClr>
          <a:schemeClr val="tx2"/>
        </a:buClr>
        <a:buFont typeface="Wingdings 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21408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22576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1.wav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1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1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1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1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1.wav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1.wav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1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1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audio" Target="../media/audio1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audio" Target="../media/audio1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5" Type="http://schemas.openxmlformats.org/officeDocument/2006/relationships/audio" Target="../media/audio11.wav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1.wav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83568" y="0"/>
            <a:ext cx="91440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cs-CZ" sz="2000" dirty="0">
                <a:latin typeface="Calibri" pitchFamily="34" charset="0"/>
              </a:rPr>
              <a:t>				</a:t>
            </a: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Číslo šablony: III/2</a:t>
            </a:r>
          </a:p>
          <a:p>
            <a:pPr algn="ctr"/>
            <a:r>
              <a:rPr lang="cs-CZ" sz="2000" dirty="0" smtClean="0">
                <a:latin typeface="Calibri" pitchFamily="34" charset="0"/>
              </a:rPr>
              <a:t>VY_32_INOVACE_</a:t>
            </a:r>
            <a:r>
              <a:rPr lang="cs-CZ" sz="2000" dirty="0" smtClean="0">
                <a:solidFill>
                  <a:srgbClr val="00B0F0"/>
                </a:solidFill>
                <a:latin typeface="Calibri" pitchFamily="34" charset="0"/>
              </a:rPr>
              <a:t>P9_3.17</a:t>
            </a:r>
            <a:endParaRPr lang="cs-CZ" sz="2000" dirty="0">
              <a:solidFill>
                <a:srgbClr val="00B0F0"/>
              </a:solidFill>
              <a:latin typeface="Calibri" pitchFamily="34" charset="0"/>
            </a:endParaRPr>
          </a:p>
          <a:p>
            <a:pPr algn="ctr"/>
            <a:r>
              <a:rPr lang="cs-CZ" sz="2400" b="1" dirty="0">
                <a:solidFill>
                  <a:srgbClr val="00B0F0"/>
                </a:solidFill>
                <a:latin typeface="Calibri" pitchFamily="34" charset="0"/>
              </a:rPr>
              <a:t>Tematická oblast: </a:t>
            </a:r>
            <a:r>
              <a:rPr lang="cs-CZ" sz="2400" b="1" dirty="0" smtClean="0">
                <a:solidFill>
                  <a:srgbClr val="00B0F0"/>
                </a:solidFill>
                <a:latin typeface="Calibri" pitchFamily="34" charset="0"/>
              </a:rPr>
              <a:t>První pomoc, péče o zdraví člověka</a:t>
            </a:r>
            <a:endParaRPr lang="cs-CZ" sz="2400" dirty="0">
              <a:solidFill>
                <a:srgbClr val="00B0F0"/>
              </a:solidFill>
              <a:latin typeface="Calibri" pitchFamily="34" charset="0"/>
            </a:endParaRPr>
          </a:p>
          <a:p>
            <a:pPr algn="ctr"/>
            <a:r>
              <a:rPr lang="cs-CZ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Dopravní ohrožení</a:t>
            </a:r>
            <a:endParaRPr lang="cs-CZ" sz="24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cs-CZ" sz="2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DUM </a:t>
            </a:r>
            <a:r>
              <a:rPr lang="cs-CZ" sz="2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cs-CZ" sz="2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výkladový</a:t>
            </a:r>
            <a:endParaRPr lang="cs-CZ" sz="20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				Předmět: </a:t>
            </a:r>
            <a:r>
              <a:rPr lang="cs-CZ" sz="2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TV</a:t>
            </a:r>
            <a:endParaRPr lang="cs-CZ" sz="20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2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</a:t>
            </a: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Ročník:  </a:t>
            </a:r>
            <a:r>
              <a:rPr lang="cs-CZ" sz="2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cs-CZ" sz="2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r. (6leté), </a:t>
            </a:r>
            <a:r>
              <a:rPr lang="cs-CZ" sz="2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cs-CZ" sz="2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r. (4leté)</a:t>
            </a:r>
          </a:p>
          <a:p>
            <a:pPr algn="ctr" eaLnBrk="0" hangingPunct="0"/>
            <a:endParaRPr lang="cs-CZ" dirty="0">
              <a:cs typeface="Arial" charset="0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3419872" y="4653136"/>
            <a:ext cx="3489325" cy="160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cs-CZ" sz="1000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Zpracováno v rámci projektu</a:t>
            </a:r>
            <a:endParaRPr lang="cs-CZ" sz="800" dirty="0">
              <a:ea typeface="Times New Roman" pitchFamily="18" charset="0"/>
              <a:cs typeface="Arial" charset="0"/>
            </a:endParaRPr>
          </a:p>
          <a:p>
            <a:pPr algn="ctr" eaLnBrk="0" hangingPunct="0"/>
            <a:r>
              <a:rPr lang="cs-CZ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EU peníze školám</a:t>
            </a:r>
            <a:endParaRPr lang="cs-CZ" sz="800" dirty="0">
              <a:ea typeface="Times New Roman" pitchFamily="18" charset="0"/>
              <a:cs typeface="Arial" charset="0"/>
            </a:endParaRPr>
          </a:p>
          <a:p>
            <a:r>
              <a:rPr lang="cs-CZ" sz="1000" dirty="0">
                <a:latin typeface="Calibri" pitchFamily="34" charset="0"/>
                <a:ea typeface="Times New Roman" pitchFamily="18" charset="0"/>
                <a:cs typeface="Arial" charset="0"/>
              </a:rPr>
              <a:t>	  CZ.1.07/1.5.00/34.0296</a:t>
            </a:r>
          </a:p>
          <a:p>
            <a:pPr algn="ctr" eaLnBrk="0" hangingPunct="0"/>
            <a:r>
              <a:rPr lang="cs-CZ" sz="1300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Zpracovatel:</a:t>
            </a:r>
            <a:endParaRPr lang="cs-CZ" sz="800" dirty="0">
              <a:ea typeface="Times New Roman" pitchFamily="18" charset="0"/>
              <a:cs typeface="Arial" charset="0"/>
            </a:endParaRPr>
          </a:p>
          <a:p>
            <a:pPr algn="ctr" eaLnBrk="0" hangingPunct="0"/>
            <a:r>
              <a:rPr lang="cs-CZ" sz="2100" b="1" dirty="0">
                <a:solidFill>
                  <a:srgbClr val="00B0F0"/>
                </a:solidFill>
                <a:ea typeface="Times New Roman" pitchFamily="18" charset="0"/>
                <a:cs typeface="Arial" charset="0"/>
              </a:rPr>
              <a:t>Mgr. </a:t>
            </a:r>
            <a:r>
              <a:rPr lang="cs-CZ" sz="2100" b="1" dirty="0" smtClean="0">
                <a:solidFill>
                  <a:srgbClr val="00B0F0"/>
                </a:solidFill>
                <a:ea typeface="Times New Roman" pitchFamily="18" charset="0"/>
                <a:cs typeface="Arial" charset="0"/>
              </a:rPr>
              <a:t>Ivana Krčková</a:t>
            </a:r>
            <a:endParaRPr lang="cs-CZ" sz="800" dirty="0">
              <a:ea typeface="Times New Roman" pitchFamily="18" charset="0"/>
              <a:cs typeface="Arial" charset="0"/>
            </a:endParaRPr>
          </a:p>
          <a:p>
            <a:pPr algn="ctr" eaLnBrk="0" hangingPunct="0"/>
            <a:r>
              <a:rPr lang="cs-CZ" sz="1300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Gymnázium, Třinec, příspěvková organizace</a:t>
            </a:r>
          </a:p>
          <a:p>
            <a:pPr algn="ctr" eaLnBrk="0" hangingPunct="0"/>
            <a:r>
              <a:rPr lang="cs-CZ" sz="1400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Datum vytvoření: </a:t>
            </a:r>
            <a:r>
              <a:rPr lang="cs-CZ" sz="1400" dirty="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duben</a:t>
            </a:r>
            <a:r>
              <a:rPr lang="cs-CZ" sz="1400" b="1" dirty="0" smtClean="0">
                <a:solidFill>
                  <a:srgbClr val="66CCFF"/>
                </a:solidFill>
                <a:ea typeface="Times New Roman" pitchFamily="18" charset="0"/>
                <a:cs typeface="Arial" charset="0"/>
              </a:rPr>
              <a:t> 2013</a:t>
            </a:r>
            <a:endParaRPr lang="cs-CZ" sz="1400" b="1" dirty="0">
              <a:solidFill>
                <a:srgbClr val="66CCFF"/>
              </a:solidFill>
              <a:ea typeface="Times New Roman" pitchFamily="18" charset="0"/>
              <a:cs typeface="Arial" charset="0"/>
            </a:endParaRPr>
          </a:p>
        </p:txBody>
      </p:sp>
      <p:pic>
        <p:nvPicPr>
          <p:cNvPr id="3076" name="obrázek 1" descr="\\Galerie\public\Fotky\Foto školy a učebny\Škola v říjnu 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2420888"/>
            <a:ext cx="2770188" cy="207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OPVK_ver_zakladni_logolink_RGB_c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800225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lu"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96" y="620688"/>
            <a:ext cx="3125216" cy="26050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717032"/>
            <a:ext cx="3096344" cy="25445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4211960" y="764704"/>
            <a:ext cx="4572000" cy="533684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20040" lvl="0" indent="-320040">
              <a:lnSpc>
                <a:spcPct val="120000"/>
              </a:lnSpc>
              <a:spcBef>
                <a:spcPct val="20000"/>
              </a:spcBef>
              <a:buClr>
                <a:srgbClr val="FF0000"/>
              </a:buClr>
              <a:buSzPct val="70000"/>
              <a:buFont typeface="Wingdings" pitchFamily="2" charset="2"/>
              <a:buChar char="ü"/>
            </a:pPr>
            <a:endParaRPr lang="cs-CZ" sz="2400" dirty="0" smtClean="0">
              <a:latin typeface="Corbel" pitchFamily="34" charset="0"/>
              <a:cs typeface="Times New Roman" pitchFamily="18" charset="0"/>
            </a:endParaRPr>
          </a:p>
          <a:p>
            <a:pPr marL="320040" indent="-320040">
              <a:lnSpc>
                <a:spcPct val="120000"/>
              </a:lnSpc>
              <a:spcBef>
                <a:spcPct val="20000"/>
              </a:spcBef>
              <a:buClr>
                <a:srgbClr val="FF0000"/>
              </a:buClr>
              <a:buSzPct val="70000"/>
              <a:buFont typeface="Wingdings" pitchFamily="2" charset="2"/>
              <a:buChar char="ü"/>
            </a:pPr>
            <a:r>
              <a:rPr lang="cs-CZ" sz="2400" dirty="0" smtClean="0">
                <a:latin typeface="Corbel" pitchFamily="34" charset="0"/>
                <a:cs typeface="Times New Roman" pitchFamily="18" charset="0"/>
              </a:rPr>
              <a:t>jednoduchý pás přes bedra bez air – </a:t>
            </a:r>
            <a:r>
              <a:rPr lang="cs-CZ" sz="2400" dirty="0" err="1" smtClean="0">
                <a:latin typeface="Corbel" pitchFamily="34" charset="0"/>
                <a:cs typeface="Times New Roman" pitchFamily="18" charset="0"/>
              </a:rPr>
              <a:t>bagu</a:t>
            </a:r>
            <a:r>
              <a:rPr lang="cs-CZ" sz="2400" dirty="0" smtClean="0">
                <a:latin typeface="Corbel" pitchFamily="34" charset="0"/>
                <a:cs typeface="Times New Roman" pitchFamily="18" charset="0"/>
              </a:rPr>
              <a:t> nezabrání </a:t>
            </a:r>
            <a:r>
              <a:rPr lang="cs-CZ" sz="2400" dirty="0" err="1" smtClean="0">
                <a:latin typeface="Corbel" pitchFamily="34" charset="0"/>
                <a:cs typeface="Times New Roman" pitchFamily="18" charset="0"/>
              </a:rPr>
              <a:t>orofaciálnímu</a:t>
            </a:r>
            <a:r>
              <a:rPr lang="cs-CZ" sz="2400" dirty="0" smtClean="0">
                <a:latin typeface="Corbel" pitchFamily="34" charset="0"/>
                <a:cs typeface="Times New Roman" pitchFamily="18" charset="0"/>
              </a:rPr>
              <a:t> poranění (oblast obličejová včetně např. zubů)</a:t>
            </a:r>
            <a:endParaRPr lang="cs-CZ" sz="2400" dirty="0">
              <a:latin typeface="Corbel" pitchFamily="34" charset="0"/>
              <a:cs typeface="Times New Roman" pitchFamily="18" charset="0"/>
            </a:endParaRPr>
          </a:p>
          <a:p>
            <a:pPr marL="320040" lvl="0" indent="-320040">
              <a:lnSpc>
                <a:spcPct val="120000"/>
              </a:lnSpc>
              <a:spcBef>
                <a:spcPct val="20000"/>
              </a:spcBef>
              <a:buClr>
                <a:srgbClr val="FF0000"/>
              </a:buClr>
              <a:buSzPct val="70000"/>
              <a:buFont typeface="Wingdings" pitchFamily="2" charset="2"/>
              <a:buChar char="ü"/>
            </a:pPr>
            <a:endParaRPr lang="cs-CZ" sz="2400" dirty="0" smtClean="0">
              <a:latin typeface="Corbel" pitchFamily="34" charset="0"/>
              <a:cs typeface="Times New Roman" pitchFamily="18" charset="0"/>
            </a:endParaRPr>
          </a:p>
          <a:p>
            <a:pPr marL="320040" lvl="0" indent="-320040">
              <a:lnSpc>
                <a:spcPct val="120000"/>
              </a:lnSpc>
              <a:spcBef>
                <a:spcPct val="20000"/>
              </a:spcBef>
              <a:buClr>
                <a:srgbClr val="FF0000"/>
              </a:buClr>
              <a:buSzPct val="70000"/>
              <a:buFont typeface="Wingdings" pitchFamily="2" charset="2"/>
              <a:buChar char="ü"/>
            </a:pPr>
            <a:endParaRPr lang="cs-CZ" sz="2400" dirty="0">
              <a:latin typeface="Corbel" pitchFamily="34" charset="0"/>
              <a:cs typeface="Times New Roman" pitchFamily="18" charset="0"/>
            </a:endParaRPr>
          </a:p>
          <a:p>
            <a:pPr marL="320040" indent="-320040">
              <a:lnSpc>
                <a:spcPct val="120000"/>
              </a:lnSpc>
              <a:spcBef>
                <a:spcPct val="20000"/>
              </a:spcBef>
              <a:buClr>
                <a:srgbClr val="FF0000"/>
              </a:buClr>
              <a:buSzPct val="70000"/>
              <a:buFont typeface="Wingdings" pitchFamily="2" charset="2"/>
              <a:buChar char="ü"/>
            </a:pPr>
            <a:r>
              <a:rPr lang="cs-CZ" sz="2400" dirty="0" smtClean="0">
                <a:latin typeface="Corbel" pitchFamily="34" charset="0"/>
                <a:cs typeface="Times New Roman" pitchFamily="18" charset="0"/>
              </a:rPr>
              <a:t>poranění krční páteře a bičové trauma je časté při </a:t>
            </a:r>
            <a:r>
              <a:rPr lang="cs-CZ" sz="2400" dirty="0" err="1" smtClean="0">
                <a:latin typeface="Corbel" pitchFamily="34" charset="0"/>
                <a:cs typeface="Times New Roman" pitchFamily="18" charset="0"/>
              </a:rPr>
              <a:t>hypertextenzi</a:t>
            </a:r>
            <a:r>
              <a:rPr lang="cs-CZ" sz="2400" dirty="0" smtClean="0">
                <a:latin typeface="Corbel" pitchFamily="34" charset="0"/>
                <a:cs typeface="Times New Roman" pitchFamily="18" charset="0"/>
              </a:rPr>
              <a:t> šíje (přílišné natažení)</a:t>
            </a:r>
            <a:endParaRPr lang="cs-CZ" sz="2400" dirty="0">
              <a:latin typeface="Corbel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471403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cover dir="lu"/>
        <p:sndAc>
          <p:stSnd>
            <p:snd r:embed="rId5" name="arrow.wav"/>
          </p:stSnd>
        </p:sndAc>
      </p:transition>
    </mc:Choice>
    <mc:Fallback>
      <p:transition spd="slow">
        <p:cover dir="lu"/>
        <p:sndAc>
          <p:stSnd>
            <p:snd r:embed="rId2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57875"/>
            <a:ext cx="8229600" cy="1524000"/>
          </a:xfrm>
        </p:spPr>
        <p:txBody>
          <a:bodyPr>
            <a:normAutofit/>
          </a:bodyPr>
          <a:lstStyle/>
          <a:p>
            <a:r>
              <a:rPr lang="cs-CZ" sz="4400" dirty="0" smtClean="0"/>
              <a:t>Poranění obličeje a obličejového             </a:t>
            </a:r>
            <a:br>
              <a:rPr lang="cs-CZ" sz="4400" dirty="0" smtClean="0"/>
            </a:br>
            <a:r>
              <a:rPr lang="cs-CZ" sz="4400" dirty="0"/>
              <a:t> </a:t>
            </a:r>
            <a:r>
              <a:rPr lang="cs-CZ" sz="4400" dirty="0" smtClean="0"/>
              <a:t>                             skeletu</a:t>
            </a:r>
            <a:endParaRPr lang="cs-CZ" sz="4400" dirty="0"/>
          </a:p>
        </p:txBody>
      </p:sp>
      <p:pic>
        <p:nvPicPr>
          <p:cNvPr id="6146" name="Picture 2" descr="F:\NZP podklady pro kurz\Fotogalerie\Polytrauma\Poranění obličeje a obličejového skeletu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527" t="41389" r="5623" b="13182"/>
          <a:stretch/>
        </p:blipFill>
        <p:spPr bwMode="auto">
          <a:xfrm>
            <a:off x="409936" y="4068641"/>
            <a:ext cx="4274576" cy="22406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F:\NZP podklady pro kurz\Fotogalerie\Polytrauma\Poranění obličeje a obličejového skeletu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057" r="18531" b="57384"/>
          <a:stretch/>
        </p:blipFill>
        <p:spPr bwMode="auto">
          <a:xfrm>
            <a:off x="409936" y="1556792"/>
            <a:ext cx="3451957" cy="23315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/>
          <p:cNvSpPr/>
          <p:nvPr/>
        </p:nvSpPr>
        <p:spPr>
          <a:xfrm>
            <a:off x="4680520" y="1954216"/>
            <a:ext cx="4572000" cy="42288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20040" indent="-320040">
              <a:lnSpc>
                <a:spcPct val="120000"/>
              </a:lnSpc>
              <a:spcBef>
                <a:spcPct val="20000"/>
              </a:spcBef>
              <a:buClr>
                <a:srgbClr val="FF0000"/>
              </a:buClr>
              <a:buSzPct val="70000"/>
              <a:buFont typeface="Wingdings" pitchFamily="2" charset="2"/>
              <a:buChar char="ü"/>
            </a:pPr>
            <a:r>
              <a:rPr lang="cs-CZ" sz="2400" dirty="0" smtClean="0">
                <a:latin typeface="Corbel" pitchFamily="34" charset="0"/>
                <a:cs typeface="Times New Roman" pitchFamily="18" charset="0"/>
              </a:rPr>
              <a:t>je charakterizován pro čelní kolizi s nárazem obličeje na volant při volně upnutém bezpečnostním pásu bez air-</a:t>
            </a:r>
            <a:r>
              <a:rPr lang="cs-CZ" sz="2400" dirty="0" err="1" smtClean="0">
                <a:latin typeface="Corbel" pitchFamily="34" charset="0"/>
                <a:cs typeface="Times New Roman" pitchFamily="18" charset="0"/>
              </a:rPr>
              <a:t>bagu</a:t>
            </a:r>
            <a:endParaRPr lang="cs-CZ" sz="2400" dirty="0" smtClean="0">
              <a:latin typeface="Corbel" pitchFamily="34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ct val="20000"/>
              </a:spcBef>
              <a:buClr>
                <a:srgbClr val="FF0000"/>
              </a:buClr>
              <a:buSzPct val="70000"/>
            </a:pPr>
            <a:endParaRPr lang="cs-CZ" sz="2400" dirty="0" smtClean="0">
              <a:latin typeface="Corbel" pitchFamily="34" charset="0"/>
              <a:cs typeface="Times New Roman" pitchFamily="18" charset="0"/>
            </a:endParaRPr>
          </a:p>
          <a:p>
            <a:pPr marL="320040" indent="-320040">
              <a:lnSpc>
                <a:spcPct val="120000"/>
              </a:lnSpc>
              <a:spcBef>
                <a:spcPct val="20000"/>
              </a:spcBef>
              <a:buClr>
                <a:srgbClr val="FF0000"/>
              </a:buClr>
              <a:buSzPct val="70000"/>
              <a:buFont typeface="Wingdings" pitchFamily="2" charset="2"/>
              <a:buChar char="ü"/>
            </a:pPr>
            <a:r>
              <a:rPr lang="cs-CZ" sz="2400" dirty="0" smtClean="0">
                <a:latin typeface="Corbel" pitchFamily="34" charset="0"/>
                <a:cs typeface="Times New Roman" pitchFamily="18" charset="0"/>
              </a:rPr>
              <a:t>podle místa přímého působení síly vznikne poranění LE FORT I,II,III</a:t>
            </a:r>
          </a:p>
        </p:txBody>
      </p:sp>
    </p:spTree>
    <p:extLst>
      <p:ext uri="{BB962C8B-B14F-4D97-AF65-F5344CB8AC3E}">
        <p14:creationId xmlns="" xmlns:p14="http://schemas.microsoft.com/office/powerpoint/2010/main" val="38368350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cover dir="lu"/>
        <p:sndAc>
          <p:stSnd>
            <p:snd r:embed="rId4" name="arrow.wav"/>
          </p:stSnd>
        </p:sndAc>
      </p:transition>
    </mc:Choice>
    <mc:Fallback>
      <p:transition spd="slow">
        <p:cover dir="lu"/>
        <p:sndAc>
          <p:stSnd>
            <p:snd r:embed="rId2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879376"/>
          </a:xfrm>
        </p:spPr>
        <p:txBody>
          <a:bodyPr/>
          <a:lstStyle/>
          <a:p>
            <a:r>
              <a:rPr lang="cs-CZ" dirty="0" smtClean="0"/>
              <a:t>Náraz hlavy na čelní sklo</a:t>
            </a:r>
            <a:endParaRPr lang="cs-CZ" dirty="0"/>
          </a:p>
        </p:txBody>
      </p:sp>
      <p:pic>
        <p:nvPicPr>
          <p:cNvPr id="7170" name="Picture 2" descr="F:\NZP podklady pro kurz\Fotogalerie\Polytrauma\Náraz halvy na přední sklo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153" r="13096" b="15227"/>
          <a:stretch/>
        </p:blipFill>
        <p:spPr bwMode="auto">
          <a:xfrm>
            <a:off x="1591749" y="1556792"/>
            <a:ext cx="5500531" cy="32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1043608" y="4941168"/>
            <a:ext cx="7056784" cy="1495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0040" indent="-320040">
              <a:lnSpc>
                <a:spcPct val="120000"/>
              </a:lnSpc>
              <a:spcBef>
                <a:spcPct val="20000"/>
              </a:spcBef>
              <a:buClr>
                <a:srgbClr val="FF0000"/>
              </a:buClr>
              <a:buSzPct val="70000"/>
              <a:buFont typeface="Wingdings" pitchFamily="2" charset="2"/>
              <a:buChar char="ü"/>
            </a:pPr>
            <a:r>
              <a:rPr lang="cs-CZ" sz="2400" dirty="0" smtClean="0">
                <a:latin typeface="Corbel" pitchFamily="34" charset="0"/>
                <a:cs typeface="Times New Roman" pitchFamily="18" charset="0"/>
              </a:rPr>
              <a:t>síla nárazu působí na čelní laloky, střižné síly se uplatňují v týlní oblasti a v mozkovém kmeni</a:t>
            </a:r>
          </a:p>
          <a:p>
            <a:pPr>
              <a:lnSpc>
                <a:spcPct val="120000"/>
              </a:lnSpc>
              <a:spcBef>
                <a:spcPct val="20000"/>
              </a:spcBef>
              <a:buClr>
                <a:srgbClr val="FF0000"/>
              </a:buClr>
              <a:buSzPct val="70000"/>
            </a:pPr>
            <a:endParaRPr lang="cs-CZ" sz="2400" dirty="0" smtClean="0">
              <a:latin typeface="Corbel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956284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cover dir="lu"/>
        <p:sndAc>
          <p:stSnd>
            <p:snd r:embed="rId4" name="arrow.wav"/>
          </p:stSnd>
        </p:sndAc>
      </p:transition>
    </mc:Choice>
    <mc:Fallback>
      <p:transition spd="slow">
        <p:cover dir="lu"/>
        <p:sndAc>
          <p:stSnd>
            <p:snd r:embed="rId2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807368"/>
          </a:xfrm>
        </p:spPr>
        <p:txBody>
          <a:bodyPr/>
          <a:lstStyle/>
          <a:p>
            <a:r>
              <a:rPr lang="cs-CZ" dirty="0" smtClean="0"/>
              <a:t>Zhmoždění myokardu</a:t>
            </a:r>
            <a:endParaRPr lang="cs-CZ" dirty="0"/>
          </a:p>
        </p:txBody>
      </p:sp>
      <p:pic>
        <p:nvPicPr>
          <p:cNvPr id="8194" name="Picture 2" descr="F:\NZP podklady pro kurz\Fotogalerie\Polytrauma\Kontuze myokardu při nárazu na přední plochu hrudníku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043" r="13136" b="16318"/>
          <a:stretch/>
        </p:blipFill>
        <p:spPr bwMode="auto">
          <a:xfrm>
            <a:off x="2209800" y="1412776"/>
            <a:ext cx="4561114" cy="33158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1043608" y="4797152"/>
            <a:ext cx="7056784" cy="2382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0040" indent="-320040">
              <a:lnSpc>
                <a:spcPct val="120000"/>
              </a:lnSpc>
              <a:spcBef>
                <a:spcPct val="20000"/>
              </a:spcBef>
              <a:buClr>
                <a:srgbClr val="FF0000"/>
              </a:buClr>
              <a:buSzPct val="70000"/>
              <a:buFont typeface="Wingdings" pitchFamily="2" charset="2"/>
              <a:buChar char="ü"/>
            </a:pPr>
            <a:r>
              <a:rPr lang="cs-CZ" sz="2400" dirty="0" smtClean="0">
                <a:latin typeface="Corbel" pitchFamily="34" charset="0"/>
                <a:cs typeface="Times New Roman" pitchFamily="18" charset="0"/>
              </a:rPr>
              <a:t>kontuze (zhmoždění) myokardu (srdeční svaloviny) při nárazu na přední plochu hrudníku. Nárazy srdce uvnitř hrudníku na pevné nitrohrudní struktury vyvolají deformaci a zhmoždění srdce</a:t>
            </a:r>
          </a:p>
          <a:p>
            <a:pPr>
              <a:lnSpc>
                <a:spcPct val="120000"/>
              </a:lnSpc>
              <a:spcBef>
                <a:spcPct val="20000"/>
              </a:spcBef>
              <a:buClr>
                <a:srgbClr val="FF0000"/>
              </a:buClr>
              <a:buSzPct val="70000"/>
            </a:pPr>
            <a:endParaRPr lang="cs-CZ" sz="2400" dirty="0" smtClean="0">
              <a:latin typeface="Corbel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591692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cover dir="lu"/>
        <p:sndAc>
          <p:stSnd>
            <p:snd r:embed="rId4" name="arrow.wav"/>
          </p:stSnd>
        </p:sndAc>
      </p:transition>
    </mc:Choice>
    <mc:Fallback>
      <p:transition spd="slow">
        <p:cover dir="lu"/>
        <p:sndAc>
          <p:stSnd>
            <p:snd r:embed="rId2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879376"/>
          </a:xfrm>
        </p:spPr>
        <p:txBody>
          <a:bodyPr/>
          <a:lstStyle/>
          <a:p>
            <a:pPr algn="ctr"/>
            <a:r>
              <a:rPr lang="cs-CZ" dirty="0" smtClean="0"/>
              <a:t>Trauma papírového sáčku</a:t>
            </a:r>
            <a:endParaRPr lang="cs-CZ" dirty="0"/>
          </a:p>
        </p:txBody>
      </p:sp>
      <p:pic>
        <p:nvPicPr>
          <p:cNvPr id="9218" name="Picture 2" descr="F:\NZP podklady pro kurz\Fotogalerie\Polytrauma\Trauma papírového sáčku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372" r="9770" b="25291"/>
          <a:stretch/>
        </p:blipFill>
        <p:spPr bwMode="auto">
          <a:xfrm>
            <a:off x="2013856" y="1349170"/>
            <a:ext cx="4862399" cy="26609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683568" y="4089581"/>
            <a:ext cx="8136903" cy="28253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0040" indent="-320040">
              <a:lnSpc>
                <a:spcPct val="120000"/>
              </a:lnSpc>
              <a:spcBef>
                <a:spcPct val="20000"/>
              </a:spcBef>
              <a:buClr>
                <a:srgbClr val="FF0000"/>
              </a:buClr>
              <a:buSzPct val="70000"/>
              <a:buFont typeface="Wingdings" pitchFamily="2" charset="2"/>
              <a:buChar char="ü"/>
            </a:pPr>
            <a:r>
              <a:rPr lang="cs-CZ" sz="2400" dirty="0" smtClean="0">
                <a:latin typeface="Corbel" pitchFamily="34" charset="0"/>
                <a:cs typeface="Times New Roman" pitchFamily="18" charset="0"/>
              </a:rPr>
              <a:t>při zadržení dechu v </a:t>
            </a:r>
            <a:r>
              <a:rPr lang="cs-CZ" sz="2400" dirty="0" err="1" smtClean="0">
                <a:latin typeface="Corbel" pitchFamily="34" charset="0"/>
                <a:cs typeface="Times New Roman" pitchFamily="18" charset="0"/>
              </a:rPr>
              <a:t>inspiriu</a:t>
            </a:r>
            <a:r>
              <a:rPr lang="cs-CZ" sz="2400" dirty="0" smtClean="0">
                <a:latin typeface="Corbel" pitchFamily="34" charset="0"/>
                <a:cs typeface="Times New Roman" pitchFamily="18" charset="0"/>
              </a:rPr>
              <a:t> (nádechu) vede při nevelkém nárazu na hrudník vysoký </a:t>
            </a:r>
            <a:r>
              <a:rPr lang="cs-CZ" sz="2400" dirty="0" err="1" smtClean="0">
                <a:latin typeface="Corbel" pitchFamily="34" charset="0"/>
                <a:cs typeface="Times New Roman" pitchFamily="18" charset="0"/>
              </a:rPr>
              <a:t>nitroplicní</a:t>
            </a:r>
            <a:r>
              <a:rPr lang="cs-CZ" sz="2400" dirty="0" smtClean="0">
                <a:latin typeface="Corbel" pitchFamily="34" charset="0"/>
                <a:cs typeface="Times New Roman" pitchFamily="18" charset="0"/>
              </a:rPr>
              <a:t> přetlak k ruptuře plíce a ke vzniku </a:t>
            </a:r>
            <a:r>
              <a:rPr lang="cs-CZ" sz="2400" dirty="0" err="1" smtClean="0">
                <a:latin typeface="Corbel" pitchFamily="34" charset="0"/>
                <a:cs typeface="Times New Roman" pitchFamily="18" charset="0"/>
              </a:rPr>
              <a:t>pneumothoraxu</a:t>
            </a:r>
            <a:r>
              <a:rPr lang="cs-CZ" sz="2400" dirty="0" smtClean="0">
                <a:latin typeface="Corbel" pitchFamily="34" charset="0"/>
                <a:cs typeface="Times New Roman" pitchFamily="18" charset="0"/>
              </a:rPr>
              <a:t>. V tomto případě nemusí být zřejmá deformace hrudníku a není prokazatelné poranění skeletu hrudního koše.</a:t>
            </a:r>
          </a:p>
          <a:p>
            <a:pPr>
              <a:lnSpc>
                <a:spcPct val="120000"/>
              </a:lnSpc>
              <a:spcBef>
                <a:spcPct val="20000"/>
              </a:spcBef>
              <a:buClr>
                <a:srgbClr val="FF0000"/>
              </a:buClr>
              <a:buSzPct val="70000"/>
            </a:pPr>
            <a:endParaRPr lang="cs-CZ" sz="2400" dirty="0" smtClean="0">
              <a:latin typeface="Corbel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377961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cover dir="lu"/>
        <p:sndAc>
          <p:stSnd>
            <p:snd r:embed="rId4" name="arrow.wav"/>
          </p:stSnd>
        </p:sndAc>
      </p:transition>
    </mc:Choice>
    <mc:Fallback>
      <p:transition spd="slow">
        <p:cover dir="lu"/>
        <p:sndAc>
          <p:stSnd>
            <p:snd r:embed="rId2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6405" y="404664"/>
            <a:ext cx="8229600" cy="807368"/>
          </a:xfrm>
        </p:spPr>
        <p:txBody>
          <a:bodyPr/>
          <a:lstStyle/>
          <a:p>
            <a:r>
              <a:rPr lang="cs-CZ" dirty="0" smtClean="0"/>
              <a:t>Trauma bezpečnostního pásu</a:t>
            </a:r>
            <a:endParaRPr lang="cs-CZ" dirty="0"/>
          </a:p>
        </p:txBody>
      </p:sp>
      <p:pic>
        <p:nvPicPr>
          <p:cNvPr id="4" name="Picture 2" descr="C:\Documents and Settings\Miroslav Konečný\Dokumenty\obr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5785"/>
          <a:stretch/>
        </p:blipFill>
        <p:spPr bwMode="auto">
          <a:xfrm rot="21196804">
            <a:off x="496512" y="3980762"/>
            <a:ext cx="5687493" cy="22668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395536" y="1340768"/>
            <a:ext cx="554461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smtClean="0"/>
              <a:t>Obecně:</a:t>
            </a:r>
          </a:p>
          <a:p>
            <a:r>
              <a:rPr lang="cs-CZ" sz="2400" dirty="0" smtClean="0"/>
              <a:t>poranění se liší, je-li upnut pás u pravého nebo levého sedadla osobního vozu směřuje přes srdce nebo přes játra, pro tyto orgány znamená upnutí bezpečnostního pásu možnost kontuze (zhmoždění)</a:t>
            </a:r>
            <a:endParaRPr lang="cs-CZ" sz="2400" dirty="0"/>
          </a:p>
        </p:txBody>
      </p:sp>
      <p:sp>
        <p:nvSpPr>
          <p:cNvPr id="6" name="Obdélník 5"/>
          <p:cNvSpPr/>
          <p:nvPr/>
        </p:nvSpPr>
        <p:spPr>
          <a:xfrm rot="21254588">
            <a:off x="5888396" y="2832935"/>
            <a:ext cx="280513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0040" indent="-320040">
              <a:spcBef>
                <a:spcPct val="20000"/>
              </a:spcBef>
              <a:buClr>
                <a:srgbClr val="FF0000"/>
              </a:buClr>
              <a:buSzPct val="70000"/>
              <a:buFont typeface="Wingdings" pitchFamily="2" charset="2"/>
              <a:buChar char="ü"/>
            </a:pPr>
            <a:r>
              <a:rPr lang="cs-CZ" sz="2400" dirty="0" smtClean="0">
                <a:latin typeface="Corbel" pitchFamily="34" charset="0"/>
                <a:cs typeface="Times New Roman" pitchFamily="18" charset="0"/>
              </a:rPr>
              <a:t>na pravém sedadle při pevně upnutém bezpečnostním pásu je vyšší nebezpečí zhmoždění myokardu (srdečního svalu)</a:t>
            </a:r>
            <a:endParaRPr lang="cs-CZ" sz="2400" dirty="0">
              <a:latin typeface="Corbel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63909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cover dir="lu"/>
        <p:sndAc>
          <p:stSnd>
            <p:snd r:embed="rId4" name="arrow.wav"/>
          </p:stSnd>
        </p:sndAc>
      </p:transition>
    </mc:Choice>
    <mc:Fallback>
      <p:transition spd="slow">
        <p:cover dir="lu"/>
        <p:sndAc>
          <p:stSnd>
            <p:snd r:embed="rId2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Miroslav Konečný\Dokumenty\obr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1991" b="12188"/>
          <a:stretch/>
        </p:blipFill>
        <p:spPr bwMode="auto">
          <a:xfrm rot="21187479">
            <a:off x="323529" y="3722419"/>
            <a:ext cx="5427663" cy="22418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bdélník 7"/>
          <p:cNvSpPr/>
          <p:nvPr/>
        </p:nvSpPr>
        <p:spPr>
          <a:xfrm rot="21188212">
            <a:off x="5737780" y="2440502"/>
            <a:ext cx="2952328" cy="356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0040" indent="-320040">
              <a:spcBef>
                <a:spcPct val="20000"/>
              </a:spcBef>
              <a:buClr>
                <a:srgbClr val="FF0000"/>
              </a:buClr>
              <a:buSzPct val="70000"/>
              <a:buFont typeface="Wingdings" pitchFamily="2" charset="2"/>
              <a:buChar char="ü"/>
            </a:pPr>
            <a:endParaRPr lang="cs-CZ" sz="2400" dirty="0">
              <a:latin typeface="Corbel" pitchFamily="34" charset="0"/>
              <a:cs typeface="Times New Roman" pitchFamily="18" charset="0"/>
            </a:endParaRPr>
          </a:p>
          <a:p>
            <a:pPr marL="320040" indent="-320040">
              <a:spcBef>
                <a:spcPct val="20000"/>
              </a:spcBef>
              <a:buClr>
                <a:srgbClr val="FF0000"/>
              </a:buClr>
              <a:buSzPct val="70000"/>
              <a:buFont typeface="Wingdings" pitchFamily="2" charset="2"/>
              <a:buChar char="ü"/>
            </a:pPr>
            <a:r>
              <a:rPr lang="cs-CZ" sz="2400" dirty="0">
                <a:latin typeface="Corbel" pitchFamily="34" charset="0"/>
                <a:cs typeface="Times New Roman" pitchFamily="18" charset="0"/>
              </a:rPr>
              <a:t>Na levém sedadle při pevně upnutém bezpečnostním pásu je vyšší pravděpodobnost tupého poranění jater</a:t>
            </a:r>
          </a:p>
          <a:p>
            <a:pPr marL="320040" indent="-320040">
              <a:spcBef>
                <a:spcPct val="20000"/>
              </a:spcBef>
              <a:buClr>
                <a:srgbClr val="FF0000"/>
              </a:buClr>
              <a:buSzPct val="70000"/>
              <a:buFont typeface="Wingdings" pitchFamily="2" charset="2"/>
              <a:buChar char="ü"/>
            </a:pPr>
            <a:endParaRPr lang="cs-CZ" sz="2400" dirty="0">
              <a:latin typeface="Corbel" pitchFamily="34" charset="0"/>
              <a:cs typeface="Times New Roman" pitchFamily="18" charset="0"/>
            </a:endParaRPr>
          </a:p>
        </p:txBody>
      </p:sp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456405" y="404664"/>
            <a:ext cx="8229600" cy="807368"/>
          </a:xfrm>
        </p:spPr>
        <p:txBody>
          <a:bodyPr/>
          <a:lstStyle/>
          <a:p>
            <a:r>
              <a:rPr lang="cs-CZ" dirty="0" smtClean="0"/>
              <a:t>Trauma bezpečnostního pásu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395536" y="1340768"/>
            <a:ext cx="55446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smtClean="0"/>
              <a:t>Obecně:</a:t>
            </a:r>
          </a:p>
          <a:p>
            <a:r>
              <a:rPr lang="cs-CZ" sz="2400" dirty="0"/>
              <a:t>příliš  volné zapnutí bezpečnostního pásu umožňuje posun těla pod bezpečnostním pásem vpřed a usnadňuje zlomení dolních končetin</a:t>
            </a:r>
          </a:p>
        </p:txBody>
      </p:sp>
    </p:spTree>
    <p:extLst>
      <p:ext uri="{BB962C8B-B14F-4D97-AF65-F5344CB8AC3E}">
        <p14:creationId xmlns="" xmlns:p14="http://schemas.microsoft.com/office/powerpoint/2010/main" val="41290606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cover dir="lu"/>
        <p:sndAc>
          <p:stSnd>
            <p:snd r:embed="rId4" name="arrow.wav"/>
          </p:stSnd>
        </p:sndAc>
      </p:transition>
    </mc:Choice>
    <mc:Fallback>
      <p:transition spd="slow">
        <p:cover dir="lu"/>
        <p:sndAc>
          <p:stSnd>
            <p:snd r:embed="rId2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79376"/>
          </a:xfrm>
        </p:spPr>
        <p:txBody>
          <a:bodyPr/>
          <a:lstStyle/>
          <a:p>
            <a:r>
              <a:rPr lang="cs-CZ" dirty="0" smtClean="0"/>
              <a:t>Co když jsem těhotná</a:t>
            </a:r>
            <a:endParaRPr lang="cs-CZ" dirty="0"/>
          </a:p>
        </p:txBody>
      </p:sp>
      <p:pic>
        <p:nvPicPr>
          <p:cNvPr id="4" name="Picture 8" descr="E:\pásy 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1202" t="10312" b="10483"/>
          <a:stretch/>
        </p:blipFill>
        <p:spPr bwMode="auto">
          <a:xfrm>
            <a:off x="683568" y="1556792"/>
            <a:ext cx="2816572" cy="23724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9" descr="E:\pásy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1233" t="9252" b="10354"/>
          <a:stretch/>
        </p:blipFill>
        <p:spPr bwMode="auto">
          <a:xfrm>
            <a:off x="683568" y="4149080"/>
            <a:ext cx="2816572" cy="24304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/>
          <p:cNvSpPr/>
          <p:nvPr/>
        </p:nvSpPr>
        <p:spPr>
          <a:xfrm>
            <a:off x="5724128" y="1532963"/>
            <a:ext cx="2952328" cy="356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0040" indent="-320040">
              <a:spcBef>
                <a:spcPct val="20000"/>
              </a:spcBef>
              <a:buClr>
                <a:srgbClr val="FF0000"/>
              </a:buClr>
              <a:buSzPct val="70000"/>
              <a:buFont typeface="Wingdings" pitchFamily="2" charset="2"/>
              <a:buChar char="ü"/>
            </a:pPr>
            <a:endParaRPr lang="cs-CZ" sz="2400" dirty="0">
              <a:solidFill>
                <a:srgbClr val="FFC000"/>
              </a:solidFill>
              <a:latin typeface="Corbel" pitchFamily="34" charset="0"/>
              <a:cs typeface="Times New Roman" pitchFamily="18" charset="0"/>
            </a:endParaRPr>
          </a:p>
          <a:p>
            <a:pPr marL="320040" indent="-320040">
              <a:spcBef>
                <a:spcPct val="20000"/>
              </a:spcBef>
              <a:buClr>
                <a:srgbClr val="FF0000"/>
              </a:buClr>
              <a:buSzPct val="70000"/>
              <a:buFont typeface="Wingdings" pitchFamily="2" charset="2"/>
              <a:buChar char="ü"/>
            </a:pPr>
            <a:r>
              <a:rPr lang="cs-CZ" sz="2400" dirty="0">
                <a:latin typeface="Corbel" pitchFamily="34" charset="0"/>
                <a:cs typeface="Times New Roman" pitchFamily="18" charset="0"/>
              </a:rPr>
              <a:t>r</a:t>
            </a:r>
            <a:r>
              <a:rPr lang="cs-CZ" sz="2400" dirty="0" smtClean="0">
                <a:latin typeface="Corbel" pitchFamily="34" charset="0"/>
                <a:cs typeface="Times New Roman" pitchFamily="18" charset="0"/>
              </a:rPr>
              <a:t>amenní pás pohodlně přes hrudník mezi prsy a spodní pás co nejníže</a:t>
            </a:r>
          </a:p>
          <a:p>
            <a:pPr marL="320040" indent="-320040">
              <a:spcBef>
                <a:spcPct val="20000"/>
              </a:spcBef>
              <a:buClr>
                <a:srgbClr val="FF0000"/>
              </a:buClr>
              <a:buSzPct val="70000"/>
              <a:buFont typeface="Wingdings" pitchFamily="2" charset="2"/>
              <a:buChar char="ü"/>
            </a:pPr>
            <a:r>
              <a:rPr lang="cs-CZ" sz="2400" dirty="0">
                <a:latin typeface="Corbel" pitchFamily="34" charset="0"/>
                <a:cs typeface="Times New Roman" pitchFamily="18" charset="0"/>
              </a:rPr>
              <a:t>v</a:t>
            </a:r>
            <a:r>
              <a:rPr lang="cs-CZ" sz="2400" dirty="0" smtClean="0">
                <a:latin typeface="Corbel" pitchFamily="34" charset="0"/>
                <a:cs typeface="Times New Roman" pitchFamily="18" charset="0"/>
              </a:rPr>
              <a:t>ždy se připoutejte chráníte tím sebe i dítě</a:t>
            </a:r>
            <a:endParaRPr lang="cs-CZ" sz="2400" dirty="0">
              <a:latin typeface="Corbel" pitchFamily="34" charset="0"/>
              <a:cs typeface="Times New Roman" pitchFamily="18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3635896" y="2290576"/>
            <a:ext cx="1512168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FF0000"/>
              </a:buClr>
              <a:buSzPct val="70000"/>
            </a:pPr>
            <a:r>
              <a:rPr lang="cs-CZ" sz="2400" dirty="0" smtClean="0">
                <a:solidFill>
                  <a:srgbClr val="FFC000"/>
                </a:solidFill>
                <a:latin typeface="Corbel" pitchFamily="34" charset="0"/>
                <a:cs typeface="Times New Roman" pitchFamily="18" charset="0"/>
              </a:rPr>
              <a:t>Řidička</a:t>
            </a:r>
          </a:p>
          <a:p>
            <a:pPr marL="320040" indent="-320040">
              <a:spcBef>
                <a:spcPct val="20000"/>
              </a:spcBef>
              <a:buClr>
                <a:srgbClr val="FF0000"/>
              </a:buClr>
              <a:buSzPct val="70000"/>
              <a:buFont typeface="Wingdings" pitchFamily="2" charset="2"/>
              <a:buChar char="ü"/>
            </a:pPr>
            <a:endParaRPr lang="cs-CZ" sz="2400" dirty="0">
              <a:solidFill>
                <a:srgbClr val="FFC000"/>
              </a:solidFill>
              <a:latin typeface="Corbel" pitchFamily="34" charset="0"/>
              <a:cs typeface="Times New Roman" pitchFamily="18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3635896" y="5133481"/>
            <a:ext cx="17231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FF0000"/>
              </a:buClr>
              <a:buSzPct val="70000"/>
            </a:pPr>
            <a:r>
              <a:rPr lang="cs-CZ" sz="2400" dirty="0" smtClean="0">
                <a:solidFill>
                  <a:srgbClr val="FFC000"/>
                </a:solidFill>
                <a:latin typeface="Corbel" pitchFamily="34" charset="0"/>
                <a:cs typeface="Times New Roman" pitchFamily="18" charset="0"/>
              </a:rPr>
              <a:t>spolujezdec</a:t>
            </a:r>
            <a:endParaRPr lang="cs-CZ" sz="2400" dirty="0">
              <a:solidFill>
                <a:srgbClr val="FFC000"/>
              </a:solidFill>
              <a:latin typeface="Corbel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062719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cover dir="lu"/>
        <p:sndAc>
          <p:stSnd>
            <p:snd r:embed="rId5" name="arrow.wav"/>
          </p:stSnd>
        </p:sndAc>
      </p:transition>
    </mc:Choice>
    <mc:Fallback>
      <p:transition spd="slow">
        <p:cover dir="lu"/>
        <p:sndAc>
          <p:stSnd>
            <p:snd r:embed="rId2" name="arrow.wav"/>
          </p:stSnd>
        </p:sndAc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Odsun</a:t>
            </a:r>
            <a:br>
              <a:rPr lang="cs-CZ" dirty="0" smtClean="0"/>
            </a:br>
            <a:endParaRPr lang="cs-CZ" dirty="0"/>
          </a:p>
        </p:txBody>
      </p:sp>
      <p:pic>
        <p:nvPicPr>
          <p:cNvPr id="1027" name="Picture 3" descr="\\xserver\users\KrcekJ\dokumenty\DOKUMENTY ŠKOLA\Zdravověda vše z Brna\NZP podklady pro kurz\Fotogalerie\Transport\odsun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203" y="3671540"/>
            <a:ext cx="2915146" cy="26131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\\xserver\users\KrcekJ\dokumenty\DOKUMENTY ŠKOLA\Zdravověda vše z Brna\NZP podklady pro kurz\Fotogalerie\Transport\odsun_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50" y="3671540"/>
            <a:ext cx="2119486" cy="2645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\\xserver\users\KrcekJ\dokumenty\DOKUMENTY ŠKOLA\Zdravověda vše z Brna\NZP podklady pro kurz\Fotogalerie\Transport\odsun_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373" y="755328"/>
            <a:ext cx="2396976" cy="24686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\\xserver\users\KrcekJ\dokumenty\DOKUMENTY ŠKOLA\Zdravověda vše z Brna\NZP podklady pro kurz\Fotogalerie\Transport\odsun_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50" y="755328"/>
            <a:ext cx="2438400" cy="24686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539552" y="4562596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>
                <a:latin typeface="Corbel" pitchFamily="34" charset="0"/>
                <a:cs typeface="Times New Roman" pitchFamily="18" charset="0"/>
              </a:rPr>
              <a:t>Rautekův</a:t>
            </a:r>
            <a:r>
              <a:rPr lang="cs-CZ" sz="2400" dirty="0">
                <a:latin typeface="Corbel" pitchFamily="34" charset="0"/>
                <a:cs typeface="Times New Roman" pitchFamily="18" charset="0"/>
              </a:rPr>
              <a:t> úchop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539552" y="1556792"/>
            <a:ext cx="1872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Corbel" pitchFamily="34" charset="0"/>
                <a:cs typeface="Times New Roman" pitchFamily="18" charset="0"/>
              </a:rPr>
              <a:t>Dopomoc ve dvou zachráncích</a:t>
            </a:r>
          </a:p>
        </p:txBody>
      </p:sp>
    </p:spTree>
    <p:extLst>
      <p:ext uri="{BB962C8B-B14F-4D97-AF65-F5344CB8AC3E}">
        <p14:creationId xmlns="" xmlns:p14="http://schemas.microsoft.com/office/powerpoint/2010/main" val="16647963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cover dir="lu"/>
        <p:sndAc>
          <p:stSnd>
            <p:snd r:embed="rId7" name="arrow.wav"/>
          </p:stSnd>
        </p:sndAc>
      </p:transition>
    </mc:Choice>
    <mc:Fallback>
      <p:transition spd="slow">
        <p:cover dir="lu"/>
        <p:sndAc>
          <p:stSnd>
            <p:snd r:embed="rId2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467544" y="4259982"/>
            <a:ext cx="5688632" cy="2265362"/>
          </a:xfrm>
          <a:prstGeom prst="rect">
            <a:avLst/>
          </a:prstGeom>
        </p:spPr>
        <p:txBody>
          <a:bodyPr/>
          <a:lstStyle>
            <a:lvl1pPr marL="320040" indent="-32004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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0936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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3544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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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2"/>
              <a:buChar char="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73352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 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11096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Font typeface="Wingdings 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21408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 typeface="Wingdings 2"/>
              <a:buChar char="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22576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 typeface="Wingdings 2"/>
              <a:buChar char="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400" dirty="0" smtClean="0"/>
              <a:t>Čelní</a:t>
            </a:r>
            <a:r>
              <a:rPr lang="cs-CZ" sz="2400" dirty="0"/>
              <a:t>	</a:t>
            </a:r>
            <a:r>
              <a:rPr lang="cs-CZ" sz="2400" dirty="0" smtClean="0"/>
              <a:t>(řidič, spolujezdec)</a:t>
            </a:r>
          </a:p>
          <a:p>
            <a:pPr marL="0" indent="0">
              <a:buNone/>
            </a:pPr>
            <a:r>
              <a:rPr lang="cs-CZ" sz="2400" dirty="0" smtClean="0"/>
              <a:t>Boční (v sedadle, ve dveřích)</a:t>
            </a:r>
          </a:p>
          <a:p>
            <a:pPr marL="0" indent="0">
              <a:buNone/>
            </a:pPr>
            <a:r>
              <a:rPr lang="cs-CZ" sz="2400" dirty="0" smtClean="0"/>
              <a:t>Stropní (ve stropním obložení)</a:t>
            </a:r>
          </a:p>
          <a:p>
            <a:pPr marL="0" indent="0">
              <a:buNone/>
            </a:pPr>
            <a:r>
              <a:rPr lang="cs-CZ" sz="2400" dirty="0" smtClean="0"/>
              <a:t>Jiné (kolenní – pod volantem – např.   </a:t>
            </a:r>
          </a:p>
          <a:p>
            <a:pPr marL="0" indent="0">
              <a:buNone/>
            </a:pPr>
            <a:r>
              <a:rPr lang="cs-CZ" sz="2400" dirty="0"/>
              <a:t> </a:t>
            </a:r>
            <a:r>
              <a:rPr lang="cs-CZ" sz="2400" dirty="0" smtClean="0"/>
              <a:t>          Peugeot 607)</a:t>
            </a:r>
            <a:endParaRPr lang="cs-CZ" sz="2400" dirty="0"/>
          </a:p>
        </p:txBody>
      </p:sp>
      <p:sp>
        <p:nvSpPr>
          <p:cNvPr id="5" name="Obdélník 4"/>
          <p:cNvSpPr/>
          <p:nvPr/>
        </p:nvSpPr>
        <p:spPr>
          <a:xfrm rot="460836">
            <a:off x="925250" y="374933"/>
            <a:ext cx="39087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</a:pPr>
            <a:r>
              <a:rPr lang="cs-CZ" sz="3600" b="1" cap="all" dirty="0">
                <a:ln w="500">
                  <a:solidFill>
                    <a:schemeClr val="tx2">
                      <a:shade val="20000"/>
                      <a:satMod val="350000"/>
                    </a:schemeClr>
                  </a:solidFill>
                </a:ln>
                <a:solidFill>
                  <a:schemeClr val="tx2">
                    <a:tint val="100000"/>
                    <a:satMod val="250000"/>
                  </a:schemeClr>
                </a:solidFill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  <a:reflection blurRad="12000" stA="25000" endPos="49000" dist="5000" dir="5400000" sy="-100000" algn="bl" rotWithShape="0"/>
                </a:effectLst>
                <a:latin typeface="+mj-lt"/>
                <a:ea typeface="+mj-ea"/>
                <a:cs typeface="+mj-cs"/>
              </a:rPr>
              <a:t>Druhy </a:t>
            </a:r>
            <a:r>
              <a:rPr lang="cs-CZ" sz="3600" b="1" cap="all" dirty="0" smtClean="0">
                <a:ln w="500">
                  <a:solidFill>
                    <a:schemeClr val="tx2">
                      <a:shade val="20000"/>
                      <a:satMod val="350000"/>
                    </a:schemeClr>
                  </a:solidFill>
                </a:ln>
                <a:solidFill>
                  <a:schemeClr val="tx2">
                    <a:tint val="100000"/>
                    <a:satMod val="250000"/>
                  </a:schemeClr>
                </a:solidFill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  <a:reflection blurRad="12000" stA="25000" endPos="49000" dist="5000" dir="5400000" sy="-100000" algn="bl" rotWithShape="0"/>
                </a:effectLst>
                <a:latin typeface="+mj-lt"/>
                <a:ea typeface="+mj-ea"/>
                <a:cs typeface="+mj-cs"/>
              </a:rPr>
              <a:t>Ai</a:t>
            </a:r>
            <a:r>
              <a:rPr lang="cs-CZ" sz="3600" cap="all" dirty="0" smtClean="0">
                <a:ln w="500">
                  <a:solidFill>
                    <a:schemeClr val="tx2">
                      <a:shade val="20000"/>
                      <a:satMod val="350000"/>
                    </a:schemeClr>
                  </a:solidFill>
                </a:ln>
                <a:solidFill>
                  <a:schemeClr val="tx2">
                    <a:tint val="100000"/>
                    <a:satMod val="250000"/>
                  </a:schemeClr>
                </a:solidFill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  <a:reflection blurRad="12000" stA="25000" endPos="49000" dist="5000" dir="5400000" sy="-100000" algn="bl" rotWithShape="0"/>
                </a:effectLst>
                <a:latin typeface="+mj-lt"/>
                <a:ea typeface="+mj-ea"/>
                <a:cs typeface="+mj-cs"/>
              </a:rPr>
              <a:t>r</a:t>
            </a:r>
            <a:r>
              <a:rPr lang="cs-CZ" sz="3600" b="1" cap="all" dirty="0" smtClean="0">
                <a:ln w="500">
                  <a:solidFill>
                    <a:schemeClr val="tx2">
                      <a:shade val="20000"/>
                      <a:satMod val="350000"/>
                    </a:schemeClr>
                  </a:solidFill>
                </a:ln>
                <a:solidFill>
                  <a:schemeClr val="tx2">
                    <a:tint val="100000"/>
                    <a:satMod val="250000"/>
                  </a:schemeClr>
                </a:solidFill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  <a:reflection blurRad="12000" stA="25000" endPos="49000" dist="5000" dir="5400000" sy="-100000" algn="bl" rotWithShape="0"/>
                </a:effectLst>
                <a:latin typeface="+mj-lt"/>
                <a:ea typeface="+mj-ea"/>
                <a:cs typeface="+mj-cs"/>
              </a:rPr>
              <a:t>bagů</a:t>
            </a:r>
            <a:endParaRPr kumimoji="0" lang="cs-CZ" sz="4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6" name="Picture 12" descr="Octavia II-čelní Airbagy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552" y="1268760"/>
            <a:ext cx="3672408" cy="2736304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13" descr="Octavia II-boční Airbag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8024" y="544959"/>
            <a:ext cx="3600400" cy="2740025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040"/>
          <a:stretch/>
        </p:blipFill>
        <p:spPr bwMode="auto">
          <a:xfrm>
            <a:off x="5220072" y="3631778"/>
            <a:ext cx="3600400" cy="274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4122552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cover dir="lu"/>
        <p:sndAc>
          <p:stSnd>
            <p:snd r:embed="rId6" name="arrow.wav"/>
          </p:stSnd>
        </p:sndAc>
      </p:transition>
    </mc:Choice>
    <mc:Fallback>
      <p:transition spd="slow">
        <p:cover dir="lu"/>
        <p:sndAc>
          <p:stSnd>
            <p:snd r:embed="rId2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857224" y="357166"/>
            <a:ext cx="73581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Metodický list</a:t>
            </a:r>
            <a:endParaRPr lang="cs-CZ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928662" y="2143116"/>
            <a:ext cx="707236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cs-CZ" sz="2800" dirty="0" smtClean="0">
                <a:latin typeface="Corbel" pitchFamily="34" charset="0"/>
              </a:rPr>
              <a:t>Tato prezentace bude požívána v </a:t>
            </a:r>
            <a:r>
              <a:rPr lang="cs-CZ" sz="2800" dirty="0" smtClean="0">
                <a:latin typeface="Corbel" pitchFamily="34" charset="0"/>
              </a:rPr>
              <a:t>1.ročníku </a:t>
            </a:r>
            <a:r>
              <a:rPr lang="cs-CZ" sz="2800" dirty="0" smtClean="0">
                <a:latin typeface="Corbel" pitchFamily="34" charset="0"/>
              </a:rPr>
              <a:t>čtyřletého studia a </a:t>
            </a:r>
            <a:r>
              <a:rPr lang="cs-CZ" sz="2800" smtClean="0">
                <a:latin typeface="Corbel" pitchFamily="34" charset="0"/>
              </a:rPr>
              <a:t>ve </a:t>
            </a:r>
            <a:r>
              <a:rPr lang="cs-CZ" sz="2800" smtClean="0">
                <a:latin typeface="Corbel" pitchFamily="34" charset="0"/>
              </a:rPr>
              <a:t>1.</a:t>
            </a:r>
            <a:r>
              <a:rPr lang="cs-CZ" sz="2800" smtClean="0">
                <a:latin typeface="Corbel" pitchFamily="34" charset="0"/>
              </a:rPr>
              <a:t>ročníku </a:t>
            </a:r>
            <a:r>
              <a:rPr lang="cs-CZ" sz="2800" dirty="0" smtClean="0">
                <a:latin typeface="Corbel" pitchFamily="34" charset="0"/>
              </a:rPr>
              <a:t>šestiletého studia.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cs-CZ" sz="2800" dirty="0" smtClean="0">
                <a:latin typeface="Corbel" pitchFamily="34" charset="0"/>
              </a:rPr>
              <a:t>Žáci se dozví o různých poraněních při dopravním ohrožení a jejich základní ošetření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cs-CZ" sz="2800" dirty="0" smtClean="0">
                <a:latin typeface="Corbel" pitchFamily="34" charset="0"/>
              </a:rPr>
              <a:t>Výsledkem by mělo být zdokonalení záchrany člověka při dopravním ohrožení člověka.</a:t>
            </a:r>
            <a:endParaRPr lang="cs-CZ" sz="2800" dirty="0">
              <a:latin typeface="Corbel" pitchFamily="34" charset="0"/>
            </a:endParaRPr>
          </a:p>
        </p:txBody>
      </p:sp>
    </p:spTree>
  </p:cSld>
  <p:clrMapOvr>
    <a:masterClrMapping/>
  </p:clrMapOvr>
  <p:transition spd="slow">
    <p:cover dir="lu"/>
    <p:sndAc>
      <p:stSnd>
        <p:snd r:embed="rId2" name="arrow.wav"/>
      </p:stSnd>
    </p:sndAc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807368"/>
          </a:xfrm>
        </p:spPr>
        <p:txBody>
          <a:bodyPr/>
          <a:lstStyle/>
          <a:p>
            <a:r>
              <a:rPr lang="cs-CZ" dirty="0" smtClean="0"/>
              <a:t>Rizika u motocyklistů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1148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cs-CZ" sz="2400" dirty="0" smtClean="0"/>
              <a:t>představují </a:t>
            </a:r>
            <a:r>
              <a:rPr lang="cs-CZ" sz="2400" dirty="0"/>
              <a:t>vysoké riziko – jejich řidiči bývají mladí muži nedbající nebezpečí rychlé </a:t>
            </a:r>
            <a:r>
              <a:rPr lang="cs-CZ" sz="2400" dirty="0" smtClean="0"/>
              <a:t>jízdy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cs-CZ" sz="2400" dirty="0" smtClean="0"/>
              <a:t>nejčastější </a:t>
            </a:r>
            <a:r>
              <a:rPr lang="cs-CZ" sz="2400" dirty="0"/>
              <a:t>je </a:t>
            </a:r>
            <a:r>
              <a:rPr lang="cs-CZ" sz="2400" dirty="0" err="1"/>
              <a:t>mozkolebeční</a:t>
            </a:r>
            <a:r>
              <a:rPr lang="cs-CZ" sz="2400" dirty="0"/>
              <a:t> </a:t>
            </a:r>
            <a:r>
              <a:rPr lang="cs-CZ" sz="2400" dirty="0" smtClean="0"/>
              <a:t>poranění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cs-CZ" sz="2400" dirty="0" smtClean="0"/>
              <a:t>ochranná </a:t>
            </a:r>
            <a:r>
              <a:rPr lang="cs-CZ" sz="2400" dirty="0"/>
              <a:t>přilba má za úkol chránit hlavu, mozkový kmen, horní krční páteř a obličej včetně dolní </a:t>
            </a:r>
            <a:r>
              <a:rPr lang="cs-CZ" sz="2400" dirty="0" smtClean="0"/>
              <a:t>čelisti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cs-CZ" sz="2400" dirty="0" smtClean="0"/>
              <a:t>při </a:t>
            </a:r>
            <a:r>
              <a:rPr lang="cs-CZ" sz="2400" dirty="0"/>
              <a:t>vysokých rychlostech může být síla při vymrštění po náhlé </a:t>
            </a:r>
            <a:r>
              <a:rPr lang="cs-CZ" sz="2400" dirty="0" err="1"/>
              <a:t>deceleraci</a:t>
            </a:r>
            <a:r>
              <a:rPr lang="cs-CZ" sz="2400" dirty="0"/>
              <a:t> natolik velká, že se přilba </a:t>
            </a:r>
            <a:r>
              <a:rPr lang="cs-CZ" sz="2400" dirty="0" smtClean="0"/>
              <a:t>prorazí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cs-CZ" sz="2400" dirty="0" err="1" smtClean="0"/>
              <a:t>polytrauma</a:t>
            </a:r>
            <a:r>
              <a:rPr lang="cs-CZ" sz="2400" dirty="0" smtClean="0"/>
              <a:t> </a:t>
            </a:r>
            <a:r>
              <a:rPr lang="cs-CZ" sz="2400" dirty="0"/>
              <a:t>postihuje dále páteř, pánev, dolní končetiny a hrudník</a:t>
            </a:r>
          </a:p>
          <a:p>
            <a:endParaRPr lang="cs-CZ" sz="2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288378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cover dir="lu"/>
        <p:sndAc>
          <p:stSnd>
            <p:snd r:embed="rId3" name="arrow.wav"/>
          </p:stSnd>
        </p:sndAc>
      </p:transition>
    </mc:Choice>
    <mc:Fallback>
      <p:transition spd="slow">
        <p:cover dir="lu"/>
        <p:sndAc>
          <p:stSnd>
            <p:snd r:embed="rId2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524000"/>
          </a:xfrm>
        </p:spPr>
        <p:txBody>
          <a:bodyPr/>
          <a:lstStyle/>
          <a:p>
            <a:r>
              <a:rPr lang="cs-CZ" dirty="0" smtClean="0"/>
              <a:t>Sejmutí přilby jedním zachráncem</a:t>
            </a:r>
            <a:endParaRPr lang="cs-CZ" dirty="0"/>
          </a:p>
        </p:txBody>
      </p:sp>
      <p:pic>
        <p:nvPicPr>
          <p:cNvPr id="10242" name="Picture 2" descr="F:\NZP podklady pro kurz\Fotogalerie\Polytrauma\Snímání přilby jedním zachráncem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004" t="2508" r="2612" b="8922"/>
          <a:stretch/>
        </p:blipFill>
        <p:spPr bwMode="auto">
          <a:xfrm>
            <a:off x="467544" y="1959428"/>
            <a:ext cx="3919399" cy="44316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4716016" y="1546680"/>
            <a:ext cx="3888432" cy="5410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0040" indent="-320040">
              <a:spcBef>
                <a:spcPct val="20000"/>
              </a:spcBef>
              <a:buClr>
                <a:srgbClr val="FF0000"/>
              </a:buClr>
              <a:buSzPct val="70000"/>
              <a:buFont typeface="Wingdings" pitchFamily="2" charset="2"/>
              <a:buChar char="ü"/>
            </a:pPr>
            <a:endParaRPr lang="cs-CZ" sz="2400" dirty="0">
              <a:solidFill>
                <a:srgbClr val="FFC000"/>
              </a:solidFill>
              <a:latin typeface="Corbel" pitchFamily="34" charset="0"/>
              <a:cs typeface="Times New Roman" pitchFamily="18" charset="0"/>
            </a:endParaRPr>
          </a:p>
          <a:p>
            <a:pPr marL="320040" indent="-320040">
              <a:spcBef>
                <a:spcPct val="20000"/>
              </a:spcBef>
              <a:buClr>
                <a:srgbClr val="FF0000"/>
              </a:buClr>
              <a:buSzPct val="70000"/>
              <a:buFont typeface="Wingdings" pitchFamily="2" charset="2"/>
              <a:buChar char="ü"/>
            </a:pPr>
            <a:r>
              <a:rPr lang="cs-CZ" sz="2400" dirty="0" smtClean="0">
                <a:latin typeface="Corbel" pitchFamily="34" charset="0"/>
                <a:cs typeface="Times New Roman" pitchFamily="18" charset="0"/>
              </a:rPr>
              <a:t>Zachránce opatrně posunuje přilbu a stále podporuje hlavu a šíji zraněného. Snaží se neprovádět kývavé pohyby ze strany na stranu. Hlavu následně držet v mírné extenzi (natažení) vůči krku. Přilbu je nutné sejmout z důvodu otoku měkkých tkání na hlavě.</a:t>
            </a:r>
            <a:endParaRPr lang="cs-CZ" sz="2400" dirty="0">
              <a:latin typeface="Corbel" pitchFamily="34" charset="0"/>
              <a:cs typeface="Times New Roman" pitchFamily="18" charset="0"/>
            </a:endParaRPr>
          </a:p>
          <a:p>
            <a:pPr marL="320040" indent="-320040">
              <a:spcBef>
                <a:spcPct val="20000"/>
              </a:spcBef>
              <a:buClr>
                <a:srgbClr val="FF0000"/>
              </a:buClr>
              <a:buSzPct val="70000"/>
              <a:buFont typeface="Wingdings" pitchFamily="2" charset="2"/>
              <a:buChar char="ü"/>
            </a:pPr>
            <a:endParaRPr lang="cs-CZ" sz="2400" dirty="0">
              <a:solidFill>
                <a:srgbClr val="FFC000"/>
              </a:solidFill>
              <a:latin typeface="Corbel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621727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cover dir="lu"/>
        <p:sndAc>
          <p:stSnd>
            <p:snd r:embed="rId4" name="arrow.wav"/>
          </p:stSnd>
        </p:sndAc>
      </p:transition>
    </mc:Choice>
    <mc:Fallback>
      <p:transition spd="slow">
        <p:cover dir="lu"/>
        <p:sndAc>
          <p:stSnd>
            <p:snd r:embed="rId2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023392"/>
          </a:xfrm>
        </p:spPr>
        <p:txBody>
          <a:bodyPr/>
          <a:lstStyle/>
          <a:p>
            <a:r>
              <a:rPr lang="cs-CZ" dirty="0" smtClean="0"/>
              <a:t>Sejmutí přilby dvěma zachránci</a:t>
            </a:r>
            <a:endParaRPr lang="cs-CZ" dirty="0"/>
          </a:p>
        </p:txBody>
      </p:sp>
      <p:pic>
        <p:nvPicPr>
          <p:cNvPr id="11266" name="Picture 2" descr="F:\NZP podklady pro kurz\Fotogalerie\Polytrauma\Snímání přilby dvěma zachránci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17" r="2839" b="10388"/>
          <a:stretch/>
        </p:blipFill>
        <p:spPr bwMode="auto">
          <a:xfrm>
            <a:off x="481945" y="1660510"/>
            <a:ext cx="4090055" cy="44224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4716016" y="1268760"/>
            <a:ext cx="3888432" cy="4745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0040" indent="-320040">
              <a:spcBef>
                <a:spcPct val="20000"/>
              </a:spcBef>
              <a:buClr>
                <a:srgbClr val="FF0000"/>
              </a:buClr>
              <a:buSzPct val="70000"/>
              <a:buFont typeface="Wingdings" pitchFamily="2" charset="2"/>
              <a:buChar char="ü"/>
            </a:pPr>
            <a:endParaRPr lang="cs-CZ" sz="2400" dirty="0">
              <a:solidFill>
                <a:srgbClr val="FFC000"/>
              </a:solidFill>
              <a:latin typeface="Corbel" pitchFamily="34" charset="0"/>
              <a:cs typeface="Times New Roman" pitchFamily="18" charset="0"/>
            </a:endParaRPr>
          </a:p>
          <a:p>
            <a:pPr marL="320040" indent="-320040">
              <a:spcBef>
                <a:spcPct val="20000"/>
              </a:spcBef>
              <a:buClr>
                <a:srgbClr val="FF0000"/>
              </a:buClr>
              <a:buSzPct val="70000"/>
              <a:buFont typeface="Wingdings" pitchFamily="2" charset="2"/>
              <a:buChar char="ü"/>
            </a:pPr>
            <a:r>
              <a:rPr lang="cs-CZ" sz="2400" dirty="0" smtClean="0">
                <a:latin typeface="Corbel" pitchFamily="34" charset="0"/>
                <a:cs typeface="Times New Roman" pitchFamily="18" charset="0"/>
              </a:rPr>
              <a:t>Jeden zachránce vždy stabilizuje krční páteř v její ose, druhý snímá přilbu. Po sejmutí přilby udržuje zachránce šíji zraněného v ose a mírné extenzi než se přiloží krční límec.</a:t>
            </a:r>
          </a:p>
          <a:p>
            <a:pPr marL="320040" indent="-320040">
              <a:spcBef>
                <a:spcPct val="20000"/>
              </a:spcBef>
              <a:buClr>
                <a:srgbClr val="FF0000"/>
              </a:buClr>
              <a:buSzPct val="70000"/>
              <a:buFont typeface="Wingdings" pitchFamily="2" charset="2"/>
              <a:buChar char="ü"/>
            </a:pPr>
            <a:r>
              <a:rPr lang="cs-CZ" sz="2400" dirty="0" smtClean="0">
                <a:latin typeface="Corbel" pitchFamily="34" charset="0"/>
                <a:cs typeface="Times New Roman" pitchFamily="18" charset="0"/>
              </a:rPr>
              <a:t>Tato varianta je pro zachraňovaného víc bezpečná.</a:t>
            </a:r>
            <a:endParaRPr lang="cs-CZ" sz="2400" dirty="0">
              <a:latin typeface="Corbel" pitchFamily="34" charset="0"/>
              <a:cs typeface="Times New Roman" pitchFamily="18" charset="0"/>
            </a:endParaRPr>
          </a:p>
          <a:p>
            <a:pPr marL="320040" indent="-320040">
              <a:spcBef>
                <a:spcPct val="20000"/>
              </a:spcBef>
              <a:buClr>
                <a:srgbClr val="FF0000"/>
              </a:buClr>
              <a:buSzPct val="70000"/>
              <a:buFont typeface="Wingdings" pitchFamily="2" charset="2"/>
              <a:buChar char="ü"/>
            </a:pPr>
            <a:endParaRPr lang="cs-CZ" sz="2400" dirty="0">
              <a:solidFill>
                <a:srgbClr val="FFC000"/>
              </a:solidFill>
              <a:latin typeface="Corbel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193576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cover dir="lu"/>
        <p:sndAc>
          <p:stSnd>
            <p:snd r:embed="rId4" name="arrow.wav"/>
          </p:stSnd>
        </p:sndAc>
      </p:transition>
    </mc:Choice>
    <mc:Fallback>
      <p:transition spd="slow">
        <p:cover dir="lu"/>
        <p:sndAc>
          <p:stSnd>
            <p:snd r:embed="rId2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239416"/>
          </a:xfrm>
        </p:spPr>
        <p:txBody>
          <a:bodyPr/>
          <a:lstStyle/>
          <a:p>
            <a:r>
              <a:rPr lang="cs-CZ" dirty="0" smtClean="0"/>
              <a:t>Použitá literatura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cs-CZ" sz="2400" dirty="0" err="1">
                <a:latin typeface="Corbel" pitchFamily="34" charset="0"/>
                <a:cs typeface="Times New Roman" pitchFamily="18" charset="0"/>
              </a:rPr>
              <a:t>Jiř</a:t>
            </a:r>
            <a:r>
              <a:rPr lang="sk-SK" sz="2400" dirty="0">
                <a:latin typeface="Corbel" pitchFamily="34" charset="0"/>
                <a:cs typeface="Times New Roman" pitchFamily="18" charset="0"/>
              </a:rPr>
              <a:t>í</a:t>
            </a:r>
            <a:r>
              <a:rPr lang="cs-CZ" sz="2400" dirty="0">
                <a:latin typeface="Corbel" pitchFamily="34" charset="0"/>
                <a:cs typeface="Times New Roman" pitchFamily="18" charset="0"/>
              </a:rPr>
              <a:t> Pokorný et </a:t>
            </a:r>
            <a:r>
              <a:rPr lang="cs-CZ" sz="2400" dirty="0" err="1" smtClean="0">
                <a:latin typeface="Corbel" pitchFamily="34" charset="0"/>
                <a:cs typeface="Times New Roman" pitchFamily="18" charset="0"/>
              </a:rPr>
              <a:t>al.,URGENTNÍ</a:t>
            </a:r>
            <a:r>
              <a:rPr lang="cs-CZ" sz="2400" dirty="0" smtClean="0">
                <a:latin typeface="Corbel" pitchFamily="34" charset="0"/>
                <a:cs typeface="Times New Roman" pitchFamily="18" charset="0"/>
              </a:rPr>
              <a:t> </a:t>
            </a:r>
            <a:r>
              <a:rPr lang="cs-CZ" sz="2400" dirty="0">
                <a:latin typeface="Corbel" pitchFamily="34" charset="0"/>
                <a:cs typeface="Times New Roman" pitchFamily="18" charset="0"/>
              </a:rPr>
              <a:t>MEDICÍNA</a:t>
            </a:r>
            <a:br>
              <a:rPr lang="cs-CZ" sz="2400" dirty="0">
                <a:latin typeface="Corbel" pitchFamily="34" charset="0"/>
                <a:cs typeface="Times New Roman" pitchFamily="18" charset="0"/>
              </a:rPr>
            </a:br>
            <a:r>
              <a:rPr lang="cs-CZ" sz="2400" dirty="0">
                <a:latin typeface="Corbel" pitchFamily="34" charset="0"/>
                <a:cs typeface="Times New Roman" pitchFamily="18" charset="0"/>
              </a:rPr>
              <a:t>První vydán</a:t>
            </a:r>
            <a:r>
              <a:rPr lang="sk-SK" sz="2400" dirty="0" smtClean="0">
                <a:latin typeface="Corbel" pitchFamily="34" charset="0"/>
                <a:cs typeface="Times New Roman" pitchFamily="18" charset="0"/>
              </a:rPr>
              <a:t>í</a:t>
            </a:r>
            <a:r>
              <a:rPr lang="cs-CZ" sz="2400" dirty="0">
                <a:latin typeface="Corbel" pitchFamily="34" charset="0"/>
                <a:cs typeface="Times New Roman" pitchFamily="18" charset="0"/>
              </a:rPr>
              <a:t>,</a:t>
            </a:r>
            <a:r>
              <a:rPr lang="cs-CZ" sz="2400" dirty="0" smtClean="0">
                <a:latin typeface="Corbel" pitchFamily="34" charset="0"/>
                <a:cs typeface="Times New Roman" pitchFamily="18" charset="0"/>
              </a:rPr>
              <a:t>ISBN</a:t>
            </a:r>
            <a:r>
              <a:rPr lang="sk-SK" sz="2400" dirty="0" smtClean="0">
                <a:latin typeface="Corbel" pitchFamily="34" charset="0"/>
                <a:cs typeface="Times New Roman" pitchFamily="18" charset="0"/>
              </a:rPr>
              <a:t> 80-7262-259-5</a:t>
            </a:r>
          </a:p>
          <a:p>
            <a:pPr>
              <a:buFont typeface="Wingdings" pitchFamily="2" charset="2"/>
              <a:buChar char="ü"/>
            </a:pPr>
            <a:r>
              <a:rPr lang="cs-CZ" sz="2400" dirty="0">
                <a:latin typeface="Corbel" pitchFamily="34" charset="0"/>
                <a:cs typeface="Times New Roman" pitchFamily="18" charset="0"/>
              </a:rPr>
              <a:t>Příručka první pomoci, </a:t>
            </a:r>
            <a:r>
              <a:rPr lang="cs-CZ" sz="2400" dirty="0" err="1">
                <a:latin typeface="Corbel" pitchFamily="34" charset="0"/>
                <a:cs typeface="Times New Roman" pitchFamily="18" charset="0"/>
              </a:rPr>
              <a:t>Gallus</a:t>
            </a:r>
            <a:r>
              <a:rPr lang="cs-CZ" sz="2400" dirty="0">
                <a:latin typeface="Corbel" pitchFamily="34" charset="0"/>
                <a:cs typeface="Times New Roman" pitchFamily="18" charset="0"/>
              </a:rPr>
              <a:t> Ruber, Praha 1998, ISBN 80-07-01036-X</a:t>
            </a:r>
          </a:p>
          <a:p>
            <a:pPr>
              <a:buFont typeface="Wingdings" pitchFamily="2" charset="2"/>
              <a:buChar char="ü"/>
            </a:pPr>
            <a:r>
              <a:rPr lang="cs-CZ" sz="2400" dirty="0" smtClean="0">
                <a:latin typeface="Corbel" pitchFamily="34" charset="0"/>
                <a:cs typeface="Times New Roman" pitchFamily="18" charset="0"/>
              </a:rPr>
              <a:t>Učebnice pro Záchrannou zdravotnickou službu, Miroslav </a:t>
            </a:r>
            <a:r>
              <a:rPr lang="cs-CZ" sz="2400" dirty="0" err="1" smtClean="0">
                <a:latin typeface="Corbel" pitchFamily="34" charset="0"/>
                <a:cs typeface="Times New Roman" pitchFamily="18" charset="0"/>
              </a:rPr>
              <a:t>Bíca</a:t>
            </a:r>
            <a:r>
              <a:rPr lang="cs-CZ" sz="2400" dirty="0" smtClean="0">
                <a:latin typeface="Corbel" pitchFamily="34" charset="0"/>
                <a:cs typeface="Times New Roman" pitchFamily="18" charset="0"/>
              </a:rPr>
              <a:t> a kolektiv, Praha 1996 , ISBN 80-900803-1-6</a:t>
            </a:r>
            <a:endParaRPr lang="cs-CZ" sz="2400" dirty="0">
              <a:latin typeface="Corbel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468098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cover dir="lu"/>
        <p:sndAc>
          <p:stSnd>
            <p:snd r:embed="rId3" name="arrow.wav"/>
          </p:stSnd>
        </p:sndAc>
      </p:transition>
    </mc:Choice>
    <mc:Fallback>
      <p:transition spd="slow">
        <p:cover dir="lu"/>
        <p:sndAc>
          <p:stSnd>
            <p:snd r:embed="rId2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35280" cy="807368"/>
          </a:xfrm>
        </p:spPr>
        <p:txBody>
          <a:bodyPr>
            <a:noAutofit/>
          </a:bodyPr>
          <a:lstStyle/>
          <a:p>
            <a:r>
              <a:rPr lang="cs-CZ" sz="2800" cap="all" dirty="0" smtClean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  <a:reflection blurRad="12000" stA="25000" endPos="49000" dist="5000" dir="5400000" sy="-100000" algn="bl" rotWithShape="0"/>
                </a:effectLst>
              </a:rPr>
              <a:t>1. Krok  </a:t>
            </a:r>
            <a:r>
              <a:rPr lang="cs-CZ" sz="2800" cap="all" dirty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  <a:reflection blurRad="12000" stA="25000" endPos="49000" dist="5000" dir="5400000" sy="-100000" algn="bl" rotWithShape="0"/>
                </a:effectLst>
              </a:rPr>
              <a:t>ZAJIŠTĚNÍ BEZPEČNOSTI ZÚČASTNĚNÝCH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844824"/>
            <a:ext cx="8352928" cy="4824536"/>
          </a:xfrm>
        </p:spPr>
        <p:txBody>
          <a:bodyPr>
            <a:no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cs-CZ" sz="2400" dirty="0">
                <a:latin typeface="Corbel" pitchFamily="34" charset="0"/>
                <a:cs typeface="Times New Roman" pitchFamily="18" charset="0"/>
              </a:rPr>
              <a:t>předejít vzniku dalších zranění a prohloubení stávajících 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cs-CZ" sz="2400" dirty="0">
                <a:latin typeface="Corbel" pitchFamily="34" charset="0"/>
                <a:cs typeface="Times New Roman" pitchFamily="18" charset="0"/>
              </a:rPr>
              <a:t>technická první pomoc ( dále jen TP) často předchází zdravotnické první pomoci a vytváří podmínky pro její provedení – spočívá v </a:t>
            </a:r>
            <a:r>
              <a:rPr lang="cs-CZ" sz="2400" b="1" dirty="0">
                <a:solidFill>
                  <a:srgbClr val="FF0000"/>
                </a:solidFill>
                <a:latin typeface="Corbel" pitchFamily="34" charset="0"/>
                <a:cs typeface="Times New Roman" pitchFamily="18" charset="0"/>
              </a:rPr>
              <a:t>bezpečném odstranění</a:t>
            </a:r>
            <a:r>
              <a:rPr lang="cs-CZ" sz="2400" dirty="0">
                <a:solidFill>
                  <a:srgbClr val="FF0000"/>
                </a:solidFill>
                <a:latin typeface="Corbel" pitchFamily="34" charset="0"/>
                <a:cs typeface="Times New Roman" pitchFamily="18" charset="0"/>
              </a:rPr>
              <a:t> </a:t>
            </a:r>
            <a:r>
              <a:rPr lang="cs-CZ" sz="2400" dirty="0">
                <a:latin typeface="Corbel" pitchFamily="34" charset="0"/>
                <a:cs typeface="Times New Roman" pitchFamily="18" charset="0"/>
              </a:rPr>
              <a:t>(přerušení působení) příčiny, která nehodu vyvolala (dopravní nehoda, </a:t>
            </a:r>
            <a:r>
              <a:rPr lang="cs-CZ" sz="2400" dirty="0" smtClean="0">
                <a:latin typeface="Corbel" pitchFamily="34" charset="0"/>
                <a:cs typeface="Times New Roman" pitchFamily="18" charset="0"/>
              </a:rPr>
              <a:t>vypnutí </a:t>
            </a:r>
            <a:r>
              <a:rPr lang="cs-CZ" sz="2400" dirty="0">
                <a:latin typeface="Corbel" pitchFamily="34" charset="0"/>
                <a:cs typeface="Times New Roman" pitchFamily="18" charset="0"/>
              </a:rPr>
              <a:t>elektrické </a:t>
            </a:r>
            <a:r>
              <a:rPr lang="cs-CZ" sz="2400" dirty="0" smtClean="0">
                <a:latin typeface="Corbel" pitchFamily="34" charset="0"/>
                <a:cs typeface="Times New Roman" pitchFamily="18" charset="0"/>
              </a:rPr>
              <a:t>energie, plynu </a:t>
            </a:r>
            <a:r>
              <a:rPr lang="cs-CZ" sz="2400" dirty="0">
                <a:latin typeface="Corbel" pitchFamily="34" charset="0"/>
                <a:cs typeface="Times New Roman" pitchFamily="18" charset="0"/>
              </a:rPr>
              <a:t>atd.)  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cs-CZ" sz="2400" dirty="0">
                <a:latin typeface="Corbel" pitchFamily="34" charset="0"/>
                <a:cs typeface="Times New Roman" pitchFamily="18" charset="0"/>
              </a:rPr>
              <a:t>zachránci se řídí pokyny příslušníků Policie ČR, Hasičského záchranného sboru ČR, nebo členů Zdravotnické služby, jsou-li tito již na místě nehody</a:t>
            </a:r>
          </a:p>
          <a:p>
            <a:pPr marL="0" indent="0">
              <a:buNone/>
            </a:pPr>
            <a:endParaRPr lang="cs-CZ" sz="2400" dirty="0">
              <a:latin typeface="Corbe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095181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cover dir="lu"/>
        <p:sndAc>
          <p:stSnd>
            <p:snd r:embed="rId3" name="arrow.wav"/>
          </p:stSnd>
        </p:sndAc>
      </p:transition>
    </mc:Choice>
    <mc:Fallback>
      <p:transition spd="slow">
        <p:cover dir="lu"/>
        <p:sndAc>
          <p:stSnd>
            <p:snd r:embed="rId2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35360"/>
          </a:xfrm>
        </p:spPr>
        <p:txBody>
          <a:bodyPr vert="horz" lIns="0" tIns="9144" rIns="0" bIns="9144" anchor="b">
            <a:noAutofit/>
          </a:bodyPr>
          <a:lstStyle/>
          <a:p>
            <a:r>
              <a:rPr lang="cs-CZ" sz="2800" cap="all" dirty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  <a:reflection blurRad="12000" stA="25000" endPos="49000" dist="5000" dir="5400000" sy="-100000" algn="bl" rotWithShape="0"/>
                </a:effectLst>
              </a:rPr>
              <a:t>2. Krok  VLASNÍ BEZPEČNOST ZACHRÁNCE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114800"/>
          </a:xfrm>
        </p:spPr>
        <p:txBody>
          <a:bodyPr vert="horz" lIns="91440">
            <a:noAutofit/>
          </a:bodyPr>
          <a:lstStyle/>
          <a:p>
            <a:pPr>
              <a:lnSpc>
                <a:spcPct val="12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cs-CZ" sz="2400" dirty="0">
                <a:latin typeface="Corbel" pitchFamily="34" charset="0"/>
                <a:cs typeface="Times New Roman" pitchFamily="18" charset="0"/>
              </a:rPr>
              <a:t>dbát na vlastní bezpečnost dodržováním </a:t>
            </a:r>
            <a:r>
              <a:rPr lang="cs-CZ" sz="2400" dirty="0" smtClean="0">
                <a:latin typeface="Corbel" pitchFamily="34" charset="0"/>
                <a:cs typeface="Times New Roman" pitchFamily="18" charset="0"/>
              </a:rPr>
              <a:t>určitých </a:t>
            </a:r>
            <a:r>
              <a:rPr lang="cs-CZ" sz="2400" dirty="0">
                <a:latin typeface="Corbel" pitchFamily="34" charset="0"/>
                <a:cs typeface="Times New Roman" pitchFamily="18" charset="0"/>
              </a:rPr>
              <a:t>zásad </a:t>
            </a:r>
          </a:p>
          <a:p>
            <a:pPr>
              <a:lnSpc>
                <a:spcPct val="12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cs-CZ" sz="2400" dirty="0">
                <a:latin typeface="Corbel" pitchFamily="34" charset="0"/>
                <a:cs typeface="Times New Roman" pitchFamily="18" charset="0"/>
              </a:rPr>
              <a:t>vzhledem ke stále vyššímu riziku ohrožení zachránce některou z infekčních nemocí přenosnou krví </a:t>
            </a:r>
          </a:p>
          <a:p>
            <a:pPr>
              <a:lnSpc>
                <a:spcPct val="12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cs-CZ" sz="2400" dirty="0">
                <a:latin typeface="Corbel" pitchFamily="34" charset="0"/>
                <a:cs typeface="Times New Roman" pitchFamily="18" charset="0"/>
              </a:rPr>
              <a:t>ošetřovat všechny krvavá poranění ve zdravotnických latexových rukavicích (nemusí být sterilní) </a:t>
            </a:r>
          </a:p>
          <a:p>
            <a:pPr>
              <a:lnSpc>
                <a:spcPct val="12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cs-CZ" sz="2400" dirty="0">
                <a:latin typeface="Corbel" pitchFamily="34" charset="0"/>
                <a:cs typeface="Times New Roman" pitchFamily="18" charset="0"/>
              </a:rPr>
              <a:t>improvizovaně je lze nahradit např. mikrotenovými sáčky </a:t>
            </a:r>
          </a:p>
          <a:p>
            <a:pPr>
              <a:lnSpc>
                <a:spcPct val="12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cs-CZ" sz="2400" dirty="0">
                <a:latin typeface="Corbel" pitchFamily="34" charset="0"/>
                <a:cs typeface="Times New Roman" pitchFamily="18" charset="0"/>
              </a:rPr>
              <a:t>sejmout z těla zachránce oděv či jeho doplňky potřísněné krví zraněného </a:t>
            </a:r>
          </a:p>
          <a:p>
            <a:pPr>
              <a:lnSpc>
                <a:spcPct val="12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cs-CZ" sz="2400" dirty="0">
                <a:latin typeface="Corbel" pitchFamily="34" charset="0"/>
                <a:cs typeface="Times New Roman" pitchFamily="18" charset="0"/>
              </a:rPr>
              <a:t>případnou resuscitaci – dýchání z plic do plic ústy – provádět s použitím resuscitační roušky nebo jiných pomůcek</a:t>
            </a:r>
          </a:p>
          <a:p>
            <a:pPr>
              <a:lnSpc>
                <a:spcPct val="120000"/>
              </a:lnSpc>
              <a:buClr>
                <a:srgbClr val="FF0000"/>
              </a:buClr>
              <a:buFont typeface="Wingdings" pitchFamily="2" charset="2"/>
              <a:buChar char="ü"/>
            </a:pPr>
            <a:endParaRPr lang="cs-CZ" sz="2400" dirty="0">
              <a:latin typeface="Corbel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37978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cover dir="lu"/>
        <p:sndAc>
          <p:stSnd>
            <p:snd r:embed="rId4" name="arrow.wav"/>
          </p:stSnd>
        </p:sndAc>
      </p:transition>
    </mc:Choice>
    <mc:Fallback>
      <p:transition spd="slow">
        <p:cover dir="lu"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11480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cs-CZ" sz="2400" dirty="0" smtClean="0">
                <a:latin typeface="Corbel" pitchFamily="34" charset="0"/>
                <a:cs typeface="Times New Roman" pitchFamily="18" charset="0"/>
              </a:rPr>
              <a:t>první pomoc poskytovat vždy mimo vozovku</a:t>
            </a:r>
          </a:p>
          <a:p>
            <a:pPr>
              <a:lnSpc>
                <a:spcPct val="12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cs-CZ" sz="2400" dirty="0" smtClean="0">
                <a:latin typeface="Corbel" pitchFamily="34" charset="0"/>
                <a:cs typeface="Times New Roman" pitchFamily="18" charset="0"/>
              </a:rPr>
              <a:t>po vystoupení z auta provádět pohyb po vozovce s výstražnou vestou</a:t>
            </a:r>
          </a:p>
          <a:p>
            <a:pPr>
              <a:lnSpc>
                <a:spcPct val="12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cs-CZ" sz="2400" dirty="0" smtClean="0">
                <a:latin typeface="Corbel" pitchFamily="34" charset="0"/>
                <a:cs typeface="Times New Roman" pitchFamily="18" charset="0"/>
              </a:rPr>
              <a:t>umístit výstražný trojúhelník v dostatečné vzdálenosti</a:t>
            </a:r>
          </a:p>
          <a:p>
            <a:pPr>
              <a:lnSpc>
                <a:spcPct val="120000"/>
              </a:lnSpc>
              <a:buClr>
                <a:srgbClr val="FF0000"/>
              </a:buClr>
              <a:buFont typeface="Wingdings" pitchFamily="2" charset="2"/>
              <a:buChar char="ü"/>
            </a:pPr>
            <a:endParaRPr lang="cs-CZ" sz="2400" dirty="0">
              <a:latin typeface="Corbel" pitchFamily="34" charset="0"/>
              <a:cs typeface="Times New Roman" pitchFamily="18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35360"/>
          </a:xfrm>
        </p:spPr>
        <p:txBody>
          <a:bodyPr vert="horz" lIns="0" tIns="9144" rIns="0" bIns="9144" anchor="b">
            <a:noAutofit/>
          </a:bodyPr>
          <a:lstStyle/>
          <a:p>
            <a:r>
              <a:rPr lang="cs-CZ" sz="2800" cap="all" dirty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  <a:reflection blurRad="12000" stA="25000" endPos="49000" dist="5000" dir="5400000" sy="-100000" algn="bl" rotWithShape="0"/>
                </a:effectLst>
              </a:rPr>
              <a:t>2. Krok  VLASNÍ BEZPEČNOST ZACHRÁNCE</a:t>
            </a:r>
          </a:p>
        </p:txBody>
      </p:sp>
    </p:spTree>
    <p:extLst>
      <p:ext uri="{BB962C8B-B14F-4D97-AF65-F5344CB8AC3E}">
        <p14:creationId xmlns="" xmlns:p14="http://schemas.microsoft.com/office/powerpoint/2010/main" val="5986148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cover dir="lu"/>
        <p:sndAc>
          <p:stSnd>
            <p:snd r:embed="rId4" name="arrow.wav"/>
          </p:stSnd>
        </p:sndAc>
      </p:transition>
    </mc:Choice>
    <mc:Fallback>
      <p:transition spd="slow">
        <p:cover dir="lu"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67408"/>
          </a:xfrm>
        </p:spPr>
        <p:txBody>
          <a:bodyPr vert="horz" lIns="0" tIns="9144" rIns="0" bIns="9144" anchor="b">
            <a:noAutofit/>
          </a:bodyPr>
          <a:lstStyle/>
          <a:p>
            <a:pPr lvl="1"/>
            <a:r>
              <a:rPr lang="cs-CZ" sz="2800" b="1" kern="1200" cap="all" dirty="0" smtClean="0">
                <a:ln w="500">
                  <a:solidFill>
                    <a:schemeClr val="tx2">
                      <a:shade val="20000"/>
                      <a:satMod val="350000"/>
                    </a:schemeClr>
                  </a:solidFill>
                </a:ln>
                <a:solidFill>
                  <a:schemeClr val="tx2">
                    <a:tint val="100000"/>
                    <a:satMod val="250000"/>
                  </a:schemeClr>
                </a:solidFill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  <a:reflection blurRad="12000" stA="25000" endPos="49000" dist="5000" dir="5400000" sy="-100000" algn="bl" rotWithShape="0"/>
                </a:effectLst>
                <a:latin typeface="+mj-lt"/>
                <a:ea typeface="+mj-ea"/>
                <a:cs typeface="+mj-cs"/>
              </a:rPr>
              <a:t>3. Krok Krátké </a:t>
            </a:r>
            <a:r>
              <a:rPr lang="cs-CZ" sz="2800" b="1" kern="1200" cap="all" dirty="0">
                <a:ln w="500">
                  <a:solidFill>
                    <a:schemeClr val="tx2">
                      <a:shade val="20000"/>
                      <a:satMod val="350000"/>
                    </a:schemeClr>
                  </a:solidFill>
                </a:ln>
                <a:solidFill>
                  <a:schemeClr val="tx2">
                    <a:tint val="100000"/>
                    <a:satMod val="250000"/>
                  </a:schemeClr>
                </a:solidFill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  <a:reflection blurRad="12000" stA="25000" endPos="49000" dist="5000" dir="5400000" sy="-100000" algn="bl" rotWithShape="0"/>
                </a:effectLst>
                <a:latin typeface="+mj-lt"/>
                <a:ea typeface="+mj-ea"/>
                <a:cs typeface="+mj-cs"/>
              </a:rPr>
              <a:t>celkové zhodnocení – </a:t>
            </a:r>
            <a:br>
              <a:rPr lang="cs-CZ" sz="2800" b="1" kern="1200" cap="all" dirty="0">
                <a:ln w="500">
                  <a:solidFill>
                    <a:schemeClr val="tx2">
                      <a:shade val="20000"/>
                      <a:satMod val="350000"/>
                    </a:schemeClr>
                  </a:solidFill>
                </a:ln>
                <a:solidFill>
                  <a:schemeClr val="tx2">
                    <a:tint val="100000"/>
                    <a:satMod val="250000"/>
                  </a:schemeClr>
                </a:solidFill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  <a:reflection blurRad="12000" stA="25000" endPos="49000" dist="5000" dir="5400000" sy="-100000" algn="bl" rotWithShape="0"/>
                </a:effectLst>
                <a:latin typeface="+mj-lt"/>
                <a:ea typeface="+mj-ea"/>
                <a:cs typeface="+mj-cs"/>
              </a:rPr>
            </a:br>
            <a:r>
              <a:rPr lang="cs-CZ" sz="2800" b="1" kern="1200" cap="all" dirty="0">
                <a:ln w="500">
                  <a:solidFill>
                    <a:schemeClr val="tx2">
                      <a:shade val="20000"/>
                      <a:satMod val="350000"/>
                    </a:schemeClr>
                  </a:solidFill>
                </a:ln>
                <a:solidFill>
                  <a:schemeClr val="tx2">
                    <a:tint val="100000"/>
                    <a:satMod val="250000"/>
                  </a:schemeClr>
                </a:solidFill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  <a:reflection blurRad="12000" stA="25000" endPos="49000" dist="5000" dir="5400000" sy="-100000" algn="bl" rotWithShape="0"/>
                </a:effectLst>
                <a:latin typeface="+mj-lt"/>
                <a:ea typeface="+mj-ea"/>
                <a:cs typeface="+mj-cs"/>
              </a:rPr>
              <a:t>     rozsah a závažnost poranění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cs-CZ" sz="2400" dirty="0"/>
              <a:t>Primární zhodnocení </a:t>
            </a:r>
            <a:endParaRPr lang="cs-CZ" sz="2400" dirty="0" smtClean="0"/>
          </a:p>
          <a:p>
            <a:pPr>
              <a:buFont typeface="Wingdings" pitchFamily="2" charset="2"/>
              <a:buChar char="ü"/>
            </a:pPr>
            <a:r>
              <a:rPr lang="cs-CZ" sz="2400" dirty="0" smtClean="0"/>
              <a:t>kontrola </a:t>
            </a:r>
            <a:r>
              <a:rPr lang="cs-CZ" sz="2400" dirty="0"/>
              <a:t>a zajištění průchodnosti dýchacích cest </a:t>
            </a:r>
            <a:endParaRPr lang="cs-CZ" sz="2400" dirty="0" smtClean="0"/>
          </a:p>
          <a:p>
            <a:pPr>
              <a:buFont typeface="Wingdings" pitchFamily="2" charset="2"/>
              <a:buChar char="ü"/>
            </a:pPr>
            <a:r>
              <a:rPr lang="cs-CZ" sz="2400" dirty="0" smtClean="0"/>
              <a:t>zhodnocení </a:t>
            </a:r>
            <a:r>
              <a:rPr lang="cs-CZ" sz="2400" dirty="0"/>
              <a:t>dostatečnosti ventilace </a:t>
            </a:r>
            <a:endParaRPr lang="cs-CZ" sz="2400" dirty="0" smtClean="0"/>
          </a:p>
          <a:p>
            <a:pPr>
              <a:buFont typeface="Wingdings" pitchFamily="2" charset="2"/>
              <a:buChar char="ü"/>
            </a:pPr>
            <a:r>
              <a:rPr lang="cs-CZ" sz="2400" dirty="0" smtClean="0"/>
              <a:t>kontrola </a:t>
            </a:r>
            <a:r>
              <a:rPr lang="cs-CZ" sz="2400" dirty="0"/>
              <a:t>oběhu a krvácení </a:t>
            </a:r>
            <a:endParaRPr lang="cs-CZ" sz="2400" dirty="0" smtClean="0"/>
          </a:p>
          <a:p>
            <a:pPr>
              <a:buFont typeface="Wingdings" pitchFamily="2" charset="2"/>
              <a:buChar char="ü"/>
            </a:pPr>
            <a:r>
              <a:rPr lang="cs-CZ" sz="2400" dirty="0" smtClean="0"/>
              <a:t>zhodnocení </a:t>
            </a:r>
            <a:r>
              <a:rPr lang="cs-CZ" sz="2400" dirty="0"/>
              <a:t>neurologického stavu </a:t>
            </a:r>
            <a:endParaRPr lang="cs-CZ" sz="2400" dirty="0" smtClean="0"/>
          </a:p>
          <a:p>
            <a:pPr>
              <a:buFont typeface="Wingdings" pitchFamily="2" charset="2"/>
              <a:buChar char="ü"/>
            </a:pPr>
            <a:r>
              <a:rPr lang="cs-CZ" sz="2400" dirty="0" smtClean="0"/>
              <a:t>posouzení </a:t>
            </a:r>
            <a:r>
              <a:rPr lang="cs-CZ" sz="2400" dirty="0"/>
              <a:t>ohrožení poraněného 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="" xmlns:p14="http://schemas.microsoft.com/office/powerpoint/2010/main" val="3613460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cover dir="lu"/>
        <p:sndAc>
          <p:stSnd>
            <p:snd r:embed="rId3" name="arrow.wav"/>
          </p:stSnd>
        </p:sndAc>
      </p:transition>
    </mc:Choice>
    <mc:Fallback>
      <p:transition spd="slow">
        <p:cover dir="lu"/>
        <p:sndAc>
          <p:stSnd>
            <p:snd r:embed="rId2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07368"/>
          </a:xfrm>
        </p:spPr>
        <p:txBody>
          <a:bodyPr/>
          <a:lstStyle/>
          <a:p>
            <a:pPr algn="ctr"/>
            <a:r>
              <a:rPr lang="cs-CZ" dirty="0" smtClean="0"/>
              <a:t>Mechanismy úrazu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cs-CZ" sz="2400" dirty="0" smtClean="0"/>
              <a:t>V následujících snímcích uvidíte jaké typy zranění se mohou vyskytnout při dopravní nehodě.</a:t>
            </a:r>
          </a:p>
          <a:p>
            <a:pPr marL="0" indent="0" algn="ctr">
              <a:buNone/>
            </a:pPr>
            <a:endParaRPr lang="cs-CZ" sz="2400" dirty="0"/>
          </a:p>
          <a:p>
            <a:pPr marL="0" indent="0" algn="ctr">
              <a:buNone/>
            </a:pPr>
            <a:r>
              <a:rPr lang="cs-CZ" sz="2400" dirty="0" smtClean="0"/>
              <a:t>Často se setkáváme s </a:t>
            </a:r>
            <a:r>
              <a:rPr lang="cs-CZ" sz="2400" dirty="0" err="1" smtClean="0"/>
              <a:t>polytraumaty</a:t>
            </a:r>
            <a:endParaRPr lang="cs-CZ" sz="2400" dirty="0" smtClean="0"/>
          </a:p>
          <a:p>
            <a:pPr marL="0" indent="0" algn="ctr">
              <a:buNone/>
            </a:pPr>
            <a:r>
              <a:rPr lang="cs-CZ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Polytrauma</a:t>
            </a:r>
            <a:r>
              <a:rPr lang="cs-CZ" sz="2400" dirty="0" smtClean="0"/>
              <a:t> - </a:t>
            </a:r>
            <a:r>
              <a:rPr lang="cs-CZ" sz="2400" b="1" dirty="0" smtClean="0"/>
              <a:t> </a:t>
            </a:r>
            <a:r>
              <a:rPr lang="cs-CZ" sz="2400" dirty="0"/>
              <a:t>je současně vzniklé poranění nejméně dvou tělesných systémů, z nichž postižení alespoň jednoho z nich nebo jejich kombinace ohrožují bezprostředně</a:t>
            </a:r>
          </a:p>
          <a:p>
            <a:pPr marL="0" indent="0" algn="ctr">
              <a:buNone/>
            </a:pPr>
            <a:r>
              <a:rPr lang="cs-CZ" sz="2400" dirty="0"/>
              <a:t> základní životní funkce:</a:t>
            </a:r>
          </a:p>
          <a:p>
            <a:pPr algn="ctr"/>
            <a:endParaRPr lang="cs-CZ" sz="1800" b="1" dirty="0"/>
          </a:p>
          <a:p>
            <a:pPr marL="0" indent="0" algn="ctr">
              <a:buNone/>
            </a:pPr>
            <a:r>
              <a:rPr lang="cs-CZ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dýchání, krevní oběh, vědomí a činnost CNS, homeostázu vnitřního prostředí</a:t>
            </a:r>
          </a:p>
          <a:p>
            <a:pPr marL="0" indent="0">
              <a:buNone/>
            </a:pPr>
            <a:endParaRPr lang="cs-CZ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9487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cover dir="lu"/>
        <p:sndAc>
          <p:stSnd>
            <p:snd r:embed="rId3" name="arrow.wav"/>
          </p:stSnd>
        </p:sndAc>
      </p:transition>
    </mc:Choice>
    <mc:Fallback>
      <p:transition spd="slow">
        <p:cover dir="lu"/>
        <p:sndAc>
          <p:stSnd>
            <p:snd r:embed="rId2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405987" y="3068960"/>
            <a:ext cx="8229600" cy="3494112"/>
          </a:xfrm>
        </p:spPr>
        <p:txBody>
          <a:bodyPr vert="horz" lIns="91440">
            <a:noAutofit/>
          </a:bodyPr>
          <a:lstStyle/>
          <a:p>
            <a:pPr>
              <a:lnSpc>
                <a:spcPct val="12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cs-CZ" sz="2400" dirty="0" smtClean="0">
                <a:latin typeface="Corbel" pitchFamily="34" charset="0"/>
                <a:cs typeface="Times New Roman" pitchFamily="18" charset="0"/>
              </a:rPr>
              <a:t>opakované </a:t>
            </a:r>
            <a:r>
              <a:rPr lang="cs-CZ" sz="2400" dirty="0">
                <a:latin typeface="Corbel" pitchFamily="34" charset="0"/>
                <a:cs typeface="Times New Roman" pitchFamily="18" charset="0"/>
              </a:rPr>
              <a:t>převrácení vozu vede k roztržení a odtržení velkých tepen odstupujících ze srdce nebo v plicních hilech.</a:t>
            </a:r>
          </a:p>
          <a:p>
            <a:pPr>
              <a:lnSpc>
                <a:spcPct val="12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cs-CZ" sz="2400" dirty="0" smtClean="0">
                <a:latin typeface="Corbel" pitchFamily="34" charset="0"/>
                <a:cs typeface="Times New Roman" pitchFamily="18" charset="0"/>
              </a:rPr>
              <a:t>bez </a:t>
            </a:r>
            <a:r>
              <a:rPr lang="cs-CZ" sz="2400" dirty="0">
                <a:latin typeface="Corbel" pitchFamily="34" charset="0"/>
                <a:cs typeface="Times New Roman" pitchFamily="18" charset="0"/>
              </a:rPr>
              <a:t>připoutání bezpečnostním pásem a bez air-</a:t>
            </a:r>
            <a:r>
              <a:rPr lang="cs-CZ" sz="2400" dirty="0" err="1">
                <a:latin typeface="Corbel" pitchFamily="34" charset="0"/>
                <a:cs typeface="Times New Roman" pitchFamily="18" charset="0"/>
              </a:rPr>
              <a:t>bagu</a:t>
            </a:r>
            <a:r>
              <a:rPr lang="cs-CZ" sz="2400" dirty="0">
                <a:latin typeface="Corbel" pitchFamily="34" charset="0"/>
                <a:cs typeface="Times New Roman" pitchFamily="18" charset="0"/>
              </a:rPr>
              <a:t> snadno vznikne trauma palubní desky se zlomeninami obou stehenních kostí nebo bérců, doprovázené </a:t>
            </a:r>
            <a:r>
              <a:rPr lang="cs-CZ" sz="2400" dirty="0" err="1">
                <a:latin typeface="Corbel" pitchFamily="34" charset="0"/>
                <a:cs typeface="Times New Roman" pitchFamily="18" charset="0"/>
              </a:rPr>
              <a:t>mozkolebečním</a:t>
            </a:r>
            <a:r>
              <a:rPr lang="cs-CZ" sz="2400" dirty="0">
                <a:latin typeface="Corbel" pitchFamily="34" charset="0"/>
                <a:cs typeface="Times New Roman" pitchFamily="18" charset="0"/>
              </a:rPr>
              <a:t> kontuzním poraněním </a:t>
            </a:r>
            <a:r>
              <a:rPr lang="cs-CZ" sz="2400" dirty="0" smtClean="0">
                <a:latin typeface="Corbel" pitchFamily="34" charset="0"/>
                <a:cs typeface="Times New Roman" pitchFamily="18" charset="0"/>
              </a:rPr>
              <a:t>v čelní </a:t>
            </a:r>
            <a:r>
              <a:rPr lang="cs-CZ" sz="2400" dirty="0">
                <a:latin typeface="Corbel" pitchFamily="34" charset="0"/>
                <a:cs typeface="Times New Roman" pitchFamily="18" charset="0"/>
              </a:rPr>
              <a:t>oblasti a </a:t>
            </a:r>
            <a:r>
              <a:rPr lang="cs-CZ" sz="2400" dirty="0" smtClean="0">
                <a:latin typeface="Corbel" pitchFamily="34" charset="0"/>
                <a:cs typeface="Times New Roman" pitchFamily="18" charset="0"/>
              </a:rPr>
              <a:t>horní čelisti s (obličejovým) </a:t>
            </a:r>
            <a:r>
              <a:rPr lang="cs-CZ" sz="2400" dirty="0">
                <a:latin typeface="Corbel" pitchFamily="34" charset="0"/>
                <a:cs typeface="Times New Roman" pitchFamily="18" charset="0"/>
              </a:rPr>
              <a:t>poraněním.</a:t>
            </a:r>
          </a:p>
        </p:txBody>
      </p:sp>
      <p:pic>
        <p:nvPicPr>
          <p:cNvPr id="4" name="Picture 2" descr="C:\Documents and Settings\Miroslav Konečný\Dokumenty\obr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7946"/>
          <a:stretch/>
        </p:blipFill>
        <p:spPr bwMode="auto">
          <a:xfrm>
            <a:off x="539552" y="408991"/>
            <a:ext cx="7866662" cy="2592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049453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cover dir="lu"/>
        <p:sndAc>
          <p:stSnd>
            <p:snd r:embed="rId5" name="arrow.wav"/>
          </p:stSnd>
        </p:sndAc>
      </p:transition>
    </mc:Choice>
    <mc:Fallback>
      <p:transition spd="slow">
        <p:cover dir="lu"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4211960" y="764704"/>
            <a:ext cx="4572000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20040" lvl="0" indent="-320040">
              <a:lnSpc>
                <a:spcPct val="120000"/>
              </a:lnSpc>
              <a:spcBef>
                <a:spcPct val="20000"/>
              </a:spcBef>
              <a:buClr>
                <a:srgbClr val="FF0000"/>
              </a:buClr>
              <a:buSzPct val="70000"/>
              <a:buFont typeface="Wingdings" pitchFamily="2" charset="2"/>
              <a:buChar char="ü"/>
            </a:pPr>
            <a:endParaRPr lang="cs-CZ" sz="2400" dirty="0" smtClean="0">
              <a:latin typeface="Corbel" pitchFamily="34" charset="0"/>
              <a:cs typeface="Times New Roman" pitchFamily="18" charset="0"/>
            </a:endParaRPr>
          </a:p>
          <a:p>
            <a:pPr marL="320040" lvl="0" indent="-320040">
              <a:lnSpc>
                <a:spcPct val="120000"/>
              </a:lnSpc>
              <a:spcBef>
                <a:spcPct val="20000"/>
              </a:spcBef>
              <a:buClr>
                <a:srgbClr val="FF0000"/>
              </a:buClr>
              <a:buSzPct val="70000"/>
              <a:buFont typeface="Wingdings" pitchFamily="2" charset="2"/>
              <a:buChar char="ü"/>
            </a:pPr>
            <a:r>
              <a:rPr lang="cs-CZ" sz="2400" dirty="0" smtClean="0">
                <a:latin typeface="Corbel" pitchFamily="34" charset="0"/>
                <a:cs typeface="Times New Roman" pitchFamily="18" charset="0"/>
              </a:rPr>
              <a:t>bez připoutání vede čelní náraz ke zlomenině pánve nebo stehenní kosti</a:t>
            </a:r>
          </a:p>
          <a:p>
            <a:pPr marL="320040" lvl="0" indent="-320040">
              <a:lnSpc>
                <a:spcPct val="120000"/>
              </a:lnSpc>
              <a:spcBef>
                <a:spcPct val="20000"/>
              </a:spcBef>
              <a:buClr>
                <a:srgbClr val="FF0000"/>
              </a:buClr>
              <a:buSzPct val="70000"/>
              <a:buFont typeface="Wingdings" pitchFamily="2" charset="2"/>
              <a:buChar char="ü"/>
            </a:pPr>
            <a:endParaRPr lang="cs-CZ" sz="2400" dirty="0">
              <a:latin typeface="Corbel" pitchFamily="34" charset="0"/>
              <a:cs typeface="Times New Roman" pitchFamily="18" charset="0"/>
            </a:endParaRPr>
          </a:p>
          <a:p>
            <a:pPr marL="320040" lvl="0" indent="-320040">
              <a:lnSpc>
                <a:spcPct val="120000"/>
              </a:lnSpc>
              <a:spcBef>
                <a:spcPct val="20000"/>
              </a:spcBef>
              <a:buClr>
                <a:srgbClr val="FF0000"/>
              </a:buClr>
              <a:buSzPct val="70000"/>
              <a:buFont typeface="Wingdings" pitchFamily="2" charset="2"/>
              <a:buChar char="ü"/>
            </a:pPr>
            <a:endParaRPr lang="cs-CZ" sz="2400" dirty="0" smtClean="0">
              <a:latin typeface="Corbel" pitchFamily="34" charset="0"/>
              <a:cs typeface="Times New Roman" pitchFamily="18" charset="0"/>
            </a:endParaRPr>
          </a:p>
          <a:p>
            <a:pPr marL="320040" lvl="0" indent="-320040">
              <a:lnSpc>
                <a:spcPct val="120000"/>
              </a:lnSpc>
              <a:spcBef>
                <a:spcPct val="20000"/>
              </a:spcBef>
              <a:buClr>
                <a:srgbClr val="FF0000"/>
              </a:buClr>
              <a:buSzPct val="70000"/>
              <a:buFont typeface="Wingdings" pitchFamily="2" charset="2"/>
              <a:buChar char="ü"/>
            </a:pPr>
            <a:endParaRPr lang="cs-CZ" sz="2400" dirty="0">
              <a:latin typeface="Corbel" pitchFamily="34" charset="0"/>
              <a:cs typeface="Times New Roman" pitchFamily="18" charset="0"/>
            </a:endParaRPr>
          </a:p>
          <a:p>
            <a:pPr marL="320040" lvl="0" indent="-320040">
              <a:lnSpc>
                <a:spcPct val="120000"/>
              </a:lnSpc>
              <a:spcBef>
                <a:spcPct val="20000"/>
              </a:spcBef>
              <a:buClr>
                <a:srgbClr val="FF0000"/>
              </a:buClr>
              <a:buSzPct val="70000"/>
              <a:buFont typeface="Wingdings" pitchFamily="2" charset="2"/>
              <a:buChar char="ü"/>
            </a:pPr>
            <a:r>
              <a:rPr lang="cs-CZ" sz="2400" dirty="0" smtClean="0">
                <a:latin typeface="Corbel" pitchFamily="34" charset="0"/>
                <a:cs typeface="Times New Roman" pitchFamily="18" charset="0"/>
              </a:rPr>
              <a:t>bez připoutání vede posun k dislokaci (posun) v kyčelním kloubu nebo kolenním</a:t>
            </a:r>
            <a:endParaRPr lang="cs-CZ" sz="2400" dirty="0">
              <a:latin typeface="Corbel" pitchFamily="34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92696"/>
            <a:ext cx="3240360" cy="25794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789040"/>
            <a:ext cx="3240360" cy="25655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8980559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cover dir="lu"/>
        <p:sndAc>
          <p:stSnd>
            <p:snd r:embed="rId5" name="arrow.wav"/>
          </p:stSnd>
        </p:sndAc>
      </p:transition>
    </mc:Choice>
    <mc:Fallback>
      <p:transition spd="slow">
        <p:cover dir="lu"/>
        <p:sndAc>
          <p:stSnd>
            <p:snd r:embed="rId2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luxe">
  <a:themeElements>
    <a:clrScheme name="Deluxe">
      <a:dk1>
        <a:sysClr val="windowText" lastClr="000000"/>
      </a:dk1>
      <a:lt1>
        <a:sysClr val="window" lastClr="FFFFFF"/>
      </a:lt1>
      <a:dk2>
        <a:srgbClr val="30356E"/>
      </a:dk2>
      <a:lt2>
        <a:srgbClr val="FFF9E5"/>
      </a:lt2>
      <a:accent1>
        <a:srgbClr val="CC4757"/>
      </a:accent1>
      <a:accent2>
        <a:srgbClr val="FF6F61"/>
      </a:accent2>
      <a:accent3>
        <a:srgbClr val="FF953E"/>
      </a:accent3>
      <a:accent4>
        <a:srgbClr val="F8BD52"/>
      </a:accent4>
      <a:accent5>
        <a:srgbClr val="46A6BD"/>
      </a:accent5>
      <a:accent6>
        <a:srgbClr val="5488BC"/>
      </a:accent6>
      <a:hlink>
        <a:srgbClr val="FA7D7A"/>
      </a:hlink>
      <a:folHlink>
        <a:srgbClr val="FFCF3E"/>
      </a:folHlink>
    </a:clrScheme>
    <a:fontScheme name="Deluxe">
      <a:maj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Deluxe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280000"/>
              </a:schemeClr>
            </a:gs>
            <a:gs pos="14000">
              <a:schemeClr val="phClr">
                <a:tint val="37000"/>
                <a:satMod val="250000"/>
              </a:schemeClr>
            </a:gs>
            <a:gs pos="45000">
              <a:schemeClr val="phClr">
                <a:tint val="53000"/>
                <a:satMod val="220000"/>
              </a:schemeClr>
            </a:gs>
            <a:gs pos="65000">
              <a:schemeClr val="phClr">
                <a:tint val="53000"/>
                <a:satMod val="220000"/>
              </a:schemeClr>
            </a:gs>
            <a:gs pos="86000">
              <a:schemeClr val="phClr">
                <a:tint val="42000"/>
                <a:satMod val="240000"/>
              </a:schemeClr>
            </a:gs>
            <a:gs pos="100000">
              <a:schemeClr val="phClr">
                <a:tint val="20000"/>
                <a:satMod val="23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0000">
              <a:schemeClr val="phClr">
                <a:satMod val="150000"/>
              </a:schemeClr>
            </a:gs>
            <a:gs pos="100000">
              <a:schemeClr val="phClr">
                <a:tint val="75000"/>
                <a:satMod val="20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atMod val="14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52400"/>
            <a:contourClr>
              <a:schemeClr val="phClr"/>
            </a:contourClr>
          </a:sp3d>
        </a:effectStyle>
        <a:effectStyle>
          <a:effectLst>
            <a:reflection blurRad="12700" stA="26000" endPos="28000" dist="38100" dir="5400000" sy="-100000"/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90500" h="1016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3000"/>
                <a:satMod val="1550000"/>
              </a:schemeClr>
            </a:gs>
            <a:gs pos="1000">
              <a:schemeClr val="phClr">
                <a:tint val="48000"/>
                <a:satMod val="155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r="210000" b="300000"/>
          </a:path>
        </a:gradFill>
        <a:gradFill rotWithShape="1">
          <a:gsLst>
            <a:gs pos="5000">
              <a:schemeClr val="phClr">
                <a:tint val="38000"/>
                <a:satMod val="1800000"/>
              </a:schemeClr>
            </a:gs>
            <a:gs pos="5000">
              <a:schemeClr val="phClr">
                <a:tint val="40000"/>
                <a:satMod val="180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l="20000" t="30000" r="135000" b="10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luxe">
    <a:dk1>
      <a:sysClr val="windowText" lastClr="000000"/>
    </a:dk1>
    <a:lt1>
      <a:sysClr val="window" lastClr="FFFFFF"/>
    </a:lt1>
    <a:dk2>
      <a:srgbClr val="30356E"/>
    </a:dk2>
    <a:lt2>
      <a:srgbClr val="FFF9E5"/>
    </a:lt2>
    <a:accent1>
      <a:srgbClr val="CC4757"/>
    </a:accent1>
    <a:accent2>
      <a:srgbClr val="FF6F61"/>
    </a:accent2>
    <a:accent3>
      <a:srgbClr val="FF953E"/>
    </a:accent3>
    <a:accent4>
      <a:srgbClr val="F8BD52"/>
    </a:accent4>
    <a:accent5>
      <a:srgbClr val="46A6BD"/>
    </a:accent5>
    <a:accent6>
      <a:srgbClr val="5488BC"/>
    </a:accent6>
    <a:hlink>
      <a:srgbClr val="FA7D7A"/>
    </a:hlink>
    <a:folHlink>
      <a:srgbClr val="FFCF3E"/>
    </a:folHlink>
  </a:clrScheme>
</a:themeOverride>
</file>

<file path=ppt/theme/themeOverride2.xml><?xml version="1.0" encoding="utf-8"?>
<a:themeOverride xmlns:a="http://schemas.openxmlformats.org/drawingml/2006/main">
  <a:clrScheme name="Deluxe">
    <a:dk1>
      <a:sysClr val="windowText" lastClr="000000"/>
    </a:dk1>
    <a:lt1>
      <a:sysClr val="window" lastClr="FFFFFF"/>
    </a:lt1>
    <a:dk2>
      <a:srgbClr val="30356E"/>
    </a:dk2>
    <a:lt2>
      <a:srgbClr val="FFF9E5"/>
    </a:lt2>
    <a:accent1>
      <a:srgbClr val="CC4757"/>
    </a:accent1>
    <a:accent2>
      <a:srgbClr val="FF6F61"/>
    </a:accent2>
    <a:accent3>
      <a:srgbClr val="FF953E"/>
    </a:accent3>
    <a:accent4>
      <a:srgbClr val="F8BD52"/>
    </a:accent4>
    <a:accent5>
      <a:srgbClr val="46A6BD"/>
    </a:accent5>
    <a:accent6>
      <a:srgbClr val="5488BC"/>
    </a:accent6>
    <a:hlink>
      <a:srgbClr val="FA7D7A"/>
    </a:hlink>
    <a:folHlink>
      <a:srgbClr val="FFCF3E"/>
    </a:folHlink>
  </a:clrScheme>
</a:themeOverride>
</file>

<file path=ppt/theme/themeOverride3.xml><?xml version="1.0" encoding="utf-8"?>
<a:themeOverride xmlns:a="http://schemas.openxmlformats.org/drawingml/2006/main">
  <a:clrScheme name="Deluxe">
    <a:dk1>
      <a:sysClr val="windowText" lastClr="000000"/>
    </a:dk1>
    <a:lt1>
      <a:sysClr val="window" lastClr="FFFFFF"/>
    </a:lt1>
    <a:dk2>
      <a:srgbClr val="30356E"/>
    </a:dk2>
    <a:lt2>
      <a:srgbClr val="FFF9E5"/>
    </a:lt2>
    <a:accent1>
      <a:srgbClr val="CC4757"/>
    </a:accent1>
    <a:accent2>
      <a:srgbClr val="FF6F61"/>
    </a:accent2>
    <a:accent3>
      <a:srgbClr val="FF953E"/>
    </a:accent3>
    <a:accent4>
      <a:srgbClr val="F8BD52"/>
    </a:accent4>
    <a:accent5>
      <a:srgbClr val="46A6BD"/>
    </a:accent5>
    <a:accent6>
      <a:srgbClr val="5488BC"/>
    </a:accent6>
    <a:hlink>
      <a:srgbClr val="FA7D7A"/>
    </a:hlink>
    <a:folHlink>
      <a:srgbClr val="FFCF3E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442</TotalTime>
  <Words>865</Words>
  <Application>Microsoft Office PowerPoint</Application>
  <PresentationFormat>Předvádění na obrazovce (4:3)</PresentationFormat>
  <Paragraphs>112</Paragraphs>
  <Slides>23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4" baseType="lpstr">
      <vt:lpstr>Deluxe</vt:lpstr>
      <vt:lpstr>Snímek 1</vt:lpstr>
      <vt:lpstr>Snímek 2</vt:lpstr>
      <vt:lpstr>1. Krok  ZAJIŠTĚNÍ BEZPEČNOSTI ZÚČASTNĚNÝCH </vt:lpstr>
      <vt:lpstr>2. Krok  VLASNÍ BEZPEČNOST ZACHRÁNCE</vt:lpstr>
      <vt:lpstr>2. Krok  VLASNÍ BEZPEČNOST ZACHRÁNCE</vt:lpstr>
      <vt:lpstr>3. Krok Krátké celkové zhodnocení –       rozsah a závažnost poranění</vt:lpstr>
      <vt:lpstr>Mechanismy úrazu</vt:lpstr>
      <vt:lpstr>Snímek 8</vt:lpstr>
      <vt:lpstr>Snímek 9</vt:lpstr>
      <vt:lpstr>Snímek 10</vt:lpstr>
      <vt:lpstr>Poranění obličeje a obličejového                                            skeletu</vt:lpstr>
      <vt:lpstr>Náraz hlavy na čelní sklo</vt:lpstr>
      <vt:lpstr>Zhmoždění myokardu</vt:lpstr>
      <vt:lpstr>Trauma papírového sáčku</vt:lpstr>
      <vt:lpstr>Trauma bezpečnostního pásu</vt:lpstr>
      <vt:lpstr>Trauma bezpečnostního pásu</vt:lpstr>
      <vt:lpstr>Co když jsem těhotná</vt:lpstr>
      <vt:lpstr>Odsun </vt:lpstr>
      <vt:lpstr>Snímek 19</vt:lpstr>
      <vt:lpstr>Rizika u motocyklistů</vt:lpstr>
      <vt:lpstr>Sejmutí přilby jedním zachráncem</vt:lpstr>
      <vt:lpstr>Sejmutí přilby dvěma zachránci</vt:lpstr>
      <vt:lpstr>Použitá literatura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P9 číslo tématu 17 Dopravní ohrožení člověka</dc:title>
  <dc:creator>Mgr. Ivana Krčková</dc:creator>
  <cp:lastModifiedBy>ivana.krckova</cp:lastModifiedBy>
  <cp:revision>46</cp:revision>
  <dcterms:created xsi:type="dcterms:W3CDTF">2012-03-13T09:01:26Z</dcterms:created>
  <dcterms:modified xsi:type="dcterms:W3CDTF">2014-05-05T08:45:21Z</dcterms:modified>
</cp:coreProperties>
</file>