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51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6DFD6-8E44-458C-8FCC-E28D63E1A804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04D3C-7F8A-4E1C-BF89-DDC0FC3D9B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04D3C-7F8A-4E1C-BF89-DDC0FC3D9B2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2FE310-F5EF-4D28-9A95-44D7B88F0F3A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8736E2A-2D5D-42E2-84FD-264B141F12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73DCED-A000-438B-AE94-4C935AEFFADE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27A9AB-0979-4F44-B6D8-DF1D32FC6B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5782AFA5-A617-4FE7-A46E-FEED0CAE009E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324611E-EF8C-4D53-BAE9-65E3E9770C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7912-B445-49F7-B734-64EA20A6F354}" type="datetimeFigureOut">
              <a:rPr lang="cs-CZ"/>
              <a:pPr>
                <a:defRPr/>
              </a:pPr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B6DB-B6CC-4294-849F-385130716C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85F854-B813-47B3-9E71-726F03D9CB0C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97952C-B77B-4DC4-8410-BDE343E7C3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038E291-20E1-49AD-821C-08E0E13F749C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0B11F2C7-5BB4-4A6D-A934-1F7658099A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6E46FD-89C8-42AF-92A1-D1E00B5CEB09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9322B9-AFBD-4673-9BB1-FDF3C11487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271228-64DE-428D-B057-188CB0FBF077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DB60FF-0554-4567-81DE-1938D9B7751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43405B-EB2E-4294-BEC9-7298966F55DE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50DD26-B088-49ED-B32C-850BDDBE24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8DAC40E-7824-47C7-9BDF-AD2F3E640826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70C7E8-9FFE-491E-A18E-1E25FB50EE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45F6FB-0737-423F-A8AD-E555979BA6BA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BB064A-F56C-4524-B335-71D4CC84E1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4CE810-D002-4767-BB97-7A458A52D51C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554470-5270-4E04-B78D-699891FE32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9CC655A-F3D6-4433-B05F-0743E3C84BE0}" type="datetimeFigureOut">
              <a:rPr lang="cs-CZ" smtClean="0"/>
              <a:pPr>
                <a:defRPr/>
              </a:pPr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691FEE7-7F21-4747-8A1F-3043B852B6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17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-325438"/>
            <a:ext cx="9144000" cy="347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VY_32_INOVACE_P9_3.15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b="1" dirty="0">
                <a:solidFill>
                  <a:srgbClr val="00B0F0"/>
                </a:solidFill>
              </a:rPr>
              <a:t>            </a:t>
            </a:r>
            <a:r>
              <a:rPr lang="cs-CZ" b="1" dirty="0">
                <a:solidFill>
                  <a:srgbClr val="00B0F0"/>
                </a:solidFill>
                <a:latin typeface="Calibri" pitchFamily="34" charset="0"/>
              </a:rPr>
              <a:t>Tematická oblast: První pomoc, péče o zdraví člověka</a:t>
            </a: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Srdeční a mozková mrtvice</a:t>
            </a:r>
            <a:endParaRPr lang="cs-CZ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výkladový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        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TVZ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        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500" y="4946650"/>
            <a:ext cx="3489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/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/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cs typeface="Times New Roman" pitchFamily="18" charset="0"/>
              </a:rPr>
              <a:t>Mgr. </a:t>
            </a:r>
            <a:r>
              <a:rPr lang="cs-CZ" sz="2100" b="1" dirty="0" smtClean="0">
                <a:solidFill>
                  <a:srgbClr val="00B0F0"/>
                </a:solidFill>
                <a:cs typeface="Times New Roman" pitchFamily="18" charset="0"/>
              </a:rPr>
              <a:t>Marcel Gibiec</a:t>
            </a:r>
            <a:endParaRPr lang="cs-CZ" sz="800" dirty="0"/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cs typeface="Times New Roman" pitchFamily="18" charset="0"/>
              </a:rPr>
              <a:t>březen 2014</a:t>
            </a:r>
            <a:endParaRPr lang="cs-CZ" dirty="0"/>
          </a:p>
        </p:txBody>
      </p:sp>
      <p:pic>
        <p:nvPicPr>
          <p:cNvPr id="3076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52513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Metodický list</a:t>
            </a:r>
            <a:endParaRPr lang="cs-CZ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Prezentace slouží jako teoretický úvod pro rozpoznání a první pomoc lidem, u kterých došlo k akutnímu selhání srdce a mozkové příhodě.</a:t>
            </a:r>
          </a:p>
          <a:p>
            <a:r>
              <a:rPr lang="cs-CZ" sz="2000" dirty="0" smtClean="0"/>
              <a:t>Pro pochopení správného poskytování první pomoci musí záchrance znát podstatu zranění, jejich příznaky i průvodní jevy. </a:t>
            </a:r>
          </a:p>
          <a:p>
            <a:r>
              <a:rPr lang="cs-CZ" sz="2000" dirty="0" smtClean="0"/>
              <a:t>Obě nemoci postihují většinou lidi v pokročilejším věku,  věková hranice postižených se však stále snižuje. Žáci se mohou s těmito případy setkat doma u svých rodičů, prarodičů nebo kdykoli na ulici.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Srdeční mrtvice - popis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2817"/>
            <a:ext cx="7211144" cy="360040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Je nejčastěji způsobena pozastavením přísunu krve do části srdečního svalu.</a:t>
            </a:r>
          </a:p>
          <a:p>
            <a:r>
              <a:rPr lang="cs-CZ" sz="2600" dirty="0" smtClean="0"/>
              <a:t>Důvodem bývá například krevní sraženina ve věnčitých tepnách (koronární trombóza).</a:t>
            </a:r>
          </a:p>
          <a:p>
            <a:r>
              <a:rPr lang="cs-CZ" sz="2600" dirty="0" smtClean="0"/>
              <a:t>Následky závisí na rozsahu poškození srdečního svalu.</a:t>
            </a:r>
          </a:p>
          <a:p>
            <a:r>
              <a:rPr lang="cs-CZ" sz="2600" dirty="0" smtClean="0"/>
              <a:t>Srdeční sval může zůstat bez následků.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Srdeční mrtvice - příznaky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229600" cy="4563888"/>
          </a:xfrm>
        </p:spPr>
        <p:txBody>
          <a:bodyPr/>
          <a:lstStyle/>
          <a:p>
            <a:r>
              <a:rPr lang="cs-CZ" dirty="0" smtClean="0"/>
              <a:t>Přetrvávající svíravá bolest na hrudní kosti.</a:t>
            </a:r>
          </a:p>
          <a:p>
            <a:r>
              <a:rPr lang="cs-CZ" dirty="0" smtClean="0"/>
              <a:t>Bolest se šíří po obou pažích.</a:t>
            </a:r>
          </a:p>
          <a:p>
            <a:r>
              <a:rPr lang="cs-CZ" dirty="0" smtClean="0"/>
              <a:t>Dušnost a svíravý pocit v nadbříšku, lapání po dechu.</a:t>
            </a:r>
          </a:p>
          <a:p>
            <a:r>
              <a:rPr lang="cs-CZ" dirty="0" smtClean="0"/>
              <a:t>Kolaps, často bez varovných příznaků.</a:t>
            </a:r>
          </a:p>
          <a:p>
            <a:r>
              <a:rPr lang="cs-CZ" dirty="0" smtClean="0"/>
              <a:t>Náhlá slabost nebo závrať.</a:t>
            </a:r>
          </a:p>
          <a:p>
            <a:r>
              <a:rPr lang="cs-CZ" dirty="0" smtClean="0"/>
              <a:t>„Popelavá“pleť a promodrání rtů.</a:t>
            </a:r>
          </a:p>
          <a:p>
            <a:r>
              <a:rPr lang="cs-CZ" dirty="0" smtClean="0"/>
              <a:t>Překotný, slabý nebo nepravidelný puls.</a:t>
            </a:r>
          </a:p>
          <a:p>
            <a:r>
              <a:rPr lang="cs-CZ" dirty="0" smtClean="0"/>
              <a:t>Pocení.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Srdeční mrtvice – první pomoc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7920880" cy="43490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Rychlý odvoz do nemocnice – tel. 155.</a:t>
            </a:r>
          </a:p>
          <a:p>
            <a:r>
              <a:rPr lang="cs-CZ" dirty="0" smtClean="0"/>
              <a:t>Při ztrátě vědomí:</a:t>
            </a:r>
          </a:p>
          <a:p>
            <a:pPr>
              <a:buNone/>
            </a:pPr>
            <a:r>
              <a:rPr lang="cs-CZ" dirty="0" smtClean="0"/>
              <a:t>      - uvolnit dýchací cesty, resuscitace, nepřímá </a:t>
            </a:r>
            <a:br>
              <a:rPr lang="cs-CZ" dirty="0" smtClean="0"/>
            </a:br>
            <a:r>
              <a:rPr lang="cs-CZ" dirty="0" smtClean="0"/>
              <a:t>     masáž srdce.</a:t>
            </a:r>
          </a:p>
          <a:p>
            <a:r>
              <a:rPr lang="cs-CZ" dirty="0" smtClean="0"/>
              <a:t>Při vědomí :</a:t>
            </a:r>
            <a:br>
              <a:rPr lang="cs-CZ" dirty="0" smtClean="0"/>
            </a:br>
            <a:r>
              <a:rPr lang="cs-CZ" dirty="0" smtClean="0"/>
              <a:t>   - pohodlná poloha v polosedě s pokrčenýma</a:t>
            </a:r>
            <a:br>
              <a:rPr lang="cs-CZ" dirty="0" smtClean="0"/>
            </a:br>
            <a:r>
              <a:rPr lang="cs-CZ" dirty="0" smtClean="0"/>
              <a:t>     nohama a hlavou a rameny opřenými,</a:t>
            </a:r>
            <a:br>
              <a:rPr lang="cs-CZ" dirty="0" smtClean="0"/>
            </a:br>
            <a:r>
              <a:rPr lang="cs-CZ" dirty="0" smtClean="0"/>
              <a:t>   - pomalu rozkousat tabletku Acylpyrinu, </a:t>
            </a:r>
            <a:br>
              <a:rPr lang="cs-CZ" dirty="0" smtClean="0"/>
            </a:br>
            <a:r>
              <a:rPr lang="cs-CZ" dirty="0" smtClean="0"/>
              <a:t>   - požít svůj lék, pokud ho má u sebe</a:t>
            </a:r>
            <a:br>
              <a:rPr lang="cs-CZ" dirty="0" smtClean="0"/>
            </a:br>
            <a:r>
              <a:rPr lang="cs-CZ" dirty="0" smtClean="0"/>
              <a:t>   - odpočívat, sledovat stav, postiženého</a:t>
            </a:r>
            <a:br>
              <a:rPr lang="cs-CZ" dirty="0" smtClean="0"/>
            </a:br>
            <a:r>
              <a:rPr lang="cs-CZ" dirty="0" smtClean="0"/>
              <a:t>     do příjezdu RZP.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pic>
        <p:nvPicPr>
          <p:cNvPr id="7" name="Obrázek 6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293096"/>
            <a:ext cx="2160240" cy="2376264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7596336" y="6453336"/>
            <a:ext cx="728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+mn-lt"/>
              </a:rPr>
              <a:t>Obr. č.1</a:t>
            </a:r>
            <a:endParaRPr lang="cs-CZ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Mozková mrtvice - popis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Jinak cévní mozková příhoda - je stav, kdy je přítok krve do mozku náhle přerušen např. krevní sraženinou nebo prasknutím mozkové cévy.</a:t>
            </a:r>
          </a:p>
          <a:p>
            <a:r>
              <a:rPr lang="cs-CZ" dirty="0" smtClean="0"/>
              <a:t>Postihuje lidi v pokročilejším věku, lidi s hypertenzí, či jinou oběhovou poruchou.</a:t>
            </a:r>
          </a:p>
          <a:p>
            <a:r>
              <a:rPr lang="cs-CZ" dirty="0" smtClean="0"/>
              <a:t>Následky závisí na rozsahu krvácení. </a:t>
            </a:r>
          </a:p>
          <a:p>
            <a:r>
              <a:rPr lang="cs-CZ" dirty="0" smtClean="0"/>
              <a:t>Může končit smrtí nebo omezením hybnosti.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Mozková mrtvice - příznaky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67128" cy="4525963"/>
          </a:xfrm>
        </p:spPr>
        <p:txBody>
          <a:bodyPr>
            <a:normAutofit/>
          </a:bodyPr>
          <a:lstStyle/>
          <a:p>
            <a:r>
              <a:rPr lang="cs-CZ" sz="2600" dirty="0" smtClean="0"/>
              <a:t>Obtíže s mluvením a polykáním.</a:t>
            </a:r>
          </a:p>
          <a:p>
            <a:r>
              <a:rPr lang="cs-CZ" sz="2600" dirty="0" smtClean="0"/>
              <a:t>Otevírá se jen jedna část úst nebo je pohyb nerovnoměrný.</a:t>
            </a:r>
          </a:p>
          <a:p>
            <a:r>
              <a:rPr lang="cs-CZ" sz="2600" dirty="0" smtClean="0"/>
              <a:t>Ztráta síly a pohyblivosti končetin.</a:t>
            </a:r>
          </a:p>
          <a:p>
            <a:r>
              <a:rPr lang="cs-CZ" sz="2600" dirty="0" smtClean="0"/>
              <a:t>Prudká bolest hlavy.</a:t>
            </a:r>
          </a:p>
          <a:p>
            <a:r>
              <a:rPr lang="cs-CZ" sz="2600" dirty="0" smtClean="0"/>
              <a:t>Zmatenost, snadno zaměnitelná s opilostí.</a:t>
            </a:r>
          </a:p>
          <a:p>
            <a:r>
              <a:rPr lang="cs-CZ" sz="2600" dirty="0" smtClean="0"/>
              <a:t>Náhlá nebo postupná ztráta vědomí.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Mozková mrtvice – První pomoc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7776864" cy="5400600"/>
          </a:xfrm>
        </p:spPr>
        <p:txBody>
          <a:bodyPr>
            <a:normAutofit fontScale="92500"/>
          </a:bodyPr>
          <a:lstStyle/>
          <a:p>
            <a:r>
              <a:rPr lang="cs-CZ" sz="2800" dirty="0" smtClean="0"/>
              <a:t>Rychlý odvoz do nemocnice – tel. 155.</a:t>
            </a:r>
          </a:p>
          <a:p>
            <a:r>
              <a:rPr lang="cs-CZ" sz="2800" dirty="0" smtClean="0"/>
              <a:t>Při ztrátě vědomí:</a:t>
            </a:r>
            <a:br>
              <a:rPr lang="cs-CZ" sz="2800" dirty="0" smtClean="0"/>
            </a:br>
            <a:r>
              <a:rPr lang="cs-CZ" sz="2800" dirty="0" smtClean="0"/>
              <a:t>   - uvolnit dýchací cesty, resuscitace</a:t>
            </a:r>
            <a:br>
              <a:rPr lang="cs-CZ" sz="2800" dirty="0" smtClean="0"/>
            </a:br>
            <a:r>
              <a:rPr lang="cs-CZ" sz="2800" dirty="0" smtClean="0"/>
              <a:t>   - nepřímá masáž srdce.</a:t>
            </a:r>
          </a:p>
          <a:p>
            <a:r>
              <a:rPr lang="cs-CZ" sz="2800" dirty="0" smtClean="0"/>
              <a:t>Při vědomí :</a:t>
            </a:r>
            <a:br>
              <a:rPr lang="cs-CZ" sz="2800" dirty="0" smtClean="0"/>
            </a:br>
            <a:r>
              <a:rPr lang="cs-CZ" sz="2800" dirty="0" smtClean="0"/>
              <a:t>   - pohodlná poloha vleže s podloženou hlavou </a:t>
            </a:r>
            <a:br>
              <a:rPr lang="cs-CZ" sz="2800" dirty="0" smtClean="0"/>
            </a:br>
            <a:r>
              <a:rPr lang="cs-CZ" sz="2800" dirty="0" smtClean="0"/>
              <a:t>     a rameny, </a:t>
            </a:r>
            <a:br>
              <a:rPr lang="cs-CZ" sz="2800" dirty="0" smtClean="0"/>
            </a:br>
            <a:r>
              <a:rPr lang="cs-CZ" sz="2800" dirty="0" smtClean="0"/>
              <a:t>   - naklonit hlavu postiženého na stranu,</a:t>
            </a:r>
            <a:br>
              <a:rPr lang="cs-CZ" sz="2800" dirty="0" smtClean="0"/>
            </a:br>
            <a:r>
              <a:rPr lang="cs-CZ" sz="2800" dirty="0" smtClean="0"/>
              <a:t>     podložit ručníkem, aby mohly unikat sliny,</a:t>
            </a:r>
            <a:br>
              <a:rPr lang="cs-CZ" sz="2800" dirty="0" smtClean="0"/>
            </a:br>
            <a:r>
              <a:rPr lang="cs-CZ" sz="2800" dirty="0" smtClean="0"/>
              <a:t>   - uvolnit oděv, pokud ztěžuje dýchání,</a:t>
            </a:r>
            <a:br>
              <a:rPr lang="cs-CZ" sz="2800" dirty="0" smtClean="0"/>
            </a:br>
            <a:r>
              <a:rPr lang="cs-CZ" sz="2800" dirty="0" smtClean="0"/>
              <a:t>   - nesmí nic pít ani jíst!!!</a:t>
            </a:r>
            <a:br>
              <a:rPr lang="cs-CZ" sz="2800" dirty="0" smtClean="0"/>
            </a:br>
            <a:r>
              <a:rPr lang="cs-CZ" sz="2800" dirty="0" smtClean="0"/>
              <a:t>   - odpočívat, sledovat stav postiženého do</a:t>
            </a:r>
            <a:br>
              <a:rPr lang="cs-CZ" sz="2800" dirty="0" smtClean="0"/>
            </a:br>
            <a:r>
              <a:rPr lang="cs-CZ" sz="2800" dirty="0" smtClean="0"/>
              <a:t>     příjezdu RZP.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Obrázek 3" descr="IM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484784"/>
            <a:ext cx="2295144" cy="197815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948051" y="2935977"/>
            <a:ext cx="728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+mn-lt"/>
              </a:rPr>
              <a:t>Obr. č.2</a:t>
            </a:r>
            <a:endParaRPr lang="cs-CZ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Zdroje </a:t>
            </a:r>
            <a:endParaRPr lang="cs-CZ" sz="36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43192" cy="4538904"/>
          </a:xfrm>
        </p:spPr>
        <p:txBody>
          <a:bodyPr>
            <a:normAutofit/>
          </a:bodyPr>
          <a:lstStyle/>
          <a:p>
            <a:r>
              <a:rPr lang="it-IT" i="1" dirty="0" smtClean="0"/>
              <a:t>Příručka první pomoci</a:t>
            </a:r>
            <a:r>
              <a:rPr lang="cs-CZ" dirty="0" smtClean="0"/>
              <a:t>, překlad z anglického originálu </a:t>
            </a:r>
            <a:r>
              <a:rPr lang="cs-CZ" i="1" dirty="0" smtClean="0"/>
              <a:t>First Aid Manual, </a:t>
            </a:r>
            <a:r>
              <a:rPr lang="cs-CZ" dirty="0" smtClean="0"/>
              <a:t>Citová I, Cita S,</a:t>
            </a:r>
            <a:r>
              <a:rPr lang="it-IT" dirty="0" smtClean="0"/>
              <a:t> Bratislava: PERFEKT, 2007. </a:t>
            </a:r>
            <a:endParaRPr lang="cs-CZ" dirty="0" smtClean="0"/>
          </a:p>
          <a:p>
            <a:r>
              <a:rPr lang="cs-CZ" dirty="0" smtClean="0"/>
              <a:t>Obrázky: </a:t>
            </a:r>
          </a:p>
          <a:p>
            <a:pPr>
              <a:buNone/>
            </a:pPr>
            <a:r>
              <a:rPr lang="cs-CZ" dirty="0" smtClean="0"/>
              <a:t>   obrázek 1, 2 – </a:t>
            </a:r>
            <a:r>
              <a:rPr lang="cs-CZ" i="1" dirty="0" smtClean="0"/>
              <a:t>Příručka první pomoci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i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372</Words>
  <Application>Microsoft Office PowerPoint</Application>
  <PresentationFormat>Předvádění na obrazovce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Bohatý</vt:lpstr>
      <vt:lpstr>Snímek 1</vt:lpstr>
      <vt:lpstr>Metodický list</vt:lpstr>
      <vt:lpstr>Srdeční mrtvice - popis</vt:lpstr>
      <vt:lpstr>Srdeční mrtvice - příznaky</vt:lpstr>
      <vt:lpstr>Srdeční mrtvice – první pomoc</vt:lpstr>
      <vt:lpstr>Mozková mrtvice - popis</vt:lpstr>
      <vt:lpstr>Mozková mrtvice - příznaky</vt:lpstr>
      <vt:lpstr>Mozková mrtvice – První pomoc</vt:lpstr>
      <vt:lpstr>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marcel.gibiec</dc:creator>
  <cp:lastModifiedBy>ivana.kuczynska</cp:lastModifiedBy>
  <cp:revision>119</cp:revision>
  <dcterms:created xsi:type="dcterms:W3CDTF">2011-11-16T10:02:00Z</dcterms:created>
  <dcterms:modified xsi:type="dcterms:W3CDTF">2014-04-02T09:51:44Z</dcterms:modified>
</cp:coreProperties>
</file>