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307" r:id="rId2"/>
    <p:sldId id="308" r:id="rId3"/>
    <p:sldId id="257" r:id="rId4"/>
    <p:sldId id="290" r:id="rId5"/>
    <p:sldId id="288" r:id="rId6"/>
    <p:sldId id="287" r:id="rId7"/>
    <p:sldId id="286" r:id="rId8"/>
    <p:sldId id="297" r:id="rId9"/>
    <p:sldId id="289" r:id="rId10"/>
    <p:sldId id="295" r:id="rId11"/>
    <p:sldId id="296" r:id="rId12"/>
    <p:sldId id="293" r:id="rId13"/>
    <p:sldId id="291" r:id="rId14"/>
    <p:sldId id="292" r:id="rId15"/>
    <p:sldId id="301" r:id="rId16"/>
    <p:sldId id="294" r:id="rId17"/>
    <p:sldId id="302" r:id="rId18"/>
    <p:sldId id="303" r:id="rId19"/>
    <p:sldId id="304" r:id="rId20"/>
    <p:sldId id="305" r:id="rId21"/>
    <p:sldId id="306" r:id="rId22"/>
    <p:sldId id="298" r:id="rId23"/>
    <p:sldId id="299" r:id="rId24"/>
    <p:sldId id="300" r:id="rId25"/>
    <p:sldId id="285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A71"/>
    <a:srgbClr val="66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/>
            </a:pPr>
            <a:r>
              <a:rPr lang="cs-CZ" dirty="0" smtClean="0"/>
              <a:t>Ztráty tepla člověka v %</a:t>
            </a:r>
            <a:endParaRPr lang="en-US" dirty="0"/>
          </a:p>
        </c:rich>
      </c:tx>
      <c:layout>
        <c:manualLayout>
          <c:xMode val="edge"/>
          <c:yMode val="edge"/>
          <c:x val="0.27019614418699672"/>
          <c:y val="6.7121679151489103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Ztráty tepla člověka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13"/>
          <c:dLbls>
            <c:showVal val="1"/>
            <c:showLeaderLines val="1"/>
          </c:dLbls>
          <c:cat>
            <c:strRef>
              <c:f>List1!$A$2:$A$5</c:f>
              <c:strCache>
                <c:ptCount val="4"/>
                <c:pt idx="0">
                  <c:v>Sálání 60%</c:v>
                </c:pt>
                <c:pt idx="1">
                  <c:v>Vypařování 22%</c:v>
                </c:pt>
                <c:pt idx="2">
                  <c:v>Proudění 15%</c:v>
                </c:pt>
                <c:pt idx="3">
                  <c:v>Vedení 3%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60</c:v>
                </c:pt>
                <c:pt idx="1">
                  <c:v>22</c:v>
                </c:pt>
                <c:pt idx="2">
                  <c:v>15</c:v>
                </c:pt>
                <c:pt idx="3">
                  <c:v>3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cs-CZ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D9981-4D36-4C90-A3C5-BFA1AB42285D}" type="datetimeFigureOut">
              <a:rPr lang="cs-CZ" smtClean="0"/>
              <a:pPr/>
              <a:t>10.6.2014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9AC7B-6351-4A44-A434-0FBFC6A7F08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72325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9AC7B-6351-4A44-A434-0FBFC6A7F08E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333092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9AC7B-6351-4A44-A434-0FBFC6A7F08E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333092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pPr/>
              <a:t>10.6.2014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lu"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pPr/>
              <a:t>10.6.2014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lu"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pPr/>
              <a:t>10.6.2014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lu"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pPr/>
              <a:t>10.6.2014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lu"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pPr/>
              <a:t>10.6.2014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lu"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pPr/>
              <a:t>10.6.2014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lu"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pPr/>
              <a:t>10.6.2014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lu"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pPr/>
              <a:t>10.6.2014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lu"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pPr/>
              <a:t>10.6.2014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lu"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pPr/>
              <a:t>10.6.2014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lu"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0D2-77F6-49EB-ABFC-DAD5E3D7D183}" type="datetimeFigureOut">
              <a:rPr lang="cs-CZ" smtClean="0"/>
              <a:pPr/>
              <a:t>10.6.2014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2112-B3C9-4309-AA1D-0FC090DBA1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lu"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500D2-77F6-49EB-ABFC-DAD5E3D7D183}" type="datetimeFigureOut">
              <a:rPr lang="cs-CZ" smtClean="0"/>
              <a:pPr/>
              <a:t>10.6.2014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92112-B3C9-4309-AA1D-0FC090DBA11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over dir="lu"/>
    <p:sndAc>
      <p:stSnd>
        <p:snd r:embed="rId13" name="arrow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openxmlformats.org/officeDocument/2006/relationships/image" Target="../media/image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openxmlformats.org/officeDocument/2006/relationships/image" Target="../media/image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90488"/>
            <a:ext cx="9144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sz="2000" dirty="0">
                <a:latin typeface="Calibri" pitchFamily="34" charset="0"/>
              </a:rPr>
              <a:t>				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Číslo šablony: III/2</a:t>
            </a:r>
          </a:p>
          <a:p>
            <a:pPr algn="ctr"/>
            <a:r>
              <a:rPr lang="cs-CZ" sz="2000" dirty="0" smtClean="0">
                <a:latin typeface="Calibri" pitchFamily="34" charset="0"/>
              </a:rPr>
              <a:t>VY_32_INOVACE_</a:t>
            </a:r>
            <a:r>
              <a:rPr lang="cs-CZ" sz="2000" dirty="0" smtClean="0">
                <a:solidFill>
                  <a:srgbClr val="00B0F0"/>
                </a:solidFill>
                <a:latin typeface="Calibri" pitchFamily="34" charset="0"/>
              </a:rPr>
              <a:t>P9_3.12</a:t>
            </a:r>
            <a:endParaRPr lang="cs-CZ" sz="2000" dirty="0">
              <a:solidFill>
                <a:srgbClr val="00B0F0"/>
              </a:solidFill>
              <a:latin typeface="Calibri" pitchFamily="34" charset="0"/>
            </a:endParaRPr>
          </a:p>
          <a:p>
            <a:pPr algn="ctr"/>
            <a:r>
              <a:rPr lang="cs-CZ" sz="2400" b="1" dirty="0">
                <a:solidFill>
                  <a:srgbClr val="00B0F0"/>
                </a:solidFill>
                <a:latin typeface="Calibri" pitchFamily="34" charset="0"/>
              </a:rPr>
              <a:t>Tematická oblast: </a:t>
            </a:r>
            <a:r>
              <a:rPr lang="cs-CZ" sz="2400" b="1" dirty="0" smtClean="0">
                <a:solidFill>
                  <a:srgbClr val="00B0F0"/>
                </a:solidFill>
                <a:latin typeface="Calibri" pitchFamily="34" charset="0"/>
              </a:rPr>
              <a:t>První pomoc, péče o zdraví člověka</a:t>
            </a:r>
            <a:endParaRPr lang="cs-CZ" sz="2400" dirty="0">
              <a:solidFill>
                <a:srgbClr val="00B0F0"/>
              </a:solidFill>
              <a:latin typeface="Calibri" pitchFamily="34" charset="0"/>
            </a:endParaRPr>
          </a:p>
          <a:p>
            <a:pPr algn="ctr"/>
            <a:r>
              <a:rPr lang="cs-CZ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Tepelná poranění</a:t>
            </a:r>
            <a:endParaRPr lang="cs-CZ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DUM </a:t>
            </a:r>
            <a:r>
              <a:rPr lang="cs-CZ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výkladový</a:t>
            </a:r>
            <a:endParaRPr lang="cs-CZ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				Předmět: </a:t>
            </a:r>
            <a:r>
              <a:rPr lang="cs-CZ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TV</a:t>
            </a:r>
            <a:endParaRPr lang="cs-CZ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Ročník:  </a:t>
            </a:r>
            <a:r>
              <a:rPr lang="cs-CZ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r. (4leté)</a:t>
            </a:r>
          </a:p>
          <a:p>
            <a:pPr algn="ctr" eaLnBrk="0" hangingPunct="0"/>
            <a:endParaRPr lang="cs-CZ" dirty="0">
              <a:cs typeface="Arial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857500" y="4614863"/>
            <a:ext cx="3489325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Zpracováno v rámci projektu</a:t>
            </a:r>
            <a:endParaRPr lang="cs-CZ" sz="800" dirty="0"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cs-CZ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EU peníze školám</a:t>
            </a:r>
            <a:endParaRPr lang="cs-CZ" sz="800" dirty="0">
              <a:ea typeface="Times New Roman" pitchFamily="18" charset="0"/>
              <a:cs typeface="Arial" charset="0"/>
            </a:endParaRPr>
          </a:p>
          <a:p>
            <a:r>
              <a:rPr lang="cs-CZ" sz="1000" dirty="0">
                <a:latin typeface="Calibri" pitchFamily="34" charset="0"/>
                <a:ea typeface="Times New Roman" pitchFamily="18" charset="0"/>
                <a:cs typeface="Arial" charset="0"/>
              </a:rPr>
              <a:t>	  CZ.1.07/1.5.00/34.0296</a:t>
            </a:r>
          </a:p>
          <a:p>
            <a:pPr algn="ctr" eaLnBrk="0" hangingPunct="0"/>
            <a:r>
              <a:rPr lang="cs-CZ" sz="13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Zpracovatel:</a:t>
            </a:r>
            <a:endParaRPr lang="cs-CZ" sz="800" dirty="0"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cs-CZ" sz="2100" b="1" dirty="0">
                <a:solidFill>
                  <a:srgbClr val="00B0F0"/>
                </a:solidFill>
                <a:ea typeface="Times New Roman" pitchFamily="18" charset="0"/>
                <a:cs typeface="Arial" charset="0"/>
              </a:rPr>
              <a:t>Mgr. </a:t>
            </a:r>
            <a:r>
              <a:rPr lang="cs-CZ" sz="2100" b="1" dirty="0" smtClean="0">
                <a:solidFill>
                  <a:srgbClr val="00B0F0"/>
                </a:solidFill>
                <a:ea typeface="Times New Roman" pitchFamily="18" charset="0"/>
                <a:cs typeface="Arial" charset="0"/>
              </a:rPr>
              <a:t>Ivana Krčková</a:t>
            </a:r>
            <a:endParaRPr lang="cs-CZ" sz="800" dirty="0"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cs-CZ" sz="13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Gymnázium, Třinec, příspěvková organizace</a:t>
            </a:r>
          </a:p>
          <a:p>
            <a:pPr algn="ctr" eaLnBrk="0" hangingPunct="0"/>
            <a:r>
              <a:rPr lang="cs-CZ" sz="14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Datum </a:t>
            </a:r>
            <a:r>
              <a:rPr lang="cs-CZ" sz="14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vytvoření říjen 2013</a:t>
            </a:r>
            <a:endParaRPr lang="cs-CZ" sz="1400" b="1" dirty="0">
              <a:solidFill>
                <a:srgbClr val="66CCFF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3076" name="obrázek 1" descr="\\Galerie\public\Fotky\Foto školy a učebny\Škola v říjnu 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2420938"/>
            <a:ext cx="2770188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OPVK_ve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556792"/>
            <a:ext cx="18002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/>
          <p:nvPr>
            <p:extLst>
              <p:ext uri="{D42A27DB-BD31-4B8C-83A1-F6EECF244321}">
                <p14:modId xmlns="" xmlns:p14="http://schemas.microsoft.com/office/powerpoint/2010/main" val="1075883081"/>
              </p:ext>
            </p:extLst>
          </p:nvPr>
        </p:nvGraphicFramePr>
        <p:xfrm>
          <a:off x="2121431" y="1340768"/>
          <a:ext cx="6627033" cy="4912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467544" y="332656"/>
            <a:ext cx="8229600" cy="807368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Ztráty </a:t>
            </a:r>
            <a:r>
              <a:rPr lang="cs-CZ" dirty="0" smtClean="0"/>
              <a:t>tepla - termolýza 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 rot="2493715">
            <a:off x="527136" y="2048243"/>
            <a:ext cx="576064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AutoShape 5"/>
          <p:cNvSpPr>
            <a:spLocks noChangeAspect="1" noChangeArrowheads="1" noTextEdit="1"/>
          </p:cNvSpPr>
          <p:nvPr/>
        </p:nvSpPr>
        <p:spPr bwMode="auto">
          <a:xfrm flipH="1">
            <a:off x="-828600" y="2192624"/>
            <a:ext cx="1853787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19" name="Skupina 18"/>
          <p:cNvGrpSpPr/>
          <p:nvPr/>
        </p:nvGrpSpPr>
        <p:grpSpPr>
          <a:xfrm flipH="1">
            <a:off x="621343" y="1721681"/>
            <a:ext cx="1914914" cy="4446451"/>
            <a:chOff x="763249" y="1510637"/>
            <a:chExt cx="1403350" cy="4014788"/>
          </a:xfrm>
        </p:grpSpPr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120437" y="1667800"/>
              <a:ext cx="822325" cy="917575"/>
            </a:xfrm>
            <a:custGeom>
              <a:avLst/>
              <a:gdLst>
                <a:gd name="T0" fmla="*/ 316 w 1037"/>
                <a:gd name="T1" fmla="*/ 244 h 578"/>
                <a:gd name="T2" fmla="*/ 406 w 1037"/>
                <a:gd name="T3" fmla="*/ 167 h 578"/>
                <a:gd name="T4" fmla="*/ 507 w 1037"/>
                <a:gd name="T5" fmla="*/ 109 h 578"/>
                <a:gd name="T6" fmla="*/ 609 w 1037"/>
                <a:gd name="T7" fmla="*/ 39 h 578"/>
                <a:gd name="T8" fmla="*/ 733 w 1037"/>
                <a:gd name="T9" fmla="*/ 7 h 578"/>
                <a:gd name="T10" fmla="*/ 834 w 1037"/>
                <a:gd name="T11" fmla="*/ 0 h 578"/>
                <a:gd name="T12" fmla="*/ 936 w 1037"/>
                <a:gd name="T13" fmla="*/ 19 h 578"/>
                <a:gd name="T14" fmla="*/ 992 w 1037"/>
                <a:gd name="T15" fmla="*/ 64 h 578"/>
                <a:gd name="T16" fmla="*/ 1037 w 1037"/>
                <a:gd name="T17" fmla="*/ 148 h 578"/>
                <a:gd name="T18" fmla="*/ 1025 w 1037"/>
                <a:gd name="T19" fmla="*/ 237 h 578"/>
                <a:gd name="T20" fmla="*/ 981 w 1037"/>
                <a:gd name="T21" fmla="*/ 315 h 578"/>
                <a:gd name="T22" fmla="*/ 869 w 1037"/>
                <a:gd name="T23" fmla="*/ 405 h 578"/>
                <a:gd name="T24" fmla="*/ 745 w 1037"/>
                <a:gd name="T25" fmla="*/ 469 h 578"/>
                <a:gd name="T26" fmla="*/ 609 w 1037"/>
                <a:gd name="T27" fmla="*/ 526 h 578"/>
                <a:gd name="T28" fmla="*/ 463 w 1037"/>
                <a:gd name="T29" fmla="*/ 565 h 578"/>
                <a:gd name="T30" fmla="*/ 339 w 1037"/>
                <a:gd name="T31" fmla="*/ 578 h 578"/>
                <a:gd name="T32" fmla="*/ 283 w 1037"/>
                <a:gd name="T33" fmla="*/ 560 h 578"/>
                <a:gd name="T34" fmla="*/ 236 w 1037"/>
                <a:gd name="T35" fmla="*/ 482 h 578"/>
                <a:gd name="T36" fmla="*/ 248 w 1037"/>
                <a:gd name="T37" fmla="*/ 380 h 578"/>
                <a:gd name="T38" fmla="*/ 33 w 1037"/>
                <a:gd name="T39" fmla="*/ 385 h 578"/>
                <a:gd name="T40" fmla="*/ 0 w 1037"/>
                <a:gd name="T41" fmla="*/ 366 h 578"/>
                <a:gd name="T42" fmla="*/ 33 w 1037"/>
                <a:gd name="T43" fmla="*/ 328 h 578"/>
                <a:gd name="T44" fmla="*/ 260 w 1037"/>
                <a:gd name="T45" fmla="*/ 321 h 578"/>
                <a:gd name="T46" fmla="*/ 316 w 1037"/>
                <a:gd name="T47" fmla="*/ 244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37" h="578">
                  <a:moveTo>
                    <a:pt x="316" y="244"/>
                  </a:moveTo>
                  <a:lnTo>
                    <a:pt x="406" y="167"/>
                  </a:lnTo>
                  <a:lnTo>
                    <a:pt x="507" y="109"/>
                  </a:lnTo>
                  <a:lnTo>
                    <a:pt x="609" y="39"/>
                  </a:lnTo>
                  <a:lnTo>
                    <a:pt x="733" y="7"/>
                  </a:lnTo>
                  <a:lnTo>
                    <a:pt x="834" y="0"/>
                  </a:lnTo>
                  <a:lnTo>
                    <a:pt x="936" y="19"/>
                  </a:lnTo>
                  <a:lnTo>
                    <a:pt x="992" y="64"/>
                  </a:lnTo>
                  <a:lnTo>
                    <a:pt x="1037" y="148"/>
                  </a:lnTo>
                  <a:lnTo>
                    <a:pt x="1025" y="237"/>
                  </a:lnTo>
                  <a:lnTo>
                    <a:pt x="981" y="315"/>
                  </a:lnTo>
                  <a:lnTo>
                    <a:pt x="869" y="405"/>
                  </a:lnTo>
                  <a:lnTo>
                    <a:pt x="745" y="469"/>
                  </a:lnTo>
                  <a:lnTo>
                    <a:pt x="609" y="526"/>
                  </a:lnTo>
                  <a:lnTo>
                    <a:pt x="463" y="565"/>
                  </a:lnTo>
                  <a:lnTo>
                    <a:pt x="339" y="578"/>
                  </a:lnTo>
                  <a:lnTo>
                    <a:pt x="283" y="560"/>
                  </a:lnTo>
                  <a:lnTo>
                    <a:pt x="236" y="482"/>
                  </a:lnTo>
                  <a:lnTo>
                    <a:pt x="248" y="380"/>
                  </a:lnTo>
                  <a:lnTo>
                    <a:pt x="33" y="385"/>
                  </a:lnTo>
                  <a:lnTo>
                    <a:pt x="0" y="366"/>
                  </a:lnTo>
                  <a:lnTo>
                    <a:pt x="33" y="328"/>
                  </a:lnTo>
                  <a:lnTo>
                    <a:pt x="260" y="321"/>
                  </a:lnTo>
                  <a:lnTo>
                    <a:pt x="31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1075987" y="2634587"/>
              <a:ext cx="571500" cy="1349375"/>
            </a:xfrm>
            <a:custGeom>
              <a:avLst/>
              <a:gdLst>
                <a:gd name="T0" fmla="*/ 203 w 720"/>
                <a:gd name="T1" fmla="*/ 72 h 850"/>
                <a:gd name="T2" fmla="*/ 304 w 720"/>
                <a:gd name="T3" fmla="*/ 20 h 850"/>
                <a:gd name="T4" fmla="*/ 461 w 720"/>
                <a:gd name="T5" fmla="*/ 0 h 850"/>
                <a:gd name="T6" fmla="*/ 596 w 720"/>
                <a:gd name="T7" fmla="*/ 13 h 850"/>
                <a:gd name="T8" fmla="*/ 696 w 720"/>
                <a:gd name="T9" fmla="*/ 65 h 850"/>
                <a:gd name="T10" fmla="*/ 720 w 720"/>
                <a:gd name="T11" fmla="*/ 104 h 850"/>
                <a:gd name="T12" fmla="*/ 720 w 720"/>
                <a:gd name="T13" fmla="*/ 155 h 850"/>
                <a:gd name="T14" fmla="*/ 675 w 720"/>
                <a:gd name="T15" fmla="*/ 200 h 850"/>
                <a:gd name="T16" fmla="*/ 596 w 720"/>
                <a:gd name="T17" fmla="*/ 277 h 850"/>
                <a:gd name="T18" fmla="*/ 563 w 720"/>
                <a:gd name="T19" fmla="*/ 368 h 850"/>
                <a:gd name="T20" fmla="*/ 551 w 720"/>
                <a:gd name="T21" fmla="*/ 444 h 850"/>
                <a:gd name="T22" fmla="*/ 584 w 720"/>
                <a:gd name="T23" fmla="*/ 528 h 850"/>
                <a:gd name="T24" fmla="*/ 675 w 720"/>
                <a:gd name="T25" fmla="*/ 605 h 850"/>
                <a:gd name="T26" fmla="*/ 708 w 720"/>
                <a:gd name="T27" fmla="*/ 682 h 850"/>
                <a:gd name="T28" fmla="*/ 696 w 720"/>
                <a:gd name="T29" fmla="*/ 753 h 850"/>
                <a:gd name="T30" fmla="*/ 631 w 720"/>
                <a:gd name="T31" fmla="*/ 811 h 850"/>
                <a:gd name="T32" fmla="*/ 540 w 720"/>
                <a:gd name="T33" fmla="*/ 843 h 850"/>
                <a:gd name="T34" fmla="*/ 428 w 720"/>
                <a:gd name="T35" fmla="*/ 850 h 850"/>
                <a:gd name="T36" fmla="*/ 292 w 720"/>
                <a:gd name="T37" fmla="*/ 850 h 850"/>
                <a:gd name="T38" fmla="*/ 192 w 720"/>
                <a:gd name="T39" fmla="*/ 817 h 850"/>
                <a:gd name="T40" fmla="*/ 89 w 720"/>
                <a:gd name="T41" fmla="*/ 721 h 850"/>
                <a:gd name="T42" fmla="*/ 24 w 720"/>
                <a:gd name="T43" fmla="*/ 637 h 850"/>
                <a:gd name="T44" fmla="*/ 0 w 720"/>
                <a:gd name="T45" fmla="*/ 509 h 850"/>
                <a:gd name="T46" fmla="*/ 24 w 720"/>
                <a:gd name="T47" fmla="*/ 393 h 850"/>
                <a:gd name="T48" fmla="*/ 68 w 720"/>
                <a:gd name="T49" fmla="*/ 271 h 850"/>
                <a:gd name="T50" fmla="*/ 136 w 720"/>
                <a:gd name="T51" fmla="*/ 148 h 850"/>
                <a:gd name="T52" fmla="*/ 203 w 720"/>
                <a:gd name="T53" fmla="*/ 72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0" h="850">
                  <a:moveTo>
                    <a:pt x="203" y="72"/>
                  </a:moveTo>
                  <a:lnTo>
                    <a:pt x="304" y="20"/>
                  </a:lnTo>
                  <a:lnTo>
                    <a:pt x="461" y="0"/>
                  </a:lnTo>
                  <a:lnTo>
                    <a:pt x="596" y="13"/>
                  </a:lnTo>
                  <a:lnTo>
                    <a:pt x="696" y="65"/>
                  </a:lnTo>
                  <a:lnTo>
                    <a:pt x="720" y="104"/>
                  </a:lnTo>
                  <a:lnTo>
                    <a:pt x="720" y="155"/>
                  </a:lnTo>
                  <a:lnTo>
                    <a:pt x="675" y="200"/>
                  </a:lnTo>
                  <a:lnTo>
                    <a:pt x="596" y="277"/>
                  </a:lnTo>
                  <a:lnTo>
                    <a:pt x="563" y="368"/>
                  </a:lnTo>
                  <a:lnTo>
                    <a:pt x="551" y="444"/>
                  </a:lnTo>
                  <a:lnTo>
                    <a:pt x="584" y="528"/>
                  </a:lnTo>
                  <a:lnTo>
                    <a:pt x="675" y="605"/>
                  </a:lnTo>
                  <a:lnTo>
                    <a:pt x="708" y="682"/>
                  </a:lnTo>
                  <a:lnTo>
                    <a:pt x="696" y="753"/>
                  </a:lnTo>
                  <a:lnTo>
                    <a:pt x="631" y="811"/>
                  </a:lnTo>
                  <a:lnTo>
                    <a:pt x="540" y="843"/>
                  </a:lnTo>
                  <a:lnTo>
                    <a:pt x="428" y="850"/>
                  </a:lnTo>
                  <a:lnTo>
                    <a:pt x="292" y="850"/>
                  </a:lnTo>
                  <a:lnTo>
                    <a:pt x="192" y="817"/>
                  </a:lnTo>
                  <a:lnTo>
                    <a:pt x="89" y="721"/>
                  </a:lnTo>
                  <a:lnTo>
                    <a:pt x="24" y="637"/>
                  </a:lnTo>
                  <a:lnTo>
                    <a:pt x="0" y="509"/>
                  </a:lnTo>
                  <a:lnTo>
                    <a:pt x="24" y="393"/>
                  </a:lnTo>
                  <a:lnTo>
                    <a:pt x="68" y="271"/>
                  </a:lnTo>
                  <a:lnTo>
                    <a:pt x="136" y="148"/>
                  </a:lnTo>
                  <a:lnTo>
                    <a:pt x="203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1531599" y="2679037"/>
              <a:ext cx="635000" cy="1212850"/>
            </a:xfrm>
            <a:custGeom>
              <a:avLst/>
              <a:gdLst>
                <a:gd name="T0" fmla="*/ 0 w 798"/>
                <a:gd name="T1" fmla="*/ 37 h 764"/>
                <a:gd name="T2" fmla="*/ 9 w 798"/>
                <a:gd name="T3" fmla="*/ 5 h 764"/>
                <a:gd name="T4" fmla="*/ 133 w 798"/>
                <a:gd name="T5" fmla="*/ 0 h 764"/>
                <a:gd name="T6" fmla="*/ 201 w 798"/>
                <a:gd name="T7" fmla="*/ 32 h 764"/>
                <a:gd name="T8" fmla="*/ 303 w 798"/>
                <a:gd name="T9" fmla="*/ 115 h 764"/>
                <a:gd name="T10" fmla="*/ 437 w 798"/>
                <a:gd name="T11" fmla="*/ 224 h 764"/>
                <a:gd name="T12" fmla="*/ 560 w 798"/>
                <a:gd name="T13" fmla="*/ 301 h 764"/>
                <a:gd name="T14" fmla="*/ 786 w 798"/>
                <a:gd name="T15" fmla="*/ 442 h 764"/>
                <a:gd name="T16" fmla="*/ 798 w 798"/>
                <a:gd name="T17" fmla="*/ 474 h 764"/>
                <a:gd name="T18" fmla="*/ 752 w 798"/>
                <a:gd name="T19" fmla="*/ 494 h 764"/>
                <a:gd name="T20" fmla="*/ 640 w 798"/>
                <a:gd name="T21" fmla="*/ 519 h 764"/>
                <a:gd name="T22" fmla="*/ 483 w 798"/>
                <a:gd name="T23" fmla="*/ 539 h 764"/>
                <a:gd name="T24" fmla="*/ 292 w 798"/>
                <a:gd name="T25" fmla="*/ 546 h 764"/>
                <a:gd name="T26" fmla="*/ 224 w 798"/>
                <a:gd name="T27" fmla="*/ 551 h 764"/>
                <a:gd name="T28" fmla="*/ 201 w 798"/>
                <a:gd name="T29" fmla="*/ 578 h 764"/>
                <a:gd name="T30" fmla="*/ 245 w 798"/>
                <a:gd name="T31" fmla="*/ 622 h 764"/>
                <a:gd name="T32" fmla="*/ 404 w 798"/>
                <a:gd name="T33" fmla="*/ 699 h 764"/>
                <a:gd name="T34" fmla="*/ 516 w 798"/>
                <a:gd name="T35" fmla="*/ 719 h 764"/>
                <a:gd name="T36" fmla="*/ 539 w 798"/>
                <a:gd name="T37" fmla="*/ 745 h 764"/>
                <a:gd name="T38" fmla="*/ 493 w 798"/>
                <a:gd name="T39" fmla="*/ 764 h 764"/>
                <a:gd name="T40" fmla="*/ 392 w 798"/>
                <a:gd name="T41" fmla="*/ 764 h 764"/>
                <a:gd name="T42" fmla="*/ 257 w 798"/>
                <a:gd name="T43" fmla="*/ 719 h 764"/>
                <a:gd name="T44" fmla="*/ 145 w 798"/>
                <a:gd name="T45" fmla="*/ 655 h 764"/>
                <a:gd name="T46" fmla="*/ 77 w 798"/>
                <a:gd name="T47" fmla="*/ 597 h 764"/>
                <a:gd name="T48" fmla="*/ 77 w 798"/>
                <a:gd name="T49" fmla="*/ 551 h 764"/>
                <a:gd name="T50" fmla="*/ 121 w 798"/>
                <a:gd name="T51" fmla="*/ 519 h 764"/>
                <a:gd name="T52" fmla="*/ 189 w 798"/>
                <a:gd name="T53" fmla="*/ 507 h 764"/>
                <a:gd name="T54" fmla="*/ 292 w 798"/>
                <a:gd name="T55" fmla="*/ 501 h 764"/>
                <a:gd name="T56" fmla="*/ 404 w 798"/>
                <a:gd name="T57" fmla="*/ 501 h 764"/>
                <a:gd name="T58" fmla="*/ 539 w 798"/>
                <a:gd name="T59" fmla="*/ 487 h 764"/>
                <a:gd name="T60" fmla="*/ 607 w 798"/>
                <a:gd name="T61" fmla="*/ 474 h 764"/>
                <a:gd name="T62" fmla="*/ 640 w 798"/>
                <a:gd name="T63" fmla="*/ 455 h 764"/>
                <a:gd name="T64" fmla="*/ 628 w 798"/>
                <a:gd name="T65" fmla="*/ 437 h 764"/>
                <a:gd name="T66" fmla="*/ 527 w 798"/>
                <a:gd name="T67" fmla="*/ 385 h 764"/>
                <a:gd name="T68" fmla="*/ 369 w 798"/>
                <a:gd name="T69" fmla="*/ 294 h 764"/>
                <a:gd name="T70" fmla="*/ 224 w 798"/>
                <a:gd name="T71" fmla="*/ 218 h 764"/>
                <a:gd name="T72" fmla="*/ 65 w 798"/>
                <a:gd name="T73" fmla="*/ 134 h 764"/>
                <a:gd name="T74" fmla="*/ 9 w 798"/>
                <a:gd name="T75" fmla="*/ 76 h 764"/>
                <a:gd name="T76" fmla="*/ 0 w 798"/>
                <a:gd name="T77" fmla="*/ 37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98" h="764">
                  <a:moveTo>
                    <a:pt x="0" y="37"/>
                  </a:moveTo>
                  <a:lnTo>
                    <a:pt x="9" y="5"/>
                  </a:lnTo>
                  <a:lnTo>
                    <a:pt x="133" y="0"/>
                  </a:lnTo>
                  <a:lnTo>
                    <a:pt x="201" y="32"/>
                  </a:lnTo>
                  <a:lnTo>
                    <a:pt x="303" y="115"/>
                  </a:lnTo>
                  <a:lnTo>
                    <a:pt x="437" y="224"/>
                  </a:lnTo>
                  <a:lnTo>
                    <a:pt x="560" y="301"/>
                  </a:lnTo>
                  <a:lnTo>
                    <a:pt x="786" y="442"/>
                  </a:lnTo>
                  <a:lnTo>
                    <a:pt x="798" y="474"/>
                  </a:lnTo>
                  <a:lnTo>
                    <a:pt x="752" y="494"/>
                  </a:lnTo>
                  <a:lnTo>
                    <a:pt x="640" y="519"/>
                  </a:lnTo>
                  <a:lnTo>
                    <a:pt x="483" y="539"/>
                  </a:lnTo>
                  <a:lnTo>
                    <a:pt x="292" y="546"/>
                  </a:lnTo>
                  <a:lnTo>
                    <a:pt x="224" y="551"/>
                  </a:lnTo>
                  <a:lnTo>
                    <a:pt x="201" y="578"/>
                  </a:lnTo>
                  <a:lnTo>
                    <a:pt x="245" y="622"/>
                  </a:lnTo>
                  <a:lnTo>
                    <a:pt x="404" y="699"/>
                  </a:lnTo>
                  <a:lnTo>
                    <a:pt x="516" y="719"/>
                  </a:lnTo>
                  <a:lnTo>
                    <a:pt x="539" y="745"/>
                  </a:lnTo>
                  <a:lnTo>
                    <a:pt x="493" y="764"/>
                  </a:lnTo>
                  <a:lnTo>
                    <a:pt x="392" y="764"/>
                  </a:lnTo>
                  <a:lnTo>
                    <a:pt x="257" y="719"/>
                  </a:lnTo>
                  <a:lnTo>
                    <a:pt x="145" y="655"/>
                  </a:lnTo>
                  <a:lnTo>
                    <a:pt x="77" y="597"/>
                  </a:lnTo>
                  <a:lnTo>
                    <a:pt x="77" y="551"/>
                  </a:lnTo>
                  <a:lnTo>
                    <a:pt x="121" y="519"/>
                  </a:lnTo>
                  <a:lnTo>
                    <a:pt x="189" y="507"/>
                  </a:lnTo>
                  <a:lnTo>
                    <a:pt x="292" y="501"/>
                  </a:lnTo>
                  <a:lnTo>
                    <a:pt x="404" y="501"/>
                  </a:lnTo>
                  <a:lnTo>
                    <a:pt x="539" y="487"/>
                  </a:lnTo>
                  <a:lnTo>
                    <a:pt x="607" y="474"/>
                  </a:lnTo>
                  <a:lnTo>
                    <a:pt x="640" y="455"/>
                  </a:lnTo>
                  <a:lnTo>
                    <a:pt x="628" y="437"/>
                  </a:lnTo>
                  <a:lnTo>
                    <a:pt x="527" y="385"/>
                  </a:lnTo>
                  <a:lnTo>
                    <a:pt x="369" y="294"/>
                  </a:lnTo>
                  <a:lnTo>
                    <a:pt x="224" y="218"/>
                  </a:lnTo>
                  <a:lnTo>
                    <a:pt x="65" y="134"/>
                  </a:lnTo>
                  <a:lnTo>
                    <a:pt x="9" y="76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1120437" y="3696625"/>
              <a:ext cx="687388" cy="1828800"/>
            </a:xfrm>
            <a:custGeom>
              <a:avLst/>
              <a:gdLst>
                <a:gd name="T0" fmla="*/ 428 w 867"/>
                <a:gd name="T1" fmla="*/ 0 h 1152"/>
                <a:gd name="T2" fmla="*/ 551 w 867"/>
                <a:gd name="T3" fmla="*/ 13 h 1152"/>
                <a:gd name="T4" fmla="*/ 608 w 867"/>
                <a:gd name="T5" fmla="*/ 65 h 1152"/>
                <a:gd name="T6" fmla="*/ 596 w 867"/>
                <a:gd name="T7" fmla="*/ 186 h 1152"/>
                <a:gd name="T8" fmla="*/ 575 w 867"/>
                <a:gd name="T9" fmla="*/ 315 h 1152"/>
                <a:gd name="T10" fmla="*/ 575 w 867"/>
                <a:gd name="T11" fmla="*/ 450 h 1152"/>
                <a:gd name="T12" fmla="*/ 687 w 867"/>
                <a:gd name="T13" fmla="*/ 611 h 1152"/>
                <a:gd name="T14" fmla="*/ 776 w 867"/>
                <a:gd name="T15" fmla="*/ 727 h 1152"/>
                <a:gd name="T16" fmla="*/ 822 w 867"/>
                <a:gd name="T17" fmla="*/ 843 h 1152"/>
                <a:gd name="T18" fmla="*/ 811 w 867"/>
                <a:gd name="T19" fmla="*/ 946 h 1152"/>
                <a:gd name="T20" fmla="*/ 811 w 867"/>
                <a:gd name="T21" fmla="*/ 984 h 1152"/>
                <a:gd name="T22" fmla="*/ 855 w 867"/>
                <a:gd name="T23" fmla="*/ 1023 h 1152"/>
                <a:gd name="T24" fmla="*/ 867 w 867"/>
                <a:gd name="T25" fmla="*/ 1061 h 1152"/>
                <a:gd name="T26" fmla="*/ 834 w 867"/>
                <a:gd name="T27" fmla="*/ 1080 h 1152"/>
                <a:gd name="T28" fmla="*/ 743 w 867"/>
                <a:gd name="T29" fmla="*/ 1068 h 1152"/>
                <a:gd name="T30" fmla="*/ 575 w 867"/>
                <a:gd name="T31" fmla="*/ 1055 h 1152"/>
                <a:gd name="T32" fmla="*/ 372 w 867"/>
                <a:gd name="T33" fmla="*/ 1080 h 1152"/>
                <a:gd name="T34" fmla="*/ 236 w 867"/>
                <a:gd name="T35" fmla="*/ 1125 h 1152"/>
                <a:gd name="T36" fmla="*/ 169 w 867"/>
                <a:gd name="T37" fmla="*/ 1152 h 1152"/>
                <a:gd name="T38" fmla="*/ 101 w 867"/>
                <a:gd name="T39" fmla="*/ 1152 h 1152"/>
                <a:gd name="T40" fmla="*/ 0 w 867"/>
                <a:gd name="T41" fmla="*/ 1068 h 1152"/>
                <a:gd name="T42" fmla="*/ 12 w 867"/>
                <a:gd name="T43" fmla="*/ 1055 h 1152"/>
                <a:gd name="T44" fmla="*/ 215 w 867"/>
                <a:gd name="T45" fmla="*/ 1016 h 1152"/>
                <a:gd name="T46" fmla="*/ 451 w 867"/>
                <a:gd name="T47" fmla="*/ 997 h 1152"/>
                <a:gd name="T48" fmla="*/ 619 w 867"/>
                <a:gd name="T49" fmla="*/ 991 h 1152"/>
                <a:gd name="T50" fmla="*/ 720 w 867"/>
                <a:gd name="T51" fmla="*/ 991 h 1152"/>
                <a:gd name="T52" fmla="*/ 743 w 867"/>
                <a:gd name="T53" fmla="*/ 952 h 1152"/>
                <a:gd name="T54" fmla="*/ 710 w 867"/>
                <a:gd name="T55" fmla="*/ 843 h 1152"/>
                <a:gd name="T56" fmla="*/ 631 w 867"/>
                <a:gd name="T57" fmla="*/ 727 h 1152"/>
                <a:gd name="T58" fmla="*/ 507 w 867"/>
                <a:gd name="T59" fmla="*/ 579 h 1152"/>
                <a:gd name="T60" fmla="*/ 405 w 867"/>
                <a:gd name="T61" fmla="*/ 450 h 1152"/>
                <a:gd name="T62" fmla="*/ 360 w 867"/>
                <a:gd name="T63" fmla="*/ 334 h 1152"/>
                <a:gd name="T64" fmla="*/ 348 w 867"/>
                <a:gd name="T65" fmla="*/ 206 h 1152"/>
                <a:gd name="T66" fmla="*/ 348 w 867"/>
                <a:gd name="T67" fmla="*/ 84 h 1152"/>
                <a:gd name="T68" fmla="*/ 395 w 867"/>
                <a:gd name="T69" fmla="*/ 33 h 1152"/>
                <a:gd name="T70" fmla="*/ 428 w 867"/>
                <a:gd name="T71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7" h="1152">
                  <a:moveTo>
                    <a:pt x="428" y="0"/>
                  </a:moveTo>
                  <a:lnTo>
                    <a:pt x="551" y="13"/>
                  </a:lnTo>
                  <a:lnTo>
                    <a:pt x="608" y="65"/>
                  </a:lnTo>
                  <a:lnTo>
                    <a:pt x="596" y="186"/>
                  </a:lnTo>
                  <a:lnTo>
                    <a:pt x="575" y="315"/>
                  </a:lnTo>
                  <a:lnTo>
                    <a:pt x="575" y="450"/>
                  </a:lnTo>
                  <a:lnTo>
                    <a:pt x="687" y="611"/>
                  </a:lnTo>
                  <a:lnTo>
                    <a:pt x="776" y="727"/>
                  </a:lnTo>
                  <a:lnTo>
                    <a:pt x="822" y="843"/>
                  </a:lnTo>
                  <a:lnTo>
                    <a:pt x="811" y="946"/>
                  </a:lnTo>
                  <a:lnTo>
                    <a:pt x="811" y="984"/>
                  </a:lnTo>
                  <a:lnTo>
                    <a:pt x="855" y="1023"/>
                  </a:lnTo>
                  <a:lnTo>
                    <a:pt x="867" y="1061"/>
                  </a:lnTo>
                  <a:lnTo>
                    <a:pt x="834" y="1080"/>
                  </a:lnTo>
                  <a:lnTo>
                    <a:pt x="743" y="1068"/>
                  </a:lnTo>
                  <a:lnTo>
                    <a:pt x="575" y="1055"/>
                  </a:lnTo>
                  <a:lnTo>
                    <a:pt x="372" y="1080"/>
                  </a:lnTo>
                  <a:lnTo>
                    <a:pt x="236" y="1125"/>
                  </a:lnTo>
                  <a:lnTo>
                    <a:pt x="169" y="1152"/>
                  </a:lnTo>
                  <a:lnTo>
                    <a:pt x="101" y="1152"/>
                  </a:lnTo>
                  <a:lnTo>
                    <a:pt x="0" y="1068"/>
                  </a:lnTo>
                  <a:lnTo>
                    <a:pt x="12" y="1055"/>
                  </a:lnTo>
                  <a:lnTo>
                    <a:pt x="215" y="1016"/>
                  </a:lnTo>
                  <a:lnTo>
                    <a:pt x="451" y="997"/>
                  </a:lnTo>
                  <a:lnTo>
                    <a:pt x="619" y="991"/>
                  </a:lnTo>
                  <a:lnTo>
                    <a:pt x="720" y="991"/>
                  </a:lnTo>
                  <a:lnTo>
                    <a:pt x="743" y="952"/>
                  </a:lnTo>
                  <a:lnTo>
                    <a:pt x="710" y="843"/>
                  </a:lnTo>
                  <a:lnTo>
                    <a:pt x="631" y="727"/>
                  </a:lnTo>
                  <a:lnTo>
                    <a:pt x="507" y="579"/>
                  </a:lnTo>
                  <a:lnTo>
                    <a:pt x="405" y="450"/>
                  </a:lnTo>
                  <a:lnTo>
                    <a:pt x="360" y="334"/>
                  </a:lnTo>
                  <a:lnTo>
                    <a:pt x="348" y="206"/>
                  </a:lnTo>
                  <a:lnTo>
                    <a:pt x="348" y="84"/>
                  </a:lnTo>
                  <a:lnTo>
                    <a:pt x="395" y="33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782299" y="3749012"/>
              <a:ext cx="569913" cy="1520825"/>
            </a:xfrm>
            <a:custGeom>
              <a:avLst/>
              <a:gdLst>
                <a:gd name="T0" fmla="*/ 540 w 719"/>
                <a:gd name="T1" fmla="*/ 0 h 958"/>
                <a:gd name="T2" fmla="*/ 640 w 719"/>
                <a:gd name="T3" fmla="*/ 0 h 958"/>
                <a:gd name="T4" fmla="*/ 675 w 719"/>
                <a:gd name="T5" fmla="*/ 39 h 958"/>
                <a:gd name="T6" fmla="*/ 696 w 719"/>
                <a:gd name="T7" fmla="*/ 122 h 958"/>
                <a:gd name="T8" fmla="*/ 675 w 719"/>
                <a:gd name="T9" fmla="*/ 212 h 958"/>
                <a:gd name="T10" fmla="*/ 619 w 719"/>
                <a:gd name="T11" fmla="*/ 392 h 958"/>
                <a:gd name="T12" fmla="*/ 629 w 719"/>
                <a:gd name="T13" fmla="*/ 469 h 958"/>
                <a:gd name="T14" fmla="*/ 696 w 719"/>
                <a:gd name="T15" fmla="*/ 623 h 958"/>
                <a:gd name="T16" fmla="*/ 719 w 719"/>
                <a:gd name="T17" fmla="*/ 733 h 958"/>
                <a:gd name="T18" fmla="*/ 719 w 719"/>
                <a:gd name="T19" fmla="*/ 817 h 958"/>
                <a:gd name="T20" fmla="*/ 687 w 719"/>
                <a:gd name="T21" fmla="*/ 835 h 958"/>
                <a:gd name="T22" fmla="*/ 584 w 719"/>
                <a:gd name="T23" fmla="*/ 849 h 958"/>
                <a:gd name="T24" fmla="*/ 449 w 719"/>
                <a:gd name="T25" fmla="*/ 867 h 958"/>
                <a:gd name="T26" fmla="*/ 315 w 719"/>
                <a:gd name="T27" fmla="*/ 906 h 958"/>
                <a:gd name="T28" fmla="*/ 180 w 719"/>
                <a:gd name="T29" fmla="*/ 958 h 958"/>
                <a:gd name="T30" fmla="*/ 124 w 719"/>
                <a:gd name="T31" fmla="*/ 958 h 958"/>
                <a:gd name="T32" fmla="*/ 0 w 719"/>
                <a:gd name="T33" fmla="*/ 900 h 958"/>
                <a:gd name="T34" fmla="*/ 12 w 719"/>
                <a:gd name="T35" fmla="*/ 874 h 958"/>
                <a:gd name="T36" fmla="*/ 168 w 719"/>
                <a:gd name="T37" fmla="*/ 835 h 958"/>
                <a:gd name="T38" fmla="*/ 439 w 719"/>
                <a:gd name="T39" fmla="*/ 797 h 958"/>
                <a:gd name="T40" fmla="*/ 563 w 719"/>
                <a:gd name="T41" fmla="*/ 771 h 958"/>
                <a:gd name="T42" fmla="*/ 584 w 719"/>
                <a:gd name="T43" fmla="*/ 746 h 958"/>
                <a:gd name="T44" fmla="*/ 584 w 719"/>
                <a:gd name="T45" fmla="*/ 637 h 958"/>
                <a:gd name="T46" fmla="*/ 540 w 719"/>
                <a:gd name="T47" fmla="*/ 495 h 958"/>
                <a:gd name="T48" fmla="*/ 516 w 719"/>
                <a:gd name="T49" fmla="*/ 405 h 958"/>
                <a:gd name="T50" fmla="*/ 495 w 719"/>
                <a:gd name="T51" fmla="*/ 264 h 958"/>
                <a:gd name="T52" fmla="*/ 484 w 719"/>
                <a:gd name="T53" fmla="*/ 109 h 958"/>
                <a:gd name="T54" fmla="*/ 495 w 719"/>
                <a:gd name="T55" fmla="*/ 39 h 958"/>
                <a:gd name="T56" fmla="*/ 540 w 719"/>
                <a:gd name="T57" fmla="*/ 0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9" h="958">
                  <a:moveTo>
                    <a:pt x="540" y="0"/>
                  </a:moveTo>
                  <a:lnTo>
                    <a:pt x="640" y="0"/>
                  </a:lnTo>
                  <a:lnTo>
                    <a:pt x="675" y="39"/>
                  </a:lnTo>
                  <a:lnTo>
                    <a:pt x="696" y="122"/>
                  </a:lnTo>
                  <a:lnTo>
                    <a:pt x="675" y="212"/>
                  </a:lnTo>
                  <a:lnTo>
                    <a:pt x="619" y="392"/>
                  </a:lnTo>
                  <a:lnTo>
                    <a:pt x="629" y="469"/>
                  </a:lnTo>
                  <a:lnTo>
                    <a:pt x="696" y="623"/>
                  </a:lnTo>
                  <a:lnTo>
                    <a:pt x="719" y="733"/>
                  </a:lnTo>
                  <a:lnTo>
                    <a:pt x="719" y="817"/>
                  </a:lnTo>
                  <a:lnTo>
                    <a:pt x="687" y="835"/>
                  </a:lnTo>
                  <a:lnTo>
                    <a:pt x="584" y="849"/>
                  </a:lnTo>
                  <a:lnTo>
                    <a:pt x="449" y="867"/>
                  </a:lnTo>
                  <a:lnTo>
                    <a:pt x="315" y="906"/>
                  </a:lnTo>
                  <a:lnTo>
                    <a:pt x="180" y="958"/>
                  </a:lnTo>
                  <a:lnTo>
                    <a:pt x="124" y="958"/>
                  </a:lnTo>
                  <a:lnTo>
                    <a:pt x="0" y="900"/>
                  </a:lnTo>
                  <a:lnTo>
                    <a:pt x="12" y="874"/>
                  </a:lnTo>
                  <a:lnTo>
                    <a:pt x="168" y="835"/>
                  </a:lnTo>
                  <a:lnTo>
                    <a:pt x="439" y="797"/>
                  </a:lnTo>
                  <a:lnTo>
                    <a:pt x="563" y="771"/>
                  </a:lnTo>
                  <a:lnTo>
                    <a:pt x="584" y="746"/>
                  </a:lnTo>
                  <a:lnTo>
                    <a:pt x="584" y="637"/>
                  </a:lnTo>
                  <a:lnTo>
                    <a:pt x="540" y="495"/>
                  </a:lnTo>
                  <a:lnTo>
                    <a:pt x="516" y="405"/>
                  </a:lnTo>
                  <a:lnTo>
                    <a:pt x="495" y="264"/>
                  </a:lnTo>
                  <a:lnTo>
                    <a:pt x="484" y="109"/>
                  </a:lnTo>
                  <a:lnTo>
                    <a:pt x="495" y="39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763249" y="1510637"/>
              <a:ext cx="938213" cy="1355725"/>
            </a:xfrm>
            <a:custGeom>
              <a:avLst/>
              <a:gdLst>
                <a:gd name="T0" fmla="*/ 628 w 1181"/>
                <a:gd name="T1" fmla="*/ 854 h 854"/>
                <a:gd name="T2" fmla="*/ 684 w 1181"/>
                <a:gd name="T3" fmla="*/ 815 h 854"/>
                <a:gd name="T4" fmla="*/ 663 w 1181"/>
                <a:gd name="T5" fmla="*/ 758 h 854"/>
                <a:gd name="T6" fmla="*/ 619 w 1181"/>
                <a:gd name="T7" fmla="*/ 681 h 854"/>
                <a:gd name="T8" fmla="*/ 449 w 1181"/>
                <a:gd name="T9" fmla="*/ 590 h 854"/>
                <a:gd name="T10" fmla="*/ 280 w 1181"/>
                <a:gd name="T11" fmla="*/ 507 h 854"/>
                <a:gd name="T12" fmla="*/ 201 w 1181"/>
                <a:gd name="T13" fmla="*/ 417 h 854"/>
                <a:gd name="T14" fmla="*/ 168 w 1181"/>
                <a:gd name="T15" fmla="*/ 276 h 854"/>
                <a:gd name="T16" fmla="*/ 360 w 1181"/>
                <a:gd name="T17" fmla="*/ 237 h 854"/>
                <a:gd name="T18" fmla="*/ 663 w 1181"/>
                <a:gd name="T19" fmla="*/ 218 h 854"/>
                <a:gd name="T20" fmla="*/ 787 w 1181"/>
                <a:gd name="T21" fmla="*/ 225 h 854"/>
                <a:gd name="T22" fmla="*/ 820 w 1181"/>
                <a:gd name="T23" fmla="*/ 244 h 854"/>
                <a:gd name="T24" fmla="*/ 876 w 1181"/>
                <a:gd name="T25" fmla="*/ 212 h 854"/>
                <a:gd name="T26" fmla="*/ 855 w 1181"/>
                <a:gd name="T27" fmla="*/ 180 h 854"/>
                <a:gd name="T28" fmla="*/ 887 w 1181"/>
                <a:gd name="T29" fmla="*/ 122 h 854"/>
                <a:gd name="T30" fmla="*/ 978 w 1181"/>
                <a:gd name="T31" fmla="*/ 70 h 854"/>
                <a:gd name="T32" fmla="*/ 1046 w 1181"/>
                <a:gd name="T33" fmla="*/ 57 h 854"/>
                <a:gd name="T34" fmla="*/ 1135 w 1181"/>
                <a:gd name="T35" fmla="*/ 89 h 854"/>
                <a:gd name="T36" fmla="*/ 1181 w 1181"/>
                <a:gd name="T37" fmla="*/ 57 h 854"/>
                <a:gd name="T38" fmla="*/ 1102 w 1181"/>
                <a:gd name="T39" fmla="*/ 0 h 854"/>
                <a:gd name="T40" fmla="*/ 1000 w 1181"/>
                <a:gd name="T41" fmla="*/ 0 h 854"/>
                <a:gd name="T42" fmla="*/ 876 w 1181"/>
                <a:gd name="T43" fmla="*/ 32 h 854"/>
                <a:gd name="T44" fmla="*/ 798 w 1181"/>
                <a:gd name="T45" fmla="*/ 116 h 854"/>
                <a:gd name="T46" fmla="*/ 696 w 1181"/>
                <a:gd name="T47" fmla="*/ 154 h 854"/>
                <a:gd name="T48" fmla="*/ 539 w 1181"/>
                <a:gd name="T49" fmla="*/ 166 h 854"/>
                <a:gd name="T50" fmla="*/ 257 w 1181"/>
                <a:gd name="T51" fmla="*/ 186 h 854"/>
                <a:gd name="T52" fmla="*/ 33 w 1181"/>
                <a:gd name="T53" fmla="*/ 225 h 854"/>
                <a:gd name="T54" fmla="*/ 0 w 1181"/>
                <a:gd name="T55" fmla="*/ 257 h 854"/>
                <a:gd name="T56" fmla="*/ 21 w 1181"/>
                <a:gd name="T57" fmla="*/ 359 h 854"/>
                <a:gd name="T58" fmla="*/ 101 w 1181"/>
                <a:gd name="T59" fmla="*/ 501 h 854"/>
                <a:gd name="T60" fmla="*/ 213 w 1181"/>
                <a:gd name="T61" fmla="*/ 617 h 854"/>
                <a:gd name="T62" fmla="*/ 325 w 1181"/>
                <a:gd name="T63" fmla="*/ 719 h 854"/>
                <a:gd name="T64" fmla="*/ 427 w 1181"/>
                <a:gd name="T65" fmla="*/ 790 h 854"/>
                <a:gd name="T66" fmla="*/ 528 w 1181"/>
                <a:gd name="T67" fmla="*/ 841 h 854"/>
                <a:gd name="T68" fmla="*/ 628 w 1181"/>
                <a:gd name="T69" fmla="*/ 854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81" h="854">
                  <a:moveTo>
                    <a:pt x="628" y="854"/>
                  </a:moveTo>
                  <a:lnTo>
                    <a:pt x="684" y="815"/>
                  </a:lnTo>
                  <a:lnTo>
                    <a:pt x="663" y="758"/>
                  </a:lnTo>
                  <a:lnTo>
                    <a:pt x="619" y="681"/>
                  </a:lnTo>
                  <a:lnTo>
                    <a:pt x="449" y="590"/>
                  </a:lnTo>
                  <a:lnTo>
                    <a:pt x="280" y="507"/>
                  </a:lnTo>
                  <a:lnTo>
                    <a:pt x="201" y="417"/>
                  </a:lnTo>
                  <a:lnTo>
                    <a:pt x="168" y="276"/>
                  </a:lnTo>
                  <a:lnTo>
                    <a:pt x="360" y="237"/>
                  </a:lnTo>
                  <a:lnTo>
                    <a:pt x="663" y="218"/>
                  </a:lnTo>
                  <a:lnTo>
                    <a:pt x="787" y="225"/>
                  </a:lnTo>
                  <a:lnTo>
                    <a:pt x="820" y="244"/>
                  </a:lnTo>
                  <a:lnTo>
                    <a:pt x="876" y="212"/>
                  </a:lnTo>
                  <a:lnTo>
                    <a:pt x="855" y="180"/>
                  </a:lnTo>
                  <a:lnTo>
                    <a:pt x="887" y="122"/>
                  </a:lnTo>
                  <a:lnTo>
                    <a:pt x="978" y="70"/>
                  </a:lnTo>
                  <a:lnTo>
                    <a:pt x="1046" y="57"/>
                  </a:lnTo>
                  <a:lnTo>
                    <a:pt x="1135" y="89"/>
                  </a:lnTo>
                  <a:lnTo>
                    <a:pt x="1181" y="57"/>
                  </a:lnTo>
                  <a:lnTo>
                    <a:pt x="1102" y="0"/>
                  </a:lnTo>
                  <a:lnTo>
                    <a:pt x="1000" y="0"/>
                  </a:lnTo>
                  <a:lnTo>
                    <a:pt x="876" y="32"/>
                  </a:lnTo>
                  <a:lnTo>
                    <a:pt x="798" y="116"/>
                  </a:lnTo>
                  <a:lnTo>
                    <a:pt x="696" y="154"/>
                  </a:lnTo>
                  <a:lnTo>
                    <a:pt x="539" y="166"/>
                  </a:lnTo>
                  <a:lnTo>
                    <a:pt x="257" y="186"/>
                  </a:lnTo>
                  <a:lnTo>
                    <a:pt x="33" y="225"/>
                  </a:lnTo>
                  <a:lnTo>
                    <a:pt x="0" y="257"/>
                  </a:lnTo>
                  <a:lnTo>
                    <a:pt x="21" y="359"/>
                  </a:lnTo>
                  <a:lnTo>
                    <a:pt x="101" y="501"/>
                  </a:lnTo>
                  <a:lnTo>
                    <a:pt x="213" y="617"/>
                  </a:lnTo>
                  <a:lnTo>
                    <a:pt x="325" y="719"/>
                  </a:lnTo>
                  <a:lnTo>
                    <a:pt x="427" y="790"/>
                  </a:lnTo>
                  <a:lnTo>
                    <a:pt x="528" y="841"/>
                  </a:lnTo>
                  <a:lnTo>
                    <a:pt x="628" y="8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="" xmlns:p14="http://schemas.microsoft.com/office/powerpoint/2010/main" val="26854959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4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467544" y="332656"/>
            <a:ext cx="8229600" cy="807368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 smtClean="0"/>
              <a:t>Radiace (sálání)</a:t>
            </a:r>
            <a:endParaRPr lang="cs-CZ" dirty="0"/>
          </a:p>
        </p:txBody>
      </p:sp>
      <p:sp>
        <p:nvSpPr>
          <p:cNvPr id="12" name="Čárový popisek 1 11"/>
          <p:cNvSpPr/>
          <p:nvPr/>
        </p:nvSpPr>
        <p:spPr>
          <a:xfrm>
            <a:off x="2071373" y="1745089"/>
            <a:ext cx="1578024" cy="892629"/>
          </a:xfrm>
          <a:prstGeom prst="borderCallout1">
            <a:avLst>
              <a:gd name="adj1" fmla="val 18750"/>
              <a:gd name="adj2" fmla="val -8333"/>
              <a:gd name="adj3" fmla="val 83422"/>
              <a:gd name="adj4" fmla="val -3807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Směr </a:t>
            </a:r>
            <a:r>
              <a:rPr lang="cs-CZ" sz="2000" b="1" dirty="0"/>
              <a:t>sálání z těla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74785" y="4509119"/>
            <a:ext cx="822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sálání </a:t>
            </a:r>
            <a:r>
              <a:rPr lang="cs-CZ" sz="2800" dirty="0"/>
              <a:t>– povrch těla </a:t>
            </a:r>
            <a:r>
              <a:rPr lang="cs-CZ" sz="2800" dirty="0" smtClean="0"/>
              <a:t>neustále </a:t>
            </a:r>
            <a:r>
              <a:rPr lang="cs-CZ" sz="2800" dirty="0"/>
              <a:t>vyzařuje teplo ve formě </a:t>
            </a:r>
            <a:r>
              <a:rPr lang="cs-CZ" sz="2800" dirty="0" smtClean="0"/>
              <a:t>infračervených tepelných</a:t>
            </a:r>
            <a:r>
              <a:rPr lang="cs-CZ" sz="2800" dirty="0"/>
              <a:t> </a:t>
            </a:r>
            <a:r>
              <a:rPr lang="pl-PL" sz="2800" dirty="0" smtClean="0"/>
              <a:t>paprsků (elektromagnetického zářeni</a:t>
            </a:r>
            <a:r>
              <a:rPr lang="pl-PL" sz="2800" dirty="0"/>
              <a:t>), </a:t>
            </a:r>
            <a:r>
              <a:rPr lang="pl-PL" sz="2800" dirty="0" smtClean="0"/>
              <a:t>tudíž </a:t>
            </a:r>
            <a:r>
              <a:rPr lang="pl-PL" sz="2800" dirty="0"/>
              <a:t>z těla do </a:t>
            </a:r>
            <a:r>
              <a:rPr lang="pl-PL" sz="2800" dirty="0" smtClean="0"/>
              <a:t>oblečení </a:t>
            </a:r>
            <a:r>
              <a:rPr lang="pl-PL" sz="2800" dirty="0"/>
              <a:t>a z </a:t>
            </a:r>
            <a:r>
              <a:rPr lang="pl-PL" sz="2800" dirty="0" smtClean="0"/>
              <a:t>oblečení </a:t>
            </a:r>
            <a:r>
              <a:rPr lang="pl-PL" sz="2800" dirty="0"/>
              <a:t>do </a:t>
            </a:r>
            <a:r>
              <a:rPr lang="pl-PL" sz="2800" dirty="0" smtClean="0"/>
              <a:t>okolí.</a:t>
            </a:r>
            <a:r>
              <a:rPr lang="pl-PL" sz="2800" dirty="0"/>
              <a:t> </a:t>
            </a:r>
            <a:r>
              <a:rPr lang="cs-CZ" sz="2800" dirty="0" smtClean="0"/>
              <a:t>„</a:t>
            </a:r>
            <a:r>
              <a:rPr lang="cs-CZ" sz="2800" dirty="0"/>
              <a:t>Vlny můžeme vracet zpět“ pomoci </a:t>
            </a:r>
            <a:r>
              <a:rPr lang="cs-CZ" sz="2800" dirty="0" smtClean="0"/>
              <a:t>zabalení </a:t>
            </a:r>
            <a:r>
              <a:rPr lang="cs-CZ" sz="2800" dirty="0"/>
              <a:t>do </a:t>
            </a:r>
            <a:r>
              <a:rPr lang="cs-CZ" sz="2800" dirty="0" err="1"/>
              <a:t>alufolie</a:t>
            </a:r>
            <a:r>
              <a:rPr lang="cs-CZ" sz="2800" dirty="0"/>
              <a:t>.</a:t>
            </a:r>
          </a:p>
        </p:txBody>
      </p:sp>
      <p:cxnSp>
        <p:nvCxnSpPr>
          <p:cNvPr id="16" name="Přímá spojnice 15"/>
          <p:cNvCxnSpPr/>
          <p:nvPr/>
        </p:nvCxnSpPr>
        <p:spPr>
          <a:xfrm>
            <a:off x="611560" y="4359846"/>
            <a:ext cx="61926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4819904" y="1749910"/>
            <a:ext cx="1584176" cy="8928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Ztráta tepla</a:t>
            </a:r>
          </a:p>
          <a:p>
            <a:pPr algn="ctr"/>
            <a:endParaRPr lang="cs-CZ" dirty="0"/>
          </a:p>
        </p:txBody>
      </p:sp>
      <p:cxnSp>
        <p:nvCxnSpPr>
          <p:cNvPr id="23" name="Přímá spojnice 22"/>
          <p:cNvCxnSpPr/>
          <p:nvPr/>
        </p:nvCxnSpPr>
        <p:spPr>
          <a:xfrm>
            <a:off x="4150905" y="2342880"/>
            <a:ext cx="43204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4150296" y="2191403"/>
            <a:ext cx="43204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7" name="Skupina 26"/>
          <p:cNvGrpSpPr/>
          <p:nvPr/>
        </p:nvGrpSpPr>
        <p:grpSpPr>
          <a:xfrm>
            <a:off x="7092280" y="605277"/>
            <a:ext cx="1503535" cy="2032442"/>
            <a:chOff x="7092280" y="605277"/>
            <a:chExt cx="1503535" cy="2032442"/>
          </a:xfrm>
        </p:grpSpPr>
        <p:pic>
          <p:nvPicPr>
            <p:cNvPr id="28" name="Picture 7" descr="C:\Users\KrcekJ\AppData\Local\Microsoft\Windows\Temporary Internet Files\Content.IE5\90XZO0DP\MC900303521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838180"/>
              <a:ext cx="1399946" cy="179953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ovéPole 28"/>
            <p:cNvSpPr txBox="1"/>
            <p:nvPr/>
          </p:nvSpPr>
          <p:spPr>
            <a:xfrm rot="832522">
              <a:off x="7369714" y="605277"/>
              <a:ext cx="1226101" cy="1261884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sz="19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Ztráty tělesného </a:t>
              </a:r>
              <a:r>
                <a:rPr lang="cs-CZ" sz="19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tepla</a:t>
              </a:r>
            </a:p>
            <a:p>
              <a:pPr algn="ctr"/>
              <a:r>
                <a:rPr lang="cs-CZ" sz="19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cs-CZ" sz="1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" name="Skupina 21"/>
          <p:cNvGrpSpPr/>
          <p:nvPr/>
        </p:nvGrpSpPr>
        <p:grpSpPr>
          <a:xfrm>
            <a:off x="688654" y="2462308"/>
            <a:ext cx="4863841" cy="1897538"/>
            <a:chOff x="1601925" y="3527208"/>
            <a:chExt cx="4863841" cy="1897538"/>
          </a:xfrm>
        </p:grpSpPr>
        <p:pic>
          <p:nvPicPr>
            <p:cNvPr id="24" name="Picture 2" descr="C:\Users\KrcekJ\AppData\Local\Microsoft\Windows\Temporary Internet Files\Content.IE5\7Y5BML7O\MC900078739[1].wmf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48478"/>
            <a:stretch/>
          </p:blipFill>
          <p:spPr bwMode="auto">
            <a:xfrm rot="16037869">
              <a:off x="3755020" y="2714001"/>
              <a:ext cx="884987" cy="45365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C:\Users\KrcekJ\AppData\Local\Microsoft\Windows\Temporary Internet Files\Content.IE5\7Y5BML7O\MC900078739[1].wmf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6262" t="111" r="-6262" b="76280"/>
            <a:stretch/>
          </p:blipFill>
          <p:spPr bwMode="auto">
            <a:xfrm rot="12082666">
              <a:off x="1601925" y="3527208"/>
              <a:ext cx="858837" cy="107850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Šipka doprava 32"/>
          <p:cNvSpPr/>
          <p:nvPr/>
        </p:nvSpPr>
        <p:spPr>
          <a:xfrm rot="16200000" flipV="1">
            <a:off x="4720688" y="3724502"/>
            <a:ext cx="347619" cy="2191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Šipka doprava 33"/>
          <p:cNvSpPr/>
          <p:nvPr/>
        </p:nvSpPr>
        <p:spPr>
          <a:xfrm rot="16200000" flipV="1">
            <a:off x="3280528" y="3119688"/>
            <a:ext cx="347619" cy="2191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Šipka doprava 34"/>
          <p:cNvSpPr/>
          <p:nvPr/>
        </p:nvSpPr>
        <p:spPr>
          <a:xfrm rot="16200000" flipV="1">
            <a:off x="4241055" y="3633993"/>
            <a:ext cx="347619" cy="2191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Šipka doprava 35"/>
          <p:cNvSpPr/>
          <p:nvPr/>
        </p:nvSpPr>
        <p:spPr>
          <a:xfrm rot="16200000" flipV="1">
            <a:off x="3856591" y="3577688"/>
            <a:ext cx="347619" cy="2191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Šipka doprava 36"/>
          <p:cNvSpPr/>
          <p:nvPr/>
        </p:nvSpPr>
        <p:spPr>
          <a:xfrm rot="16200000" flipV="1">
            <a:off x="2065487" y="3206322"/>
            <a:ext cx="347619" cy="2191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Šipka doprava 37"/>
          <p:cNvSpPr/>
          <p:nvPr/>
        </p:nvSpPr>
        <p:spPr>
          <a:xfrm rot="16200000" flipV="1">
            <a:off x="2707541" y="3196495"/>
            <a:ext cx="347619" cy="2191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Šipka doprava 38"/>
          <p:cNvSpPr/>
          <p:nvPr/>
        </p:nvSpPr>
        <p:spPr>
          <a:xfrm rot="11050559" flipV="1">
            <a:off x="607681" y="3770513"/>
            <a:ext cx="347619" cy="2191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Šipka doprava 39"/>
          <p:cNvSpPr/>
          <p:nvPr/>
        </p:nvSpPr>
        <p:spPr>
          <a:xfrm rot="20639918" flipV="1">
            <a:off x="5425052" y="3950424"/>
            <a:ext cx="347619" cy="2191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Šipka doprava 40"/>
          <p:cNvSpPr/>
          <p:nvPr/>
        </p:nvSpPr>
        <p:spPr>
          <a:xfrm rot="20639918" flipV="1">
            <a:off x="5425052" y="3654584"/>
            <a:ext cx="347619" cy="2191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Šipka doprava 41"/>
          <p:cNvSpPr/>
          <p:nvPr/>
        </p:nvSpPr>
        <p:spPr>
          <a:xfrm rot="12913221" flipV="1">
            <a:off x="642923" y="3489753"/>
            <a:ext cx="347619" cy="2191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Šipka doprava 42"/>
          <p:cNvSpPr/>
          <p:nvPr/>
        </p:nvSpPr>
        <p:spPr>
          <a:xfrm rot="8193220" flipV="1">
            <a:off x="746915" y="4121974"/>
            <a:ext cx="347619" cy="2191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Šipka doprava 43"/>
          <p:cNvSpPr/>
          <p:nvPr/>
        </p:nvSpPr>
        <p:spPr>
          <a:xfrm rot="16200000" flipV="1">
            <a:off x="823841" y="2448974"/>
            <a:ext cx="347619" cy="2191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Šipka doprava 44"/>
          <p:cNvSpPr/>
          <p:nvPr/>
        </p:nvSpPr>
        <p:spPr>
          <a:xfrm rot="13787887" flipV="1">
            <a:off x="518426" y="2601063"/>
            <a:ext cx="347619" cy="2191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Šipka doprava 45"/>
          <p:cNvSpPr/>
          <p:nvPr/>
        </p:nvSpPr>
        <p:spPr>
          <a:xfrm rot="16200000" flipV="1">
            <a:off x="1614436" y="3217341"/>
            <a:ext cx="347619" cy="2191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Šipka doprava 46"/>
          <p:cNvSpPr/>
          <p:nvPr/>
        </p:nvSpPr>
        <p:spPr>
          <a:xfrm rot="10950259" flipV="1">
            <a:off x="328149" y="2921568"/>
            <a:ext cx="347619" cy="2191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Šipka doprava 47"/>
          <p:cNvSpPr/>
          <p:nvPr/>
        </p:nvSpPr>
        <p:spPr>
          <a:xfrm rot="17899305" flipV="1">
            <a:off x="5379656" y="3248510"/>
            <a:ext cx="347619" cy="2191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Šipka doprava 48"/>
          <p:cNvSpPr/>
          <p:nvPr/>
        </p:nvSpPr>
        <p:spPr>
          <a:xfrm rot="18591065" flipV="1">
            <a:off x="1143919" y="2528168"/>
            <a:ext cx="347619" cy="2191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Šipka doprava 49"/>
          <p:cNvSpPr/>
          <p:nvPr/>
        </p:nvSpPr>
        <p:spPr>
          <a:xfrm rot="18318018" flipV="1">
            <a:off x="3665434" y="3227842"/>
            <a:ext cx="347619" cy="2191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Šipka doprava 50"/>
          <p:cNvSpPr/>
          <p:nvPr/>
        </p:nvSpPr>
        <p:spPr>
          <a:xfrm rot="14160906" flipV="1">
            <a:off x="4949299" y="3300016"/>
            <a:ext cx="347619" cy="2191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146977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6" name="arrow.wav"/>
          </p:stSnd>
        </p:sndAc>
      </p:transition>
    </mc:Choice>
    <mc:Fallback>
      <p:transition spd="slow">
        <p:cover dir="lu"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467544" y="332656"/>
            <a:ext cx="8229600" cy="807368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Evaporace (odpařování)</a:t>
            </a:r>
            <a:endParaRPr lang="cs-CZ" dirty="0"/>
          </a:p>
        </p:txBody>
      </p:sp>
      <p:sp>
        <p:nvSpPr>
          <p:cNvPr id="12" name="Čárový popisek 1 11"/>
          <p:cNvSpPr/>
          <p:nvPr/>
        </p:nvSpPr>
        <p:spPr>
          <a:xfrm>
            <a:off x="4146104" y="2286020"/>
            <a:ext cx="1578024" cy="892629"/>
          </a:xfrm>
          <a:prstGeom prst="borderCallout1">
            <a:avLst>
              <a:gd name="adj1" fmla="val 18750"/>
              <a:gd name="adj2" fmla="val -8333"/>
              <a:gd name="adj3" fmla="val 83422"/>
              <a:gd name="adj4" fmla="val -3807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Směr  odpařování z těla</a:t>
            </a:r>
            <a:endParaRPr lang="cs-CZ" sz="2000" b="1" dirty="0"/>
          </a:p>
        </p:txBody>
      </p:sp>
      <p:sp>
        <p:nvSpPr>
          <p:cNvPr id="14" name="Čárový popisek 1 13"/>
          <p:cNvSpPr/>
          <p:nvPr/>
        </p:nvSpPr>
        <p:spPr>
          <a:xfrm>
            <a:off x="2313856" y="1291635"/>
            <a:ext cx="1499492" cy="892628"/>
          </a:xfrm>
          <a:prstGeom prst="borderCallout1">
            <a:avLst>
              <a:gd name="adj1" fmla="val 102896"/>
              <a:gd name="adj2" fmla="val 48292"/>
              <a:gd name="adj3" fmla="val 145358"/>
              <a:gd name="adj4" fmla="val -53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Směr  odpařování z nosu a úst</a:t>
            </a:r>
            <a:endParaRPr lang="cs-CZ" sz="20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5536" y="4509120"/>
            <a:ext cx="822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Odpařování z povrchu kůže a vydechováním z horních cest dýchacích (nos a ústa). J</a:t>
            </a:r>
            <a:r>
              <a:rPr lang="pl-PL" sz="2800" dirty="0" smtClean="0"/>
              <a:t>edná </a:t>
            </a:r>
            <a:r>
              <a:rPr lang="pl-PL" sz="2800" dirty="0"/>
              <a:t>se o </a:t>
            </a:r>
            <a:r>
              <a:rPr lang="pl-PL" sz="2800" dirty="0" smtClean="0"/>
              <a:t>fyzikalní </a:t>
            </a:r>
            <a:r>
              <a:rPr lang="pl-PL" sz="2800" dirty="0"/>
              <a:t>proces, kdy se přeměnou vody (potu) na </a:t>
            </a:r>
            <a:r>
              <a:rPr lang="pl-PL" sz="2800" dirty="0" smtClean="0"/>
              <a:t>páru</a:t>
            </a:r>
            <a:r>
              <a:rPr lang="pl-PL" sz="2800" dirty="0"/>
              <a:t> </a:t>
            </a:r>
            <a:r>
              <a:rPr lang="cs-CZ" sz="2800" dirty="0" smtClean="0"/>
              <a:t>odebírá </a:t>
            </a:r>
            <a:r>
              <a:rPr lang="cs-CZ" sz="2800" dirty="0"/>
              <a:t>tělu </a:t>
            </a:r>
            <a:r>
              <a:rPr lang="cs-CZ" sz="2800" dirty="0" smtClean="0"/>
              <a:t>tepelná </a:t>
            </a:r>
            <a:r>
              <a:rPr lang="cs-CZ" sz="2800" dirty="0"/>
              <a:t>energie ( 1g potu = 2,5 </a:t>
            </a:r>
            <a:r>
              <a:rPr lang="cs-CZ" sz="2800" dirty="0" err="1"/>
              <a:t>kJ</a:t>
            </a:r>
            <a:r>
              <a:rPr lang="cs-CZ" sz="2800" dirty="0"/>
              <a:t>). Pot odpařujeme </a:t>
            </a:r>
            <a:r>
              <a:rPr lang="cs-CZ" sz="2800" dirty="0" smtClean="0"/>
              <a:t>neustále</a:t>
            </a:r>
            <a:r>
              <a:rPr lang="cs-CZ" sz="2800" dirty="0"/>
              <a:t>, přibližně 600 ml/den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611560" y="4359846"/>
            <a:ext cx="61926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6804248" y="2824221"/>
            <a:ext cx="1584176" cy="8928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Ztráta tepla</a:t>
            </a:r>
          </a:p>
          <a:p>
            <a:pPr algn="ctr"/>
            <a:endParaRPr lang="cs-CZ" dirty="0"/>
          </a:p>
        </p:txBody>
      </p:sp>
      <p:cxnSp>
        <p:nvCxnSpPr>
          <p:cNvPr id="23" name="Přímá spojnice 22"/>
          <p:cNvCxnSpPr/>
          <p:nvPr/>
        </p:nvCxnSpPr>
        <p:spPr>
          <a:xfrm>
            <a:off x="6011214" y="3064396"/>
            <a:ext cx="43204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6011214" y="2924944"/>
            <a:ext cx="43204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7" name="Skupina 26"/>
          <p:cNvGrpSpPr/>
          <p:nvPr/>
        </p:nvGrpSpPr>
        <p:grpSpPr>
          <a:xfrm>
            <a:off x="7092280" y="605277"/>
            <a:ext cx="1503535" cy="2032442"/>
            <a:chOff x="7092280" y="605277"/>
            <a:chExt cx="1503535" cy="2032442"/>
          </a:xfrm>
        </p:grpSpPr>
        <p:pic>
          <p:nvPicPr>
            <p:cNvPr id="28" name="Picture 7" descr="C:\Users\KrcekJ\AppData\Local\Microsoft\Windows\Temporary Internet Files\Content.IE5\90XZO0DP\MC900303521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838180"/>
              <a:ext cx="1399946" cy="179953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ovéPole 28"/>
            <p:cNvSpPr txBox="1"/>
            <p:nvPr/>
          </p:nvSpPr>
          <p:spPr>
            <a:xfrm rot="832522">
              <a:off x="7369714" y="605277"/>
              <a:ext cx="1226101" cy="1261884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sz="19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Ztráty tělesného </a:t>
              </a:r>
              <a:r>
                <a:rPr lang="cs-CZ" sz="19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tepla</a:t>
              </a:r>
            </a:p>
            <a:p>
              <a:pPr algn="ctr"/>
              <a:r>
                <a:rPr lang="cs-CZ" sz="19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cs-CZ" sz="1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" name="Skupina 21"/>
          <p:cNvGrpSpPr/>
          <p:nvPr/>
        </p:nvGrpSpPr>
        <p:grpSpPr>
          <a:xfrm>
            <a:off x="670315" y="2462308"/>
            <a:ext cx="4863841" cy="1897538"/>
            <a:chOff x="1601925" y="3527208"/>
            <a:chExt cx="4863841" cy="1897538"/>
          </a:xfrm>
        </p:grpSpPr>
        <p:pic>
          <p:nvPicPr>
            <p:cNvPr id="24" name="Picture 2" descr="C:\Users\KrcekJ\AppData\Local\Microsoft\Windows\Temporary Internet Files\Content.IE5\7Y5BML7O\MC900078739[1].wmf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48478"/>
            <a:stretch/>
          </p:blipFill>
          <p:spPr bwMode="auto">
            <a:xfrm rot="16037869">
              <a:off x="3755020" y="2714001"/>
              <a:ext cx="884987" cy="45365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C:\Users\KrcekJ\AppData\Local\Microsoft\Windows\Temporary Internet Files\Content.IE5\7Y5BML7O\MC900078739[1].wmf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6262" t="111" r="-6262" b="76280"/>
            <a:stretch/>
          </p:blipFill>
          <p:spPr bwMode="auto">
            <a:xfrm rot="12082666">
              <a:off x="1601925" y="3527208"/>
              <a:ext cx="858837" cy="107850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Šipka doprava 29"/>
          <p:cNvSpPr/>
          <p:nvPr/>
        </p:nvSpPr>
        <p:spPr>
          <a:xfrm rot="19003274" flipV="1">
            <a:off x="1336528" y="2704227"/>
            <a:ext cx="808247" cy="1095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ipka doprava 30"/>
          <p:cNvSpPr/>
          <p:nvPr/>
        </p:nvSpPr>
        <p:spPr>
          <a:xfrm rot="20292858" flipV="1">
            <a:off x="1439581" y="2880779"/>
            <a:ext cx="808247" cy="1095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Šipka doprava 31"/>
          <p:cNvSpPr/>
          <p:nvPr/>
        </p:nvSpPr>
        <p:spPr>
          <a:xfrm rot="19726191" flipV="1">
            <a:off x="1587314" y="2721928"/>
            <a:ext cx="671072" cy="11392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Šipka doprava 32"/>
          <p:cNvSpPr/>
          <p:nvPr/>
        </p:nvSpPr>
        <p:spPr>
          <a:xfrm rot="16200000" flipV="1">
            <a:off x="4720688" y="3724502"/>
            <a:ext cx="347619" cy="2191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Šipka doprava 33"/>
          <p:cNvSpPr/>
          <p:nvPr/>
        </p:nvSpPr>
        <p:spPr>
          <a:xfrm rot="16200000" flipV="1">
            <a:off x="3280528" y="3119688"/>
            <a:ext cx="347619" cy="2191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Šipka doprava 34"/>
          <p:cNvSpPr/>
          <p:nvPr/>
        </p:nvSpPr>
        <p:spPr>
          <a:xfrm rot="16200000" flipV="1">
            <a:off x="4241055" y="3633993"/>
            <a:ext cx="347619" cy="2191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Šipka doprava 35"/>
          <p:cNvSpPr/>
          <p:nvPr/>
        </p:nvSpPr>
        <p:spPr>
          <a:xfrm rot="16200000" flipV="1">
            <a:off x="3774985" y="3520677"/>
            <a:ext cx="347619" cy="2191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Šipka doprava 36"/>
          <p:cNvSpPr/>
          <p:nvPr/>
        </p:nvSpPr>
        <p:spPr>
          <a:xfrm rot="16200000" flipV="1">
            <a:off x="2065487" y="3206322"/>
            <a:ext cx="347619" cy="2191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Šipka doprava 37"/>
          <p:cNvSpPr/>
          <p:nvPr/>
        </p:nvSpPr>
        <p:spPr>
          <a:xfrm rot="16200000" flipV="1">
            <a:off x="2707541" y="3196495"/>
            <a:ext cx="347619" cy="2191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Šipka doprava 38"/>
          <p:cNvSpPr/>
          <p:nvPr/>
        </p:nvSpPr>
        <p:spPr>
          <a:xfrm rot="11050559" flipV="1">
            <a:off x="607681" y="3770513"/>
            <a:ext cx="347619" cy="2191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Šipka doprava 39"/>
          <p:cNvSpPr/>
          <p:nvPr/>
        </p:nvSpPr>
        <p:spPr>
          <a:xfrm rot="20639918" flipV="1">
            <a:off x="5425052" y="3950424"/>
            <a:ext cx="347619" cy="2191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Šipka doprava 40"/>
          <p:cNvSpPr/>
          <p:nvPr/>
        </p:nvSpPr>
        <p:spPr>
          <a:xfrm rot="20639918" flipV="1">
            <a:off x="5425052" y="3654584"/>
            <a:ext cx="347619" cy="2191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Šipka doprava 41"/>
          <p:cNvSpPr/>
          <p:nvPr/>
        </p:nvSpPr>
        <p:spPr>
          <a:xfrm rot="12913221" flipV="1">
            <a:off x="642923" y="3489753"/>
            <a:ext cx="347619" cy="2191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Šipka doprava 42"/>
          <p:cNvSpPr/>
          <p:nvPr/>
        </p:nvSpPr>
        <p:spPr>
          <a:xfrm rot="8193220" flipV="1">
            <a:off x="746915" y="4121974"/>
            <a:ext cx="347619" cy="2191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2522207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6" name="arrow.wav"/>
          </p:stSnd>
        </p:sndAc>
      </p:transition>
    </mc:Choice>
    <mc:Fallback>
      <p:transition spd="slow">
        <p:cover dir="lu"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rcekJ\AppData\Local\Microsoft\Windows\Temporary Internet Files\Content.IE5\7Y5BML7O\MC90007873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37869">
            <a:off x="2897748" y="1232756"/>
            <a:ext cx="1717675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67544" y="332656"/>
            <a:ext cx="8229600" cy="807368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Konvekce (proudění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467544" y="3140844"/>
            <a:ext cx="792088" cy="14401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467544" y="3429000"/>
            <a:ext cx="792088" cy="14401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463576" y="3717032"/>
            <a:ext cx="796056" cy="14401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2987824" y="3064396"/>
            <a:ext cx="100811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4355976" y="3509268"/>
            <a:ext cx="100811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Čárový popisek 1 11"/>
          <p:cNvSpPr/>
          <p:nvPr/>
        </p:nvSpPr>
        <p:spPr>
          <a:xfrm>
            <a:off x="4146104" y="2286020"/>
            <a:ext cx="1578024" cy="892629"/>
          </a:xfrm>
          <a:prstGeom prst="borderCallout1">
            <a:avLst>
              <a:gd name="adj1" fmla="val 18750"/>
              <a:gd name="adj2" fmla="val -8333"/>
              <a:gd name="adj3" fmla="val 83422"/>
              <a:gd name="adj4" fmla="val -3807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Směr  proudění</a:t>
            </a:r>
            <a:endParaRPr lang="cs-CZ" sz="2000" b="1" dirty="0"/>
          </a:p>
        </p:txBody>
      </p:sp>
      <p:sp>
        <p:nvSpPr>
          <p:cNvPr id="14" name="Čárový popisek 1 13"/>
          <p:cNvSpPr/>
          <p:nvPr/>
        </p:nvSpPr>
        <p:spPr>
          <a:xfrm>
            <a:off x="1488332" y="1772816"/>
            <a:ext cx="1499492" cy="892628"/>
          </a:xfrm>
          <a:prstGeom prst="borderCallout1">
            <a:avLst>
              <a:gd name="adj1" fmla="val 18750"/>
              <a:gd name="adj2" fmla="val -8333"/>
              <a:gd name="adj3" fmla="val 157553"/>
              <a:gd name="adj4" fmla="val -4378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Směr  proudění</a:t>
            </a:r>
            <a:endParaRPr lang="cs-CZ" sz="20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5536" y="4509120"/>
            <a:ext cx="822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cs-CZ" sz="2800" dirty="0" smtClean="0"/>
              <a:t>Vrstva teplého vzduchu (vody), která se ohřála od těla vyzařováním a vedením je působením proudění (větru, plavání) strhávána pryč od těla a nahrazována chladnějším okolí, zvyšuje se rozdíl teplot tělo – okolí, urychlují se tepelné ztráty organismu.</a:t>
            </a:r>
            <a:endParaRPr lang="cs-CZ" sz="2800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611560" y="4359846"/>
            <a:ext cx="61926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Šipka doprava 17"/>
          <p:cNvSpPr/>
          <p:nvPr/>
        </p:nvSpPr>
        <p:spPr>
          <a:xfrm>
            <a:off x="5220072" y="3290122"/>
            <a:ext cx="100811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18"/>
          <p:cNvSpPr/>
          <p:nvPr/>
        </p:nvSpPr>
        <p:spPr>
          <a:xfrm>
            <a:off x="5796136" y="4149080"/>
            <a:ext cx="100811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/>
          <p:cNvSpPr/>
          <p:nvPr/>
        </p:nvSpPr>
        <p:spPr>
          <a:xfrm>
            <a:off x="463576" y="4005064"/>
            <a:ext cx="796056" cy="14401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6804248" y="2824221"/>
            <a:ext cx="1584176" cy="8928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Ztráta tepla</a:t>
            </a:r>
          </a:p>
          <a:p>
            <a:pPr algn="ctr"/>
            <a:endParaRPr lang="cs-CZ" dirty="0"/>
          </a:p>
        </p:txBody>
      </p:sp>
      <p:cxnSp>
        <p:nvCxnSpPr>
          <p:cNvPr id="23" name="Přímá spojnice 22"/>
          <p:cNvCxnSpPr/>
          <p:nvPr/>
        </p:nvCxnSpPr>
        <p:spPr>
          <a:xfrm>
            <a:off x="6011214" y="3064396"/>
            <a:ext cx="43204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6011214" y="2924944"/>
            <a:ext cx="43204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7" name="Skupina 26"/>
          <p:cNvGrpSpPr/>
          <p:nvPr/>
        </p:nvGrpSpPr>
        <p:grpSpPr>
          <a:xfrm>
            <a:off x="7092280" y="605277"/>
            <a:ext cx="1503535" cy="2032442"/>
            <a:chOff x="7092280" y="605277"/>
            <a:chExt cx="1503535" cy="2032442"/>
          </a:xfrm>
        </p:grpSpPr>
        <p:pic>
          <p:nvPicPr>
            <p:cNvPr id="28" name="Picture 7" descr="C:\Users\KrcekJ\AppData\Local\Microsoft\Windows\Temporary Internet Files\Content.IE5\90XZO0DP\MC900303521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838180"/>
              <a:ext cx="1399946" cy="179953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ovéPole 28"/>
            <p:cNvSpPr txBox="1"/>
            <p:nvPr/>
          </p:nvSpPr>
          <p:spPr>
            <a:xfrm rot="832522">
              <a:off x="7369714" y="605277"/>
              <a:ext cx="1226101" cy="1261884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sz="19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Ztráty tělesného </a:t>
              </a:r>
              <a:r>
                <a:rPr lang="cs-CZ" sz="19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tepla</a:t>
              </a:r>
            </a:p>
            <a:p>
              <a:pPr algn="ctr"/>
              <a:r>
                <a:rPr lang="cs-CZ" sz="19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cs-CZ" sz="1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3650168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5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rcekJ\AppData\Local\Microsoft\Windows\Temporary Internet Files\Content.IE5\7Y5BML7O\MC90007873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37869">
            <a:off x="2847102" y="8620"/>
            <a:ext cx="1717675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67544" y="332656"/>
            <a:ext cx="8229600" cy="807368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 smtClean="0"/>
              <a:t>Kondukce (vedení)</a:t>
            </a:r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 rot="16953828">
            <a:off x="1614552" y="3219971"/>
            <a:ext cx="424883" cy="14401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Čárový popisek 1 11"/>
          <p:cNvSpPr/>
          <p:nvPr/>
        </p:nvSpPr>
        <p:spPr>
          <a:xfrm>
            <a:off x="3538228" y="3623230"/>
            <a:ext cx="1681844" cy="892629"/>
          </a:xfrm>
          <a:prstGeom prst="borderCallout1">
            <a:avLst>
              <a:gd name="adj1" fmla="val 18750"/>
              <a:gd name="adj2" fmla="val -8333"/>
              <a:gd name="adj3" fmla="val -16578"/>
              <a:gd name="adj4" fmla="val -2634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Směr  vedení do okolí</a:t>
            </a:r>
            <a:endParaRPr lang="cs-CZ" sz="2000" b="1" dirty="0"/>
          </a:p>
        </p:txBody>
      </p:sp>
      <p:sp>
        <p:nvSpPr>
          <p:cNvPr id="14" name="Čárový popisek 1 13"/>
          <p:cNvSpPr/>
          <p:nvPr/>
        </p:nvSpPr>
        <p:spPr>
          <a:xfrm>
            <a:off x="443996" y="3616492"/>
            <a:ext cx="1645725" cy="892628"/>
          </a:xfrm>
          <a:prstGeom prst="borderCallout1">
            <a:avLst>
              <a:gd name="adj1" fmla="val -3201"/>
              <a:gd name="adj2" fmla="val 30869"/>
              <a:gd name="adj3" fmla="val -29032"/>
              <a:gd name="adj4" fmla="val 5334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Směr  vedení okolí na tělo</a:t>
            </a:r>
            <a:endParaRPr lang="cs-CZ" sz="20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5536" y="4509120"/>
            <a:ext cx="822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cs-CZ" sz="2800" dirty="0" smtClean="0"/>
              <a:t>Vedení je přímé předání kinetické energie molekul mezi dvěma předměty s rozdílnou teplotou, vedení urychluje pobyt ve studené vodě až 25 krát a také zvýšená vlhkost vzduchu. Čím větší je teplotní gradient mezi kůži a okolím tím větší jsou tepelné ztráty.</a:t>
            </a:r>
            <a:endParaRPr lang="cs-CZ" sz="2800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609595" y="3154838"/>
            <a:ext cx="61926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Šipka doprava 18"/>
          <p:cNvSpPr/>
          <p:nvPr/>
        </p:nvSpPr>
        <p:spPr>
          <a:xfrm rot="10800000">
            <a:off x="1023357" y="2493703"/>
            <a:ext cx="432048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3" name="Přímá spojnice 22"/>
          <p:cNvCxnSpPr/>
          <p:nvPr/>
        </p:nvCxnSpPr>
        <p:spPr>
          <a:xfrm>
            <a:off x="5679639" y="3933056"/>
            <a:ext cx="43204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5679639" y="4149080"/>
            <a:ext cx="43204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Šipka doprava 21"/>
          <p:cNvSpPr/>
          <p:nvPr/>
        </p:nvSpPr>
        <p:spPr>
          <a:xfrm rot="16768789">
            <a:off x="1983295" y="3279607"/>
            <a:ext cx="424883" cy="14401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/>
          <p:cNvSpPr/>
          <p:nvPr/>
        </p:nvSpPr>
        <p:spPr>
          <a:xfrm rot="16200000">
            <a:off x="2335396" y="3281402"/>
            <a:ext cx="424883" cy="14401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prava 24"/>
          <p:cNvSpPr/>
          <p:nvPr/>
        </p:nvSpPr>
        <p:spPr>
          <a:xfrm rot="15210467">
            <a:off x="3021494" y="3222948"/>
            <a:ext cx="424883" cy="14401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prava 26"/>
          <p:cNvSpPr/>
          <p:nvPr/>
        </p:nvSpPr>
        <p:spPr>
          <a:xfrm rot="14654035">
            <a:off x="3482984" y="3077168"/>
            <a:ext cx="424883" cy="14401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Šipka doprava 27"/>
          <p:cNvSpPr/>
          <p:nvPr/>
        </p:nvSpPr>
        <p:spPr>
          <a:xfrm rot="20411525">
            <a:off x="1047191" y="2704642"/>
            <a:ext cx="424883" cy="14401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Šipka doprava 28"/>
          <p:cNvSpPr/>
          <p:nvPr/>
        </p:nvSpPr>
        <p:spPr>
          <a:xfrm rot="15669921">
            <a:off x="2672970" y="3270716"/>
            <a:ext cx="424883" cy="14401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Šipka doprava 29"/>
          <p:cNvSpPr/>
          <p:nvPr/>
        </p:nvSpPr>
        <p:spPr>
          <a:xfrm rot="18272133">
            <a:off x="1271464" y="3068763"/>
            <a:ext cx="424883" cy="14401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ipka doprava 30"/>
          <p:cNvSpPr/>
          <p:nvPr/>
        </p:nvSpPr>
        <p:spPr>
          <a:xfrm rot="6739109">
            <a:off x="1447637" y="3140968"/>
            <a:ext cx="432048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Šipka doprava 31"/>
          <p:cNvSpPr/>
          <p:nvPr/>
        </p:nvSpPr>
        <p:spPr>
          <a:xfrm rot="5796918">
            <a:off x="1779362" y="3229602"/>
            <a:ext cx="432048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Šipka doprava 32"/>
          <p:cNvSpPr/>
          <p:nvPr/>
        </p:nvSpPr>
        <p:spPr>
          <a:xfrm rot="5400000">
            <a:off x="2157735" y="3281402"/>
            <a:ext cx="432048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Šipka doprava 33"/>
          <p:cNvSpPr/>
          <p:nvPr/>
        </p:nvSpPr>
        <p:spPr>
          <a:xfrm rot="4877991">
            <a:off x="2493598" y="3265759"/>
            <a:ext cx="432048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Šipka doprava 34"/>
          <p:cNvSpPr/>
          <p:nvPr/>
        </p:nvSpPr>
        <p:spPr>
          <a:xfrm rot="4329915">
            <a:off x="3213154" y="3152641"/>
            <a:ext cx="432048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Šipka doprava 35"/>
          <p:cNvSpPr/>
          <p:nvPr/>
        </p:nvSpPr>
        <p:spPr>
          <a:xfrm rot="4618275">
            <a:off x="2831975" y="3223649"/>
            <a:ext cx="432048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Šipka doprava 36"/>
          <p:cNvSpPr/>
          <p:nvPr/>
        </p:nvSpPr>
        <p:spPr>
          <a:xfrm rot="9051890">
            <a:off x="1123342" y="2900886"/>
            <a:ext cx="432048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" name="Skupina 2"/>
          <p:cNvGrpSpPr/>
          <p:nvPr/>
        </p:nvGrpSpPr>
        <p:grpSpPr>
          <a:xfrm>
            <a:off x="7092280" y="605277"/>
            <a:ext cx="1503535" cy="2032442"/>
            <a:chOff x="7092280" y="605277"/>
            <a:chExt cx="1503535" cy="2032442"/>
          </a:xfrm>
        </p:grpSpPr>
        <p:pic>
          <p:nvPicPr>
            <p:cNvPr id="3079" name="Picture 7" descr="C:\Users\KrcekJ\AppData\Local\Microsoft\Windows\Temporary Internet Files\Content.IE5\90XZO0DP\MC900303521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838180"/>
              <a:ext cx="1399946" cy="179953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ovéPole 1"/>
            <p:cNvSpPr txBox="1"/>
            <p:nvPr/>
          </p:nvSpPr>
          <p:spPr>
            <a:xfrm rot="832522">
              <a:off x="7369714" y="605277"/>
              <a:ext cx="1226101" cy="1261884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sz="19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Ztráty tělesného </a:t>
              </a:r>
              <a:r>
                <a:rPr lang="cs-CZ" sz="19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tepla</a:t>
              </a:r>
            </a:p>
            <a:p>
              <a:pPr algn="ctr"/>
              <a:r>
                <a:rPr lang="cs-CZ" sz="19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cs-CZ" sz="1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1" name="Obdélník 40"/>
          <p:cNvSpPr/>
          <p:nvPr/>
        </p:nvSpPr>
        <p:spPr>
          <a:xfrm>
            <a:off x="6444208" y="3616492"/>
            <a:ext cx="1584176" cy="8928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Ztráta tepla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9586512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5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Skupina 26"/>
          <p:cNvGrpSpPr/>
          <p:nvPr/>
        </p:nvGrpSpPr>
        <p:grpSpPr>
          <a:xfrm>
            <a:off x="1264819" y="1268760"/>
            <a:ext cx="2094126" cy="5054600"/>
            <a:chOff x="3279563" y="1473993"/>
            <a:chExt cx="2094126" cy="5054600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3306764" y="1530351"/>
              <a:ext cx="2066925" cy="401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3279563" y="1473993"/>
              <a:ext cx="2027238" cy="5054600"/>
              <a:chOff x="3187" y="522"/>
              <a:chExt cx="1277" cy="3184"/>
            </a:xfrm>
          </p:grpSpPr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3532" y="522"/>
                <a:ext cx="707" cy="578"/>
              </a:xfrm>
              <a:custGeom>
                <a:avLst/>
                <a:gdLst>
                  <a:gd name="T0" fmla="*/ 0 w 425"/>
                  <a:gd name="T1" fmla="*/ 230 h 546"/>
                  <a:gd name="T2" fmla="*/ 31 w 425"/>
                  <a:gd name="T3" fmla="*/ 118 h 546"/>
                  <a:gd name="T4" fmla="*/ 71 w 425"/>
                  <a:gd name="T5" fmla="*/ 61 h 546"/>
                  <a:gd name="T6" fmla="*/ 122 w 425"/>
                  <a:gd name="T7" fmla="*/ 20 h 546"/>
                  <a:gd name="T8" fmla="*/ 173 w 425"/>
                  <a:gd name="T9" fmla="*/ 0 h 546"/>
                  <a:gd name="T10" fmla="*/ 240 w 425"/>
                  <a:gd name="T11" fmla="*/ 6 h 546"/>
                  <a:gd name="T12" fmla="*/ 284 w 425"/>
                  <a:gd name="T13" fmla="*/ 51 h 546"/>
                  <a:gd name="T14" fmla="*/ 324 w 425"/>
                  <a:gd name="T15" fmla="*/ 132 h 546"/>
                  <a:gd name="T16" fmla="*/ 341 w 425"/>
                  <a:gd name="T17" fmla="*/ 240 h 546"/>
                  <a:gd name="T18" fmla="*/ 341 w 425"/>
                  <a:gd name="T19" fmla="*/ 363 h 546"/>
                  <a:gd name="T20" fmla="*/ 422 w 425"/>
                  <a:gd name="T21" fmla="*/ 447 h 546"/>
                  <a:gd name="T22" fmla="*/ 425 w 425"/>
                  <a:gd name="T23" fmla="*/ 485 h 546"/>
                  <a:gd name="T24" fmla="*/ 412 w 425"/>
                  <a:gd name="T25" fmla="*/ 488 h 546"/>
                  <a:gd name="T26" fmla="*/ 334 w 425"/>
                  <a:gd name="T27" fmla="*/ 413 h 546"/>
                  <a:gd name="T28" fmla="*/ 311 w 425"/>
                  <a:gd name="T29" fmla="*/ 468 h 546"/>
                  <a:gd name="T30" fmla="*/ 264 w 425"/>
                  <a:gd name="T31" fmla="*/ 515 h 546"/>
                  <a:gd name="T32" fmla="*/ 220 w 425"/>
                  <a:gd name="T33" fmla="*/ 539 h 546"/>
                  <a:gd name="T34" fmla="*/ 149 w 425"/>
                  <a:gd name="T35" fmla="*/ 546 h 546"/>
                  <a:gd name="T36" fmla="*/ 58 w 425"/>
                  <a:gd name="T37" fmla="*/ 508 h 546"/>
                  <a:gd name="T38" fmla="*/ 17 w 425"/>
                  <a:gd name="T39" fmla="*/ 427 h 546"/>
                  <a:gd name="T40" fmla="*/ 0 w 425"/>
                  <a:gd name="T41" fmla="*/ 346 h 546"/>
                  <a:gd name="T42" fmla="*/ 0 w 425"/>
                  <a:gd name="T43" fmla="*/ 23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25" h="546">
                    <a:moveTo>
                      <a:pt x="0" y="230"/>
                    </a:moveTo>
                    <a:lnTo>
                      <a:pt x="31" y="118"/>
                    </a:lnTo>
                    <a:lnTo>
                      <a:pt x="71" y="61"/>
                    </a:lnTo>
                    <a:lnTo>
                      <a:pt x="122" y="20"/>
                    </a:lnTo>
                    <a:lnTo>
                      <a:pt x="173" y="0"/>
                    </a:lnTo>
                    <a:lnTo>
                      <a:pt x="240" y="6"/>
                    </a:lnTo>
                    <a:lnTo>
                      <a:pt x="284" y="51"/>
                    </a:lnTo>
                    <a:lnTo>
                      <a:pt x="324" y="132"/>
                    </a:lnTo>
                    <a:lnTo>
                      <a:pt x="341" y="240"/>
                    </a:lnTo>
                    <a:lnTo>
                      <a:pt x="341" y="363"/>
                    </a:lnTo>
                    <a:lnTo>
                      <a:pt x="422" y="447"/>
                    </a:lnTo>
                    <a:lnTo>
                      <a:pt x="425" y="485"/>
                    </a:lnTo>
                    <a:lnTo>
                      <a:pt x="412" y="488"/>
                    </a:lnTo>
                    <a:lnTo>
                      <a:pt x="334" y="413"/>
                    </a:lnTo>
                    <a:lnTo>
                      <a:pt x="311" y="468"/>
                    </a:lnTo>
                    <a:lnTo>
                      <a:pt x="264" y="515"/>
                    </a:lnTo>
                    <a:lnTo>
                      <a:pt x="220" y="539"/>
                    </a:lnTo>
                    <a:lnTo>
                      <a:pt x="149" y="546"/>
                    </a:lnTo>
                    <a:lnTo>
                      <a:pt x="58" y="508"/>
                    </a:lnTo>
                    <a:lnTo>
                      <a:pt x="17" y="427"/>
                    </a:lnTo>
                    <a:lnTo>
                      <a:pt x="0" y="346"/>
                    </a:lnTo>
                    <a:lnTo>
                      <a:pt x="0" y="2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" name="Freeform 7"/>
              <p:cNvSpPr>
                <a:spLocks/>
              </p:cNvSpPr>
              <p:nvPr/>
            </p:nvSpPr>
            <p:spPr bwMode="auto">
              <a:xfrm>
                <a:off x="3394" y="1100"/>
                <a:ext cx="845" cy="1156"/>
              </a:xfrm>
              <a:custGeom>
                <a:avLst/>
                <a:gdLst>
                  <a:gd name="T0" fmla="*/ 55 w 379"/>
                  <a:gd name="T1" fmla="*/ 57 h 879"/>
                  <a:gd name="T2" fmla="*/ 102 w 379"/>
                  <a:gd name="T3" fmla="*/ 20 h 879"/>
                  <a:gd name="T4" fmla="*/ 156 w 379"/>
                  <a:gd name="T5" fmla="*/ 6 h 879"/>
                  <a:gd name="T6" fmla="*/ 207 w 379"/>
                  <a:gd name="T7" fmla="*/ 0 h 879"/>
                  <a:gd name="T8" fmla="*/ 275 w 379"/>
                  <a:gd name="T9" fmla="*/ 10 h 879"/>
                  <a:gd name="T10" fmla="*/ 349 w 379"/>
                  <a:gd name="T11" fmla="*/ 57 h 879"/>
                  <a:gd name="T12" fmla="*/ 379 w 379"/>
                  <a:gd name="T13" fmla="*/ 141 h 879"/>
                  <a:gd name="T14" fmla="*/ 379 w 379"/>
                  <a:gd name="T15" fmla="*/ 270 h 879"/>
                  <a:gd name="T16" fmla="*/ 376 w 379"/>
                  <a:gd name="T17" fmla="*/ 392 h 879"/>
                  <a:gd name="T18" fmla="*/ 339 w 379"/>
                  <a:gd name="T19" fmla="*/ 578 h 879"/>
                  <a:gd name="T20" fmla="*/ 308 w 379"/>
                  <a:gd name="T21" fmla="*/ 730 h 879"/>
                  <a:gd name="T22" fmla="*/ 275 w 379"/>
                  <a:gd name="T23" fmla="*/ 828 h 879"/>
                  <a:gd name="T24" fmla="*/ 204 w 379"/>
                  <a:gd name="T25" fmla="*/ 879 h 879"/>
                  <a:gd name="T26" fmla="*/ 102 w 379"/>
                  <a:gd name="T27" fmla="*/ 868 h 879"/>
                  <a:gd name="T28" fmla="*/ 51 w 379"/>
                  <a:gd name="T29" fmla="*/ 791 h 879"/>
                  <a:gd name="T30" fmla="*/ 21 w 379"/>
                  <a:gd name="T31" fmla="*/ 676 h 879"/>
                  <a:gd name="T32" fmla="*/ 4 w 379"/>
                  <a:gd name="T33" fmla="*/ 547 h 879"/>
                  <a:gd name="T34" fmla="*/ 0 w 379"/>
                  <a:gd name="T35" fmla="*/ 354 h 879"/>
                  <a:gd name="T36" fmla="*/ 14 w 379"/>
                  <a:gd name="T37" fmla="*/ 219 h 879"/>
                  <a:gd name="T38" fmla="*/ 34 w 379"/>
                  <a:gd name="T39" fmla="*/ 98 h 879"/>
                  <a:gd name="T40" fmla="*/ 55 w 379"/>
                  <a:gd name="T41" fmla="*/ 57 h 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9" h="879">
                    <a:moveTo>
                      <a:pt x="55" y="57"/>
                    </a:moveTo>
                    <a:lnTo>
                      <a:pt x="102" y="20"/>
                    </a:lnTo>
                    <a:lnTo>
                      <a:pt x="156" y="6"/>
                    </a:lnTo>
                    <a:lnTo>
                      <a:pt x="207" y="0"/>
                    </a:lnTo>
                    <a:lnTo>
                      <a:pt x="275" y="10"/>
                    </a:lnTo>
                    <a:lnTo>
                      <a:pt x="349" y="57"/>
                    </a:lnTo>
                    <a:lnTo>
                      <a:pt x="379" y="141"/>
                    </a:lnTo>
                    <a:lnTo>
                      <a:pt x="379" y="270"/>
                    </a:lnTo>
                    <a:lnTo>
                      <a:pt x="376" y="392"/>
                    </a:lnTo>
                    <a:lnTo>
                      <a:pt x="339" y="578"/>
                    </a:lnTo>
                    <a:lnTo>
                      <a:pt x="308" y="730"/>
                    </a:lnTo>
                    <a:lnTo>
                      <a:pt x="275" y="828"/>
                    </a:lnTo>
                    <a:lnTo>
                      <a:pt x="204" y="879"/>
                    </a:lnTo>
                    <a:lnTo>
                      <a:pt x="102" y="868"/>
                    </a:lnTo>
                    <a:lnTo>
                      <a:pt x="51" y="791"/>
                    </a:lnTo>
                    <a:lnTo>
                      <a:pt x="21" y="676"/>
                    </a:lnTo>
                    <a:lnTo>
                      <a:pt x="4" y="547"/>
                    </a:lnTo>
                    <a:lnTo>
                      <a:pt x="0" y="354"/>
                    </a:lnTo>
                    <a:lnTo>
                      <a:pt x="14" y="219"/>
                    </a:lnTo>
                    <a:lnTo>
                      <a:pt x="34" y="98"/>
                    </a:lnTo>
                    <a:lnTo>
                      <a:pt x="55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" name="Freeform 8"/>
              <p:cNvSpPr>
                <a:spLocks/>
              </p:cNvSpPr>
              <p:nvPr/>
            </p:nvSpPr>
            <p:spPr bwMode="auto">
              <a:xfrm>
                <a:off x="3191" y="1117"/>
                <a:ext cx="341" cy="1211"/>
              </a:xfrm>
              <a:custGeom>
                <a:avLst/>
                <a:gdLst>
                  <a:gd name="T0" fmla="*/ 154 w 224"/>
                  <a:gd name="T1" fmla="*/ 7 h 1082"/>
                  <a:gd name="T2" fmla="*/ 208 w 224"/>
                  <a:gd name="T3" fmla="*/ 0 h 1082"/>
                  <a:gd name="T4" fmla="*/ 224 w 224"/>
                  <a:gd name="T5" fmla="*/ 48 h 1082"/>
                  <a:gd name="T6" fmla="*/ 197 w 224"/>
                  <a:gd name="T7" fmla="*/ 109 h 1082"/>
                  <a:gd name="T8" fmla="*/ 157 w 224"/>
                  <a:gd name="T9" fmla="*/ 142 h 1082"/>
                  <a:gd name="T10" fmla="*/ 123 w 224"/>
                  <a:gd name="T11" fmla="*/ 223 h 1082"/>
                  <a:gd name="T12" fmla="*/ 83 w 224"/>
                  <a:gd name="T13" fmla="*/ 332 h 1082"/>
                  <a:gd name="T14" fmla="*/ 66 w 224"/>
                  <a:gd name="T15" fmla="*/ 433 h 1082"/>
                  <a:gd name="T16" fmla="*/ 56 w 224"/>
                  <a:gd name="T17" fmla="*/ 605 h 1082"/>
                  <a:gd name="T18" fmla="*/ 66 w 224"/>
                  <a:gd name="T19" fmla="*/ 767 h 1082"/>
                  <a:gd name="T20" fmla="*/ 86 w 224"/>
                  <a:gd name="T21" fmla="*/ 842 h 1082"/>
                  <a:gd name="T22" fmla="*/ 72 w 224"/>
                  <a:gd name="T23" fmla="*/ 923 h 1082"/>
                  <a:gd name="T24" fmla="*/ 56 w 224"/>
                  <a:gd name="T25" fmla="*/ 984 h 1082"/>
                  <a:gd name="T26" fmla="*/ 62 w 224"/>
                  <a:gd name="T27" fmla="*/ 1082 h 1082"/>
                  <a:gd name="T28" fmla="*/ 35 w 224"/>
                  <a:gd name="T29" fmla="*/ 1075 h 1082"/>
                  <a:gd name="T30" fmla="*/ 12 w 224"/>
                  <a:gd name="T31" fmla="*/ 994 h 1082"/>
                  <a:gd name="T32" fmla="*/ 0 w 224"/>
                  <a:gd name="T33" fmla="*/ 923 h 1082"/>
                  <a:gd name="T34" fmla="*/ 32 w 224"/>
                  <a:gd name="T35" fmla="*/ 828 h 1082"/>
                  <a:gd name="T36" fmla="*/ 22 w 224"/>
                  <a:gd name="T37" fmla="*/ 740 h 1082"/>
                  <a:gd name="T38" fmla="*/ 12 w 224"/>
                  <a:gd name="T39" fmla="*/ 598 h 1082"/>
                  <a:gd name="T40" fmla="*/ 12 w 224"/>
                  <a:gd name="T41" fmla="*/ 426 h 1082"/>
                  <a:gd name="T42" fmla="*/ 32 w 224"/>
                  <a:gd name="T43" fmla="*/ 244 h 1082"/>
                  <a:gd name="T44" fmla="*/ 66 w 224"/>
                  <a:gd name="T45" fmla="*/ 109 h 1082"/>
                  <a:gd name="T46" fmla="*/ 103 w 224"/>
                  <a:gd name="T47" fmla="*/ 38 h 1082"/>
                  <a:gd name="T48" fmla="*/ 154 w 224"/>
                  <a:gd name="T49" fmla="*/ 7 h 10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24" h="1082">
                    <a:moveTo>
                      <a:pt x="154" y="7"/>
                    </a:moveTo>
                    <a:lnTo>
                      <a:pt x="208" y="0"/>
                    </a:lnTo>
                    <a:lnTo>
                      <a:pt x="224" y="48"/>
                    </a:lnTo>
                    <a:lnTo>
                      <a:pt x="197" y="109"/>
                    </a:lnTo>
                    <a:lnTo>
                      <a:pt x="157" y="142"/>
                    </a:lnTo>
                    <a:lnTo>
                      <a:pt x="123" y="223"/>
                    </a:lnTo>
                    <a:lnTo>
                      <a:pt x="83" y="332"/>
                    </a:lnTo>
                    <a:lnTo>
                      <a:pt x="66" y="433"/>
                    </a:lnTo>
                    <a:lnTo>
                      <a:pt x="56" y="605"/>
                    </a:lnTo>
                    <a:lnTo>
                      <a:pt x="66" y="767"/>
                    </a:lnTo>
                    <a:lnTo>
                      <a:pt x="86" y="842"/>
                    </a:lnTo>
                    <a:lnTo>
                      <a:pt x="72" y="923"/>
                    </a:lnTo>
                    <a:lnTo>
                      <a:pt x="56" y="984"/>
                    </a:lnTo>
                    <a:lnTo>
                      <a:pt x="62" y="1082"/>
                    </a:lnTo>
                    <a:lnTo>
                      <a:pt x="35" y="1075"/>
                    </a:lnTo>
                    <a:lnTo>
                      <a:pt x="12" y="994"/>
                    </a:lnTo>
                    <a:lnTo>
                      <a:pt x="0" y="923"/>
                    </a:lnTo>
                    <a:lnTo>
                      <a:pt x="32" y="828"/>
                    </a:lnTo>
                    <a:lnTo>
                      <a:pt x="22" y="740"/>
                    </a:lnTo>
                    <a:lnTo>
                      <a:pt x="12" y="598"/>
                    </a:lnTo>
                    <a:lnTo>
                      <a:pt x="12" y="426"/>
                    </a:lnTo>
                    <a:lnTo>
                      <a:pt x="32" y="244"/>
                    </a:lnTo>
                    <a:lnTo>
                      <a:pt x="66" y="109"/>
                    </a:lnTo>
                    <a:lnTo>
                      <a:pt x="103" y="38"/>
                    </a:lnTo>
                    <a:lnTo>
                      <a:pt x="15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" name="Freeform 10"/>
              <p:cNvSpPr>
                <a:spLocks/>
              </p:cNvSpPr>
              <p:nvPr/>
            </p:nvSpPr>
            <p:spPr bwMode="auto">
              <a:xfrm>
                <a:off x="3817" y="2234"/>
                <a:ext cx="513" cy="1470"/>
              </a:xfrm>
              <a:custGeom>
                <a:avLst/>
                <a:gdLst>
                  <a:gd name="T0" fmla="*/ 32 w 320"/>
                  <a:gd name="T1" fmla="*/ 0 h 1232"/>
                  <a:gd name="T2" fmla="*/ 69 w 320"/>
                  <a:gd name="T3" fmla="*/ 51 h 1232"/>
                  <a:gd name="T4" fmla="*/ 84 w 320"/>
                  <a:gd name="T5" fmla="*/ 103 h 1232"/>
                  <a:gd name="T6" fmla="*/ 99 w 320"/>
                  <a:gd name="T7" fmla="*/ 282 h 1232"/>
                  <a:gd name="T8" fmla="*/ 106 w 320"/>
                  <a:gd name="T9" fmla="*/ 402 h 1232"/>
                  <a:gd name="T10" fmla="*/ 106 w 320"/>
                  <a:gd name="T11" fmla="*/ 607 h 1232"/>
                  <a:gd name="T12" fmla="*/ 104 w 320"/>
                  <a:gd name="T13" fmla="*/ 800 h 1232"/>
                  <a:gd name="T14" fmla="*/ 89 w 320"/>
                  <a:gd name="T15" fmla="*/ 954 h 1232"/>
                  <a:gd name="T16" fmla="*/ 77 w 320"/>
                  <a:gd name="T17" fmla="*/ 1001 h 1232"/>
                  <a:gd name="T18" fmla="*/ 155 w 320"/>
                  <a:gd name="T19" fmla="*/ 1027 h 1232"/>
                  <a:gd name="T20" fmla="*/ 221 w 320"/>
                  <a:gd name="T21" fmla="*/ 1057 h 1232"/>
                  <a:gd name="T22" fmla="*/ 310 w 320"/>
                  <a:gd name="T23" fmla="*/ 1121 h 1232"/>
                  <a:gd name="T24" fmla="*/ 320 w 320"/>
                  <a:gd name="T25" fmla="*/ 1146 h 1232"/>
                  <a:gd name="T26" fmla="*/ 312 w 320"/>
                  <a:gd name="T27" fmla="*/ 1194 h 1232"/>
                  <a:gd name="T28" fmla="*/ 268 w 320"/>
                  <a:gd name="T29" fmla="*/ 1232 h 1232"/>
                  <a:gd name="T30" fmla="*/ 251 w 320"/>
                  <a:gd name="T31" fmla="*/ 1211 h 1232"/>
                  <a:gd name="T32" fmla="*/ 236 w 320"/>
                  <a:gd name="T33" fmla="*/ 1159 h 1232"/>
                  <a:gd name="T34" fmla="*/ 194 w 320"/>
                  <a:gd name="T35" fmla="*/ 1117 h 1232"/>
                  <a:gd name="T36" fmla="*/ 121 w 320"/>
                  <a:gd name="T37" fmla="*/ 1069 h 1232"/>
                  <a:gd name="T38" fmla="*/ 74 w 320"/>
                  <a:gd name="T39" fmla="*/ 1057 h 1232"/>
                  <a:gd name="T40" fmla="*/ 18 w 320"/>
                  <a:gd name="T41" fmla="*/ 1057 h 1232"/>
                  <a:gd name="T42" fmla="*/ 18 w 320"/>
                  <a:gd name="T43" fmla="*/ 1018 h 1232"/>
                  <a:gd name="T44" fmla="*/ 45 w 320"/>
                  <a:gd name="T45" fmla="*/ 975 h 1232"/>
                  <a:gd name="T46" fmla="*/ 69 w 320"/>
                  <a:gd name="T47" fmla="*/ 838 h 1232"/>
                  <a:gd name="T48" fmla="*/ 77 w 320"/>
                  <a:gd name="T49" fmla="*/ 693 h 1232"/>
                  <a:gd name="T50" fmla="*/ 74 w 320"/>
                  <a:gd name="T51" fmla="*/ 565 h 1232"/>
                  <a:gd name="T52" fmla="*/ 69 w 320"/>
                  <a:gd name="T53" fmla="*/ 402 h 1232"/>
                  <a:gd name="T54" fmla="*/ 54 w 320"/>
                  <a:gd name="T55" fmla="*/ 261 h 1232"/>
                  <a:gd name="T56" fmla="*/ 23 w 320"/>
                  <a:gd name="T57" fmla="*/ 158 h 1232"/>
                  <a:gd name="T58" fmla="*/ 0 w 320"/>
                  <a:gd name="T59" fmla="*/ 64 h 1232"/>
                  <a:gd name="T60" fmla="*/ 8 w 320"/>
                  <a:gd name="T61" fmla="*/ 30 h 1232"/>
                  <a:gd name="T62" fmla="*/ 32 w 320"/>
                  <a:gd name="T63" fmla="*/ 0 h 1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20" h="1232">
                    <a:moveTo>
                      <a:pt x="32" y="0"/>
                    </a:moveTo>
                    <a:lnTo>
                      <a:pt x="69" y="51"/>
                    </a:lnTo>
                    <a:lnTo>
                      <a:pt x="84" y="103"/>
                    </a:lnTo>
                    <a:lnTo>
                      <a:pt x="99" y="282"/>
                    </a:lnTo>
                    <a:lnTo>
                      <a:pt x="106" y="402"/>
                    </a:lnTo>
                    <a:lnTo>
                      <a:pt x="106" y="607"/>
                    </a:lnTo>
                    <a:lnTo>
                      <a:pt x="104" y="800"/>
                    </a:lnTo>
                    <a:lnTo>
                      <a:pt x="89" y="954"/>
                    </a:lnTo>
                    <a:lnTo>
                      <a:pt x="77" y="1001"/>
                    </a:lnTo>
                    <a:lnTo>
                      <a:pt x="155" y="1027"/>
                    </a:lnTo>
                    <a:lnTo>
                      <a:pt x="221" y="1057"/>
                    </a:lnTo>
                    <a:lnTo>
                      <a:pt x="310" y="1121"/>
                    </a:lnTo>
                    <a:lnTo>
                      <a:pt x="320" y="1146"/>
                    </a:lnTo>
                    <a:lnTo>
                      <a:pt x="312" y="1194"/>
                    </a:lnTo>
                    <a:lnTo>
                      <a:pt x="268" y="1232"/>
                    </a:lnTo>
                    <a:lnTo>
                      <a:pt x="251" y="1211"/>
                    </a:lnTo>
                    <a:lnTo>
                      <a:pt x="236" y="1159"/>
                    </a:lnTo>
                    <a:lnTo>
                      <a:pt x="194" y="1117"/>
                    </a:lnTo>
                    <a:lnTo>
                      <a:pt x="121" y="1069"/>
                    </a:lnTo>
                    <a:lnTo>
                      <a:pt x="74" y="1057"/>
                    </a:lnTo>
                    <a:lnTo>
                      <a:pt x="18" y="1057"/>
                    </a:lnTo>
                    <a:lnTo>
                      <a:pt x="18" y="1018"/>
                    </a:lnTo>
                    <a:lnTo>
                      <a:pt x="45" y="975"/>
                    </a:lnTo>
                    <a:lnTo>
                      <a:pt x="69" y="838"/>
                    </a:lnTo>
                    <a:lnTo>
                      <a:pt x="77" y="693"/>
                    </a:lnTo>
                    <a:lnTo>
                      <a:pt x="74" y="565"/>
                    </a:lnTo>
                    <a:lnTo>
                      <a:pt x="69" y="402"/>
                    </a:lnTo>
                    <a:lnTo>
                      <a:pt x="54" y="261"/>
                    </a:lnTo>
                    <a:lnTo>
                      <a:pt x="23" y="158"/>
                    </a:lnTo>
                    <a:lnTo>
                      <a:pt x="0" y="64"/>
                    </a:lnTo>
                    <a:lnTo>
                      <a:pt x="8" y="3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" name="Freeform 8"/>
              <p:cNvSpPr>
                <a:spLocks/>
              </p:cNvSpPr>
              <p:nvPr/>
            </p:nvSpPr>
            <p:spPr bwMode="auto">
              <a:xfrm flipH="1">
                <a:off x="4153" y="1123"/>
                <a:ext cx="311" cy="1211"/>
              </a:xfrm>
              <a:custGeom>
                <a:avLst/>
                <a:gdLst>
                  <a:gd name="T0" fmla="*/ 154 w 224"/>
                  <a:gd name="T1" fmla="*/ 7 h 1082"/>
                  <a:gd name="T2" fmla="*/ 208 w 224"/>
                  <a:gd name="T3" fmla="*/ 0 h 1082"/>
                  <a:gd name="T4" fmla="*/ 224 w 224"/>
                  <a:gd name="T5" fmla="*/ 48 h 1082"/>
                  <a:gd name="T6" fmla="*/ 197 w 224"/>
                  <a:gd name="T7" fmla="*/ 109 h 1082"/>
                  <a:gd name="T8" fmla="*/ 157 w 224"/>
                  <a:gd name="T9" fmla="*/ 142 h 1082"/>
                  <a:gd name="T10" fmla="*/ 123 w 224"/>
                  <a:gd name="T11" fmla="*/ 223 h 1082"/>
                  <a:gd name="T12" fmla="*/ 83 w 224"/>
                  <a:gd name="T13" fmla="*/ 332 h 1082"/>
                  <a:gd name="T14" fmla="*/ 66 w 224"/>
                  <a:gd name="T15" fmla="*/ 433 h 1082"/>
                  <a:gd name="T16" fmla="*/ 56 w 224"/>
                  <a:gd name="T17" fmla="*/ 605 h 1082"/>
                  <a:gd name="T18" fmla="*/ 66 w 224"/>
                  <a:gd name="T19" fmla="*/ 767 h 1082"/>
                  <a:gd name="T20" fmla="*/ 86 w 224"/>
                  <a:gd name="T21" fmla="*/ 842 h 1082"/>
                  <a:gd name="T22" fmla="*/ 72 w 224"/>
                  <a:gd name="T23" fmla="*/ 923 h 1082"/>
                  <a:gd name="T24" fmla="*/ 56 w 224"/>
                  <a:gd name="T25" fmla="*/ 984 h 1082"/>
                  <a:gd name="T26" fmla="*/ 62 w 224"/>
                  <a:gd name="T27" fmla="*/ 1082 h 1082"/>
                  <a:gd name="T28" fmla="*/ 35 w 224"/>
                  <a:gd name="T29" fmla="*/ 1075 h 1082"/>
                  <a:gd name="T30" fmla="*/ 12 w 224"/>
                  <a:gd name="T31" fmla="*/ 994 h 1082"/>
                  <a:gd name="T32" fmla="*/ 0 w 224"/>
                  <a:gd name="T33" fmla="*/ 923 h 1082"/>
                  <a:gd name="T34" fmla="*/ 32 w 224"/>
                  <a:gd name="T35" fmla="*/ 828 h 1082"/>
                  <a:gd name="T36" fmla="*/ 22 w 224"/>
                  <a:gd name="T37" fmla="*/ 740 h 1082"/>
                  <a:gd name="T38" fmla="*/ 12 w 224"/>
                  <a:gd name="T39" fmla="*/ 598 h 1082"/>
                  <a:gd name="T40" fmla="*/ 12 w 224"/>
                  <a:gd name="T41" fmla="*/ 426 h 1082"/>
                  <a:gd name="T42" fmla="*/ 32 w 224"/>
                  <a:gd name="T43" fmla="*/ 244 h 1082"/>
                  <a:gd name="T44" fmla="*/ 66 w 224"/>
                  <a:gd name="T45" fmla="*/ 109 h 1082"/>
                  <a:gd name="T46" fmla="*/ 103 w 224"/>
                  <a:gd name="T47" fmla="*/ 38 h 1082"/>
                  <a:gd name="T48" fmla="*/ 154 w 224"/>
                  <a:gd name="T49" fmla="*/ 7 h 10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24" h="1082">
                    <a:moveTo>
                      <a:pt x="154" y="7"/>
                    </a:moveTo>
                    <a:lnTo>
                      <a:pt x="208" y="0"/>
                    </a:lnTo>
                    <a:lnTo>
                      <a:pt x="224" y="48"/>
                    </a:lnTo>
                    <a:lnTo>
                      <a:pt x="197" y="109"/>
                    </a:lnTo>
                    <a:lnTo>
                      <a:pt x="157" y="142"/>
                    </a:lnTo>
                    <a:lnTo>
                      <a:pt x="123" y="223"/>
                    </a:lnTo>
                    <a:lnTo>
                      <a:pt x="83" y="332"/>
                    </a:lnTo>
                    <a:lnTo>
                      <a:pt x="66" y="433"/>
                    </a:lnTo>
                    <a:lnTo>
                      <a:pt x="56" y="605"/>
                    </a:lnTo>
                    <a:lnTo>
                      <a:pt x="66" y="767"/>
                    </a:lnTo>
                    <a:lnTo>
                      <a:pt x="86" y="842"/>
                    </a:lnTo>
                    <a:lnTo>
                      <a:pt x="72" y="923"/>
                    </a:lnTo>
                    <a:lnTo>
                      <a:pt x="56" y="984"/>
                    </a:lnTo>
                    <a:lnTo>
                      <a:pt x="62" y="1082"/>
                    </a:lnTo>
                    <a:lnTo>
                      <a:pt x="35" y="1075"/>
                    </a:lnTo>
                    <a:lnTo>
                      <a:pt x="12" y="994"/>
                    </a:lnTo>
                    <a:lnTo>
                      <a:pt x="0" y="923"/>
                    </a:lnTo>
                    <a:lnTo>
                      <a:pt x="32" y="828"/>
                    </a:lnTo>
                    <a:lnTo>
                      <a:pt x="22" y="740"/>
                    </a:lnTo>
                    <a:lnTo>
                      <a:pt x="12" y="598"/>
                    </a:lnTo>
                    <a:lnTo>
                      <a:pt x="12" y="426"/>
                    </a:lnTo>
                    <a:lnTo>
                      <a:pt x="32" y="244"/>
                    </a:lnTo>
                    <a:lnTo>
                      <a:pt x="66" y="109"/>
                    </a:lnTo>
                    <a:lnTo>
                      <a:pt x="103" y="38"/>
                    </a:lnTo>
                    <a:lnTo>
                      <a:pt x="15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" name="Freeform 10"/>
              <p:cNvSpPr>
                <a:spLocks/>
              </p:cNvSpPr>
              <p:nvPr/>
            </p:nvSpPr>
            <p:spPr bwMode="auto">
              <a:xfrm flipH="1">
                <a:off x="3187" y="2236"/>
                <a:ext cx="525" cy="1470"/>
              </a:xfrm>
              <a:custGeom>
                <a:avLst/>
                <a:gdLst>
                  <a:gd name="T0" fmla="*/ 32 w 320"/>
                  <a:gd name="T1" fmla="*/ 0 h 1232"/>
                  <a:gd name="T2" fmla="*/ 69 w 320"/>
                  <a:gd name="T3" fmla="*/ 51 h 1232"/>
                  <a:gd name="T4" fmla="*/ 84 w 320"/>
                  <a:gd name="T5" fmla="*/ 103 h 1232"/>
                  <a:gd name="T6" fmla="*/ 99 w 320"/>
                  <a:gd name="T7" fmla="*/ 282 h 1232"/>
                  <a:gd name="T8" fmla="*/ 106 w 320"/>
                  <a:gd name="T9" fmla="*/ 402 h 1232"/>
                  <a:gd name="T10" fmla="*/ 106 w 320"/>
                  <a:gd name="T11" fmla="*/ 607 h 1232"/>
                  <a:gd name="T12" fmla="*/ 104 w 320"/>
                  <a:gd name="T13" fmla="*/ 800 h 1232"/>
                  <a:gd name="T14" fmla="*/ 89 w 320"/>
                  <a:gd name="T15" fmla="*/ 954 h 1232"/>
                  <a:gd name="T16" fmla="*/ 77 w 320"/>
                  <a:gd name="T17" fmla="*/ 1001 h 1232"/>
                  <a:gd name="T18" fmla="*/ 155 w 320"/>
                  <a:gd name="T19" fmla="*/ 1027 h 1232"/>
                  <a:gd name="T20" fmla="*/ 221 w 320"/>
                  <a:gd name="T21" fmla="*/ 1057 h 1232"/>
                  <a:gd name="T22" fmla="*/ 310 w 320"/>
                  <a:gd name="T23" fmla="*/ 1121 h 1232"/>
                  <a:gd name="T24" fmla="*/ 320 w 320"/>
                  <a:gd name="T25" fmla="*/ 1146 h 1232"/>
                  <a:gd name="T26" fmla="*/ 312 w 320"/>
                  <a:gd name="T27" fmla="*/ 1194 h 1232"/>
                  <a:gd name="T28" fmla="*/ 268 w 320"/>
                  <a:gd name="T29" fmla="*/ 1232 h 1232"/>
                  <a:gd name="T30" fmla="*/ 251 w 320"/>
                  <a:gd name="T31" fmla="*/ 1211 h 1232"/>
                  <a:gd name="T32" fmla="*/ 236 w 320"/>
                  <a:gd name="T33" fmla="*/ 1159 h 1232"/>
                  <a:gd name="T34" fmla="*/ 194 w 320"/>
                  <a:gd name="T35" fmla="*/ 1117 h 1232"/>
                  <a:gd name="T36" fmla="*/ 121 w 320"/>
                  <a:gd name="T37" fmla="*/ 1069 h 1232"/>
                  <a:gd name="T38" fmla="*/ 74 w 320"/>
                  <a:gd name="T39" fmla="*/ 1057 h 1232"/>
                  <a:gd name="T40" fmla="*/ 18 w 320"/>
                  <a:gd name="T41" fmla="*/ 1057 h 1232"/>
                  <a:gd name="T42" fmla="*/ 18 w 320"/>
                  <a:gd name="T43" fmla="*/ 1018 h 1232"/>
                  <a:gd name="T44" fmla="*/ 45 w 320"/>
                  <a:gd name="T45" fmla="*/ 975 h 1232"/>
                  <a:gd name="T46" fmla="*/ 69 w 320"/>
                  <a:gd name="T47" fmla="*/ 838 h 1232"/>
                  <a:gd name="T48" fmla="*/ 77 w 320"/>
                  <a:gd name="T49" fmla="*/ 693 h 1232"/>
                  <a:gd name="T50" fmla="*/ 74 w 320"/>
                  <a:gd name="T51" fmla="*/ 565 h 1232"/>
                  <a:gd name="T52" fmla="*/ 69 w 320"/>
                  <a:gd name="T53" fmla="*/ 402 h 1232"/>
                  <a:gd name="T54" fmla="*/ 54 w 320"/>
                  <a:gd name="T55" fmla="*/ 261 h 1232"/>
                  <a:gd name="T56" fmla="*/ 23 w 320"/>
                  <a:gd name="T57" fmla="*/ 158 h 1232"/>
                  <a:gd name="T58" fmla="*/ 0 w 320"/>
                  <a:gd name="T59" fmla="*/ 64 h 1232"/>
                  <a:gd name="T60" fmla="*/ 8 w 320"/>
                  <a:gd name="T61" fmla="*/ 30 h 1232"/>
                  <a:gd name="T62" fmla="*/ 32 w 320"/>
                  <a:gd name="T63" fmla="*/ 0 h 1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20" h="1232">
                    <a:moveTo>
                      <a:pt x="32" y="0"/>
                    </a:moveTo>
                    <a:lnTo>
                      <a:pt x="69" y="51"/>
                    </a:lnTo>
                    <a:lnTo>
                      <a:pt x="84" y="103"/>
                    </a:lnTo>
                    <a:lnTo>
                      <a:pt x="99" y="282"/>
                    </a:lnTo>
                    <a:lnTo>
                      <a:pt x="106" y="402"/>
                    </a:lnTo>
                    <a:lnTo>
                      <a:pt x="106" y="607"/>
                    </a:lnTo>
                    <a:lnTo>
                      <a:pt x="104" y="800"/>
                    </a:lnTo>
                    <a:lnTo>
                      <a:pt x="89" y="954"/>
                    </a:lnTo>
                    <a:lnTo>
                      <a:pt x="77" y="1001"/>
                    </a:lnTo>
                    <a:lnTo>
                      <a:pt x="155" y="1027"/>
                    </a:lnTo>
                    <a:lnTo>
                      <a:pt x="221" y="1057"/>
                    </a:lnTo>
                    <a:lnTo>
                      <a:pt x="310" y="1121"/>
                    </a:lnTo>
                    <a:lnTo>
                      <a:pt x="320" y="1146"/>
                    </a:lnTo>
                    <a:lnTo>
                      <a:pt x="312" y="1194"/>
                    </a:lnTo>
                    <a:lnTo>
                      <a:pt x="268" y="1232"/>
                    </a:lnTo>
                    <a:lnTo>
                      <a:pt x="251" y="1211"/>
                    </a:lnTo>
                    <a:lnTo>
                      <a:pt x="236" y="1159"/>
                    </a:lnTo>
                    <a:lnTo>
                      <a:pt x="194" y="1117"/>
                    </a:lnTo>
                    <a:lnTo>
                      <a:pt x="121" y="1069"/>
                    </a:lnTo>
                    <a:lnTo>
                      <a:pt x="74" y="1057"/>
                    </a:lnTo>
                    <a:lnTo>
                      <a:pt x="18" y="1057"/>
                    </a:lnTo>
                    <a:lnTo>
                      <a:pt x="18" y="1018"/>
                    </a:lnTo>
                    <a:lnTo>
                      <a:pt x="45" y="975"/>
                    </a:lnTo>
                    <a:lnTo>
                      <a:pt x="69" y="838"/>
                    </a:lnTo>
                    <a:lnTo>
                      <a:pt x="77" y="693"/>
                    </a:lnTo>
                    <a:lnTo>
                      <a:pt x="74" y="565"/>
                    </a:lnTo>
                    <a:lnTo>
                      <a:pt x="69" y="402"/>
                    </a:lnTo>
                    <a:lnTo>
                      <a:pt x="54" y="261"/>
                    </a:lnTo>
                    <a:lnTo>
                      <a:pt x="23" y="158"/>
                    </a:lnTo>
                    <a:lnTo>
                      <a:pt x="0" y="64"/>
                    </a:lnTo>
                    <a:lnTo>
                      <a:pt x="8" y="3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" name="Freeform 7"/>
              <p:cNvSpPr>
                <a:spLocks/>
              </p:cNvSpPr>
              <p:nvPr/>
            </p:nvSpPr>
            <p:spPr bwMode="auto">
              <a:xfrm>
                <a:off x="3605" y="1197"/>
                <a:ext cx="423" cy="965"/>
              </a:xfrm>
              <a:custGeom>
                <a:avLst/>
                <a:gdLst>
                  <a:gd name="T0" fmla="*/ 55 w 379"/>
                  <a:gd name="T1" fmla="*/ 57 h 879"/>
                  <a:gd name="T2" fmla="*/ 102 w 379"/>
                  <a:gd name="T3" fmla="*/ 20 h 879"/>
                  <a:gd name="T4" fmla="*/ 156 w 379"/>
                  <a:gd name="T5" fmla="*/ 6 h 879"/>
                  <a:gd name="T6" fmla="*/ 207 w 379"/>
                  <a:gd name="T7" fmla="*/ 0 h 879"/>
                  <a:gd name="T8" fmla="*/ 275 w 379"/>
                  <a:gd name="T9" fmla="*/ 10 h 879"/>
                  <a:gd name="T10" fmla="*/ 349 w 379"/>
                  <a:gd name="T11" fmla="*/ 57 h 879"/>
                  <a:gd name="T12" fmla="*/ 379 w 379"/>
                  <a:gd name="T13" fmla="*/ 141 h 879"/>
                  <a:gd name="T14" fmla="*/ 379 w 379"/>
                  <a:gd name="T15" fmla="*/ 270 h 879"/>
                  <a:gd name="T16" fmla="*/ 376 w 379"/>
                  <a:gd name="T17" fmla="*/ 392 h 879"/>
                  <a:gd name="T18" fmla="*/ 339 w 379"/>
                  <a:gd name="T19" fmla="*/ 578 h 879"/>
                  <a:gd name="T20" fmla="*/ 308 w 379"/>
                  <a:gd name="T21" fmla="*/ 730 h 879"/>
                  <a:gd name="T22" fmla="*/ 275 w 379"/>
                  <a:gd name="T23" fmla="*/ 828 h 879"/>
                  <a:gd name="T24" fmla="*/ 204 w 379"/>
                  <a:gd name="T25" fmla="*/ 879 h 879"/>
                  <a:gd name="T26" fmla="*/ 102 w 379"/>
                  <a:gd name="T27" fmla="*/ 868 h 879"/>
                  <a:gd name="T28" fmla="*/ 51 w 379"/>
                  <a:gd name="T29" fmla="*/ 791 h 879"/>
                  <a:gd name="T30" fmla="*/ 21 w 379"/>
                  <a:gd name="T31" fmla="*/ 676 h 879"/>
                  <a:gd name="T32" fmla="*/ 4 w 379"/>
                  <a:gd name="T33" fmla="*/ 547 h 879"/>
                  <a:gd name="T34" fmla="*/ 0 w 379"/>
                  <a:gd name="T35" fmla="*/ 354 h 879"/>
                  <a:gd name="T36" fmla="*/ 14 w 379"/>
                  <a:gd name="T37" fmla="*/ 219 h 879"/>
                  <a:gd name="T38" fmla="*/ 34 w 379"/>
                  <a:gd name="T39" fmla="*/ 98 h 879"/>
                  <a:gd name="T40" fmla="*/ 55 w 379"/>
                  <a:gd name="T41" fmla="*/ 57 h 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9" h="879">
                    <a:moveTo>
                      <a:pt x="55" y="57"/>
                    </a:moveTo>
                    <a:lnTo>
                      <a:pt x="102" y="20"/>
                    </a:lnTo>
                    <a:lnTo>
                      <a:pt x="156" y="6"/>
                    </a:lnTo>
                    <a:lnTo>
                      <a:pt x="207" y="0"/>
                    </a:lnTo>
                    <a:lnTo>
                      <a:pt x="275" y="10"/>
                    </a:lnTo>
                    <a:lnTo>
                      <a:pt x="349" y="57"/>
                    </a:lnTo>
                    <a:lnTo>
                      <a:pt x="379" y="141"/>
                    </a:lnTo>
                    <a:lnTo>
                      <a:pt x="379" y="270"/>
                    </a:lnTo>
                    <a:lnTo>
                      <a:pt x="376" y="392"/>
                    </a:lnTo>
                    <a:lnTo>
                      <a:pt x="339" y="578"/>
                    </a:lnTo>
                    <a:lnTo>
                      <a:pt x="308" y="730"/>
                    </a:lnTo>
                    <a:lnTo>
                      <a:pt x="275" y="828"/>
                    </a:lnTo>
                    <a:lnTo>
                      <a:pt x="204" y="879"/>
                    </a:lnTo>
                    <a:lnTo>
                      <a:pt x="102" y="868"/>
                    </a:lnTo>
                    <a:lnTo>
                      <a:pt x="51" y="791"/>
                    </a:lnTo>
                    <a:lnTo>
                      <a:pt x="21" y="676"/>
                    </a:lnTo>
                    <a:lnTo>
                      <a:pt x="4" y="547"/>
                    </a:lnTo>
                    <a:lnTo>
                      <a:pt x="0" y="354"/>
                    </a:lnTo>
                    <a:lnTo>
                      <a:pt x="14" y="219"/>
                    </a:lnTo>
                    <a:lnTo>
                      <a:pt x="34" y="98"/>
                    </a:lnTo>
                    <a:lnTo>
                      <a:pt x="55" y="5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</p:grpSp>
        <p:sp>
          <p:nvSpPr>
            <p:cNvPr id="20" name="Ovál 19"/>
            <p:cNvSpPr/>
            <p:nvPr/>
          </p:nvSpPr>
          <p:spPr>
            <a:xfrm rot="21148801">
              <a:off x="4057053" y="2496481"/>
              <a:ext cx="864096" cy="35645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Ovál 24"/>
            <p:cNvSpPr/>
            <p:nvPr/>
          </p:nvSpPr>
          <p:spPr>
            <a:xfrm rot="732882">
              <a:off x="3685935" y="2495373"/>
              <a:ext cx="864096" cy="3930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Ovál 25"/>
            <p:cNvSpPr/>
            <p:nvPr/>
          </p:nvSpPr>
          <p:spPr>
            <a:xfrm rot="5400000">
              <a:off x="3861853" y="2436534"/>
              <a:ext cx="864096" cy="4151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8" name="TextovéPole 27"/>
          <p:cNvSpPr txBox="1"/>
          <p:nvPr/>
        </p:nvSpPr>
        <p:spPr>
          <a:xfrm>
            <a:off x="3047444" y="1140024"/>
            <a:ext cx="2781768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Teplota jádra cca 37°C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0" name="Přímá spojnice se šipkou 29"/>
          <p:cNvCxnSpPr>
            <a:endCxn id="26" idx="0"/>
          </p:cNvCxnSpPr>
          <p:nvPr/>
        </p:nvCxnSpPr>
        <p:spPr>
          <a:xfrm flipH="1">
            <a:off x="2486715" y="1504546"/>
            <a:ext cx="311629" cy="934313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3648337" y="1605439"/>
            <a:ext cx="47921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Pomalu </a:t>
            </a:r>
            <a:r>
              <a:rPr lang="cs-CZ" sz="2800" dirty="0" smtClean="0"/>
              <a:t>rozvíjející </a:t>
            </a:r>
            <a:r>
              <a:rPr lang="cs-CZ" sz="2800" dirty="0"/>
              <a:t>se </a:t>
            </a:r>
            <a:r>
              <a:rPr lang="cs-CZ" sz="2800" dirty="0" smtClean="0"/>
              <a:t>příznaky podchlazení jako: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800" dirty="0" smtClean="0"/>
              <a:t>svalový třes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800" dirty="0" smtClean="0"/>
              <a:t>nezřetelná řeč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800" dirty="0" smtClean="0"/>
              <a:t>pomalé dýchání</a:t>
            </a:r>
            <a:endParaRPr lang="cs-CZ" sz="2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800" dirty="0"/>
              <a:t>c</a:t>
            </a:r>
            <a:r>
              <a:rPr lang="cs-CZ" sz="2800" dirty="0" smtClean="0"/>
              <a:t>hladná šedá kůže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800" dirty="0" smtClean="0"/>
              <a:t>ztráta </a:t>
            </a:r>
            <a:r>
              <a:rPr lang="cs-CZ" sz="2800" dirty="0"/>
              <a:t>koordinace </a:t>
            </a:r>
            <a:r>
              <a:rPr lang="cs-CZ" sz="2800" dirty="0" smtClean="0"/>
              <a:t>pohybu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800" dirty="0" smtClean="0"/>
              <a:t>únava</a:t>
            </a:r>
            <a:r>
              <a:rPr lang="cs-CZ" sz="2800" dirty="0"/>
              <a:t>, </a:t>
            </a:r>
            <a:r>
              <a:rPr lang="cs-CZ" sz="2800" dirty="0" smtClean="0"/>
              <a:t>vyčerpanost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800" dirty="0" smtClean="0"/>
              <a:t>letargie </a:t>
            </a:r>
            <a:r>
              <a:rPr lang="cs-CZ" sz="2800" dirty="0"/>
              <a:t>či apatie, jsou často </a:t>
            </a:r>
            <a:r>
              <a:rPr lang="cs-CZ" sz="2800" dirty="0" smtClean="0"/>
              <a:t>příznaky</a:t>
            </a:r>
            <a:endParaRPr lang="cs-CZ" sz="2800" dirty="0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323528" y="332656"/>
            <a:ext cx="8229600" cy="807368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 smtClean="0"/>
              <a:t>Jak vypadá jádro</a:t>
            </a:r>
            <a:endParaRPr lang="cs-CZ" dirty="0"/>
          </a:p>
        </p:txBody>
      </p:sp>
      <p:sp>
        <p:nvSpPr>
          <p:cNvPr id="7173" name="TextovéPole 7172"/>
          <p:cNvSpPr txBox="1"/>
          <p:nvPr/>
        </p:nvSpPr>
        <p:spPr>
          <a:xfrm rot="20856531">
            <a:off x="4651663" y="5775656"/>
            <a:ext cx="4162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Podchlazení - hypotermie</a:t>
            </a:r>
            <a:endParaRPr lang="cs-CZ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11828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00139725"/>
              </p:ext>
            </p:extLst>
          </p:nvPr>
        </p:nvGraphicFramePr>
        <p:xfrm>
          <a:off x="0" y="-6"/>
          <a:ext cx="9144001" cy="6858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345337"/>
                <a:gridCol w="1360264"/>
              </a:tblGrid>
              <a:tr h="11906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i="0" u="none" strike="noStrike" kern="1200" baseline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Teplota tělesného    </a:t>
                      </a:r>
                      <a:endParaRPr lang="cs-CZ" sz="2200" b="1" i="0" u="none" strike="noStrike" kern="1200" baseline="0" dirty="0" smtClean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i="0" u="none" strike="noStrike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          jádra</a:t>
                      </a:r>
                      <a:r>
                        <a:rPr lang="cs-CZ" sz="20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cs-CZ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cs-CZ" sz="2000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00FA71">
                            <a:shade val="30000"/>
                            <a:satMod val="115000"/>
                          </a:srgbClr>
                        </a:gs>
                        <a:gs pos="50000">
                          <a:srgbClr val="00FA71">
                            <a:shade val="67500"/>
                            <a:satMod val="115000"/>
                          </a:srgbClr>
                        </a:gs>
                        <a:gs pos="100000">
                          <a:srgbClr val="00FA71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i="0" u="none" strike="noStrike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Projevy</a:t>
                      </a:r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FA71">
                            <a:shade val="30000"/>
                            <a:satMod val="115000"/>
                          </a:srgbClr>
                        </a:gs>
                        <a:gs pos="50000">
                          <a:srgbClr val="00FA71">
                            <a:shade val="67500"/>
                            <a:satMod val="115000"/>
                          </a:srgbClr>
                        </a:gs>
                        <a:gs pos="100000">
                          <a:srgbClr val="00FA71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1" i="0" u="none" strike="noStrike" kern="1200" baseline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kern="1200" baseline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Klasifikace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kern="1200" baseline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dle   </a:t>
                      </a:r>
                      <a:endParaRPr lang="cs-CZ" sz="14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REGA </a:t>
                      </a:r>
                      <a:r>
                        <a:rPr lang="cs-CZ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/>
                      <a:endParaRPr lang="cs-CZ" sz="1400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00FA71">
                            <a:shade val="30000"/>
                            <a:satMod val="115000"/>
                          </a:srgbClr>
                        </a:gs>
                        <a:gs pos="50000">
                          <a:srgbClr val="00FA71">
                            <a:shade val="67500"/>
                            <a:satMod val="115000"/>
                          </a:srgbClr>
                        </a:gs>
                        <a:gs pos="100000">
                          <a:srgbClr val="00FA71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72281">
                <a:tc rowSpan="3"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&lt;</a:t>
                      </a:r>
                      <a:r>
                        <a:rPr lang="cs-CZ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35°C – 33°C</a:t>
                      </a:r>
                      <a:endParaRPr lang="cs-CZ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1" dirty="0" smtClean="0"/>
                        <a:t>svalový třes (třesavka), zmatenost, boj o život</a:t>
                      </a:r>
                      <a:r>
                        <a:rPr lang="cs-CZ" sz="1500" b="1" baseline="0" dirty="0" smtClean="0"/>
                        <a:t> (adrenalin)</a:t>
                      </a:r>
                      <a:endParaRPr lang="cs-CZ" sz="1500" b="1" dirty="0" smtClean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3"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cs-CZ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stupeň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7228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500" b="1" dirty="0" smtClean="0"/>
                        <a:t>zvýšená spotřebaO2</a:t>
                      </a:r>
                      <a:endParaRPr lang="cs-CZ" sz="15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47228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500" b="1" dirty="0" smtClean="0"/>
                        <a:t>zvýšená spotřeba energie</a:t>
                      </a:r>
                      <a:endParaRPr lang="cs-CZ" sz="15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472281">
                <a:tc rowSpan="3"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&lt; 32°C – 28°C</a:t>
                      </a:r>
                      <a:endParaRPr lang="cs-CZ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1" dirty="0" smtClean="0"/>
                        <a:t>svalový třes ustává, apatický, spavý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3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cs-CZ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 stupeň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7228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500" b="1" dirty="0" smtClean="0"/>
                        <a:t>snížena spotřeba O2 o 50%, mělké dýchání 2-3/min.</a:t>
                      </a:r>
                      <a:endParaRPr lang="cs-CZ" sz="15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cs-CZ" dirty="0" smtClean="0"/>
                    </a:p>
                  </a:txBody>
                  <a:tcPr anchor="ctr"/>
                </a:tc>
              </a:tr>
              <a:tr h="47228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500" b="1" dirty="0" smtClean="0"/>
                        <a:t>poruchy srdečního rytmu (arytmie) frekvence 5-6/min.</a:t>
                      </a:r>
                      <a:endParaRPr lang="cs-CZ" sz="15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cs-CZ" dirty="0" smtClean="0"/>
                    </a:p>
                  </a:txBody>
                  <a:tcPr anchor="ctr"/>
                </a:tc>
              </a:tr>
              <a:tr h="472281">
                <a:tc rowSpan="2"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&lt; 28°C – 24°C</a:t>
                      </a:r>
                      <a:endParaRPr lang="cs-CZ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 b="1" dirty="0" smtClean="0"/>
                        <a:t>zpomalené dýchání, hypoxie </a:t>
                      </a:r>
                      <a:endParaRPr lang="cs-CZ" sz="15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cs-CZ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 stupeň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72281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500" b="1" dirty="0" smtClean="0"/>
                        <a:t>poruchy srdečního rytmu –</a:t>
                      </a:r>
                      <a:r>
                        <a:rPr lang="cs-CZ" sz="1500" b="1" baseline="0" dirty="0" smtClean="0"/>
                        <a:t> fibrilace komor</a:t>
                      </a:r>
                      <a:endParaRPr lang="cs-CZ" sz="15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cs-CZ" dirty="0" smtClean="0"/>
                    </a:p>
                  </a:txBody>
                  <a:tcPr anchor="ctr"/>
                </a:tc>
              </a:tr>
              <a:tr h="472281">
                <a:tc rowSpan="3"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&lt;</a:t>
                      </a:r>
                      <a:r>
                        <a:rPr lang="cs-CZ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24°C – 15°C</a:t>
                      </a:r>
                      <a:endParaRPr lang="cs-CZ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1" dirty="0" smtClean="0"/>
                        <a:t>svalový třes není , široké zornice nereagují na osvit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3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cs-CZ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 stupeň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72281">
                <a:tc vMerge="1"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1" dirty="0" smtClean="0"/>
                        <a:t>snížena spotřeba O2 až na 25%</a:t>
                      </a:r>
                      <a:r>
                        <a:rPr lang="cs-CZ" sz="1500" b="1" baseline="0" dirty="0" smtClean="0"/>
                        <a:t> - hypoxie, nedýchá</a:t>
                      </a:r>
                      <a:endParaRPr lang="cs-CZ" sz="1500" b="1" dirty="0" smtClean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cs-CZ" sz="1400" dirty="0" smtClean="0"/>
                    </a:p>
                  </a:txBody>
                  <a:tcPr anchor="ctr"/>
                </a:tc>
              </a:tr>
              <a:tr h="472281">
                <a:tc vMerge="1"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1" dirty="0" smtClean="0"/>
                        <a:t>fibrilace komor nebo zástava srdce, bezvědomí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cs-CZ" sz="1400" dirty="0" smtClean="0"/>
                    </a:p>
                  </a:txBody>
                  <a:tcPr anchor="ctr"/>
                </a:tc>
              </a:tr>
              <a:tr h="472281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&lt; 15°C</a:t>
                      </a:r>
                      <a:endParaRPr lang="cs-CZ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smrt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 stupeň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378780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309" y="1556792"/>
            <a:ext cx="8229600" cy="41148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cs-CZ" sz="2500" dirty="0" smtClean="0"/>
              <a:t>první, </a:t>
            </a:r>
            <a:r>
              <a:rPr lang="cs-CZ" sz="2500" dirty="0"/>
              <a:t>co bychom měli udělat, je </a:t>
            </a:r>
            <a:r>
              <a:rPr lang="cs-CZ" sz="2500" dirty="0" smtClean="0"/>
              <a:t>přemístit postiženého </a:t>
            </a:r>
            <a:r>
              <a:rPr lang="cs-CZ" sz="2500" dirty="0"/>
              <a:t>z chladu do tepla. Pokud </a:t>
            </a:r>
            <a:r>
              <a:rPr lang="cs-CZ" sz="2500" dirty="0" smtClean="0"/>
              <a:t>není možné</a:t>
            </a:r>
            <a:r>
              <a:rPr lang="cs-CZ" sz="2500" dirty="0"/>
              <a:t> </a:t>
            </a:r>
            <a:r>
              <a:rPr lang="cs-CZ" sz="2500" dirty="0" smtClean="0"/>
              <a:t>přemístění </a:t>
            </a:r>
            <a:r>
              <a:rPr lang="cs-CZ" sz="2500" dirty="0"/>
              <a:t>do </a:t>
            </a:r>
            <a:r>
              <a:rPr lang="cs-CZ" sz="2500" dirty="0" smtClean="0"/>
              <a:t>vnitřních </a:t>
            </a:r>
            <a:r>
              <a:rPr lang="cs-CZ" sz="2500" dirty="0"/>
              <a:t>prostorů, měli bychom </a:t>
            </a:r>
            <a:r>
              <a:rPr lang="cs-CZ" sz="2500" dirty="0" smtClean="0"/>
              <a:t>najít místo</a:t>
            </a:r>
            <a:r>
              <a:rPr lang="cs-CZ" sz="2500" dirty="0"/>
              <a:t>, </a:t>
            </a:r>
            <a:r>
              <a:rPr lang="cs-CZ" sz="2500" dirty="0" smtClean="0"/>
              <a:t>které </a:t>
            </a:r>
            <a:r>
              <a:rPr lang="cs-CZ" sz="2500" dirty="0"/>
              <a:t>bude </a:t>
            </a:r>
            <a:r>
              <a:rPr lang="cs-CZ" sz="2500" dirty="0" smtClean="0"/>
              <a:t>chráněno </a:t>
            </a:r>
            <a:r>
              <a:rPr lang="cs-CZ" sz="2500" dirty="0"/>
              <a:t>před </a:t>
            </a:r>
            <a:r>
              <a:rPr lang="cs-CZ" sz="2500" dirty="0" smtClean="0"/>
              <a:t>větrem</a:t>
            </a:r>
            <a:endParaRPr lang="cs-CZ" sz="25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2500" dirty="0"/>
              <a:t>oddělit </a:t>
            </a:r>
            <a:r>
              <a:rPr lang="cs-CZ" sz="2500" dirty="0" smtClean="0"/>
              <a:t>postiženého </a:t>
            </a:r>
            <a:r>
              <a:rPr lang="cs-CZ" sz="2500" dirty="0"/>
              <a:t>od </a:t>
            </a:r>
            <a:r>
              <a:rPr lang="cs-CZ" sz="2500" dirty="0" smtClean="0"/>
              <a:t>chladné země </a:t>
            </a:r>
            <a:r>
              <a:rPr lang="cs-CZ" sz="2500" dirty="0"/>
              <a:t>např. podložkou a </a:t>
            </a:r>
            <a:r>
              <a:rPr lang="cs-CZ" sz="2500" dirty="0" smtClean="0"/>
              <a:t>také krýt </a:t>
            </a:r>
            <a:r>
              <a:rPr lang="cs-CZ" sz="2500" dirty="0"/>
              <a:t>hlavu, protože touto </a:t>
            </a:r>
            <a:r>
              <a:rPr lang="cs-CZ" sz="2500" dirty="0" smtClean="0"/>
              <a:t>cestou pacient dále ztrácí teplo</a:t>
            </a:r>
            <a:endParaRPr lang="cs-CZ" sz="25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2500" dirty="0" smtClean="0"/>
              <a:t>během této </a:t>
            </a:r>
            <a:r>
              <a:rPr lang="cs-CZ" sz="2500" dirty="0"/>
              <a:t>doby volejte </a:t>
            </a:r>
            <a:r>
              <a:rPr lang="cs-CZ" sz="2500" dirty="0" smtClean="0"/>
              <a:t>ZZS (tísňové číslo </a:t>
            </a:r>
            <a:r>
              <a:rPr lang="cs-CZ" sz="2500" dirty="0"/>
              <a:t>155</a:t>
            </a:r>
            <a:r>
              <a:rPr lang="cs-CZ" sz="2500" dirty="0" smtClean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500" dirty="0" smtClean="0"/>
              <a:t>pokud možno nikdy nenechávejte postiženého </a:t>
            </a:r>
            <a:r>
              <a:rPr lang="cs-CZ" sz="2500" dirty="0"/>
              <a:t>o samotě (</a:t>
            </a:r>
            <a:r>
              <a:rPr lang="cs-CZ" sz="2500" dirty="0" smtClean="0"/>
              <a:t>nebezpečí pádu</a:t>
            </a:r>
            <a:r>
              <a:rPr lang="cs-CZ" sz="2500" dirty="0"/>
              <a:t>, </a:t>
            </a:r>
            <a:r>
              <a:rPr lang="cs-CZ" sz="2500" dirty="0" smtClean="0"/>
              <a:t>úrazu</a:t>
            </a:r>
            <a:r>
              <a:rPr lang="cs-CZ" sz="2500" dirty="0"/>
              <a:t>, ale </a:t>
            </a:r>
            <a:r>
              <a:rPr lang="cs-CZ" sz="2500" dirty="0" smtClean="0"/>
              <a:t>také zástavy </a:t>
            </a:r>
            <a:r>
              <a:rPr lang="cs-CZ" sz="2500" dirty="0"/>
              <a:t>dechu </a:t>
            </a:r>
            <a:r>
              <a:rPr lang="cs-CZ" sz="2500" dirty="0" smtClean="0"/>
              <a:t>a oběhu!)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500" dirty="0" smtClean="0"/>
              <a:t>dále odstraníme mokré oblečení </a:t>
            </a:r>
            <a:r>
              <a:rPr lang="cs-CZ" sz="2500" dirty="0"/>
              <a:t>a </a:t>
            </a:r>
            <a:r>
              <a:rPr lang="cs-CZ" sz="2500" dirty="0" smtClean="0"/>
              <a:t>vyměníme </a:t>
            </a:r>
            <a:r>
              <a:rPr lang="cs-CZ" sz="2500" dirty="0"/>
              <a:t>jej za </a:t>
            </a:r>
            <a:r>
              <a:rPr lang="cs-CZ" sz="2500" dirty="0" smtClean="0"/>
              <a:t>suché </a:t>
            </a:r>
            <a:r>
              <a:rPr lang="cs-CZ" sz="2500" dirty="0"/>
              <a:t>a </a:t>
            </a:r>
            <a:r>
              <a:rPr lang="cs-CZ" sz="2500" dirty="0" smtClean="0"/>
              <a:t>teplé, </a:t>
            </a:r>
            <a:r>
              <a:rPr lang="cs-CZ" sz="2500" dirty="0"/>
              <a:t>včetně </a:t>
            </a:r>
            <a:r>
              <a:rPr lang="cs-CZ" sz="2500" dirty="0" smtClean="0"/>
              <a:t>ponožek, rukavic</a:t>
            </a:r>
            <a:r>
              <a:rPr lang="cs-CZ" sz="2500" dirty="0"/>
              <a:t>, čepice, </a:t>
            </a:r>
            <a:r>
              <a:rPr lang="cs-CZ" sz="2500" dirty="0" smtClean="0"/>
              <a:t>šály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332656"/>
            <a:ext cx="8229600" cy="807368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 smtClean="0"/>
              <a:t>První pomoc u podchlazení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9471675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490" y="1556792"/>
            <a:ext cx="8229600" cy="41148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sz="2500" dirty="0" smtClean="0"/>
              <a:t>jemná</a:t>
            </a:r>
            <a:r>
              <a:rPr lang="pl-PL" sz="2500" dirty="0"/>
              <a:t>, šetrná a minimalni manipulace je zasadni! (nebezpeči komplikaci</a:t>
            </a:r>
            <a:r>
              <a:rPr lang="pl-PL" sz="2500" dirty="0" smtClean="0"/>
              <a:t>) od 2. stupně podchlazení transportujeme postiženého vleže</a:t>
            </a:r>
            <a:endParaRPr lang="pl-PL" sz="25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2500" dirty="0"/>
              <a:t>neaplikujte přímé teplo, nepokoušejte se postiženého ohřívat tím, že mu ponoříte ruce či nohy do horké vody. To může byt velmi nebezpečné z důvodu možných poruch rytmu </a:t>
            </a:r>
            <a:r>
              <a:rPr lang="cs-CZ" sz="2500" dirty="0" smtClean="0"/>
              <a:t>srdce</a:t>
            </a:r>
            <a:endParaRPr lang="cs-CZ" sz="2500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2500" dirty="0"/>
              <a:t>místo toho použijte např. </a:t>
            </a:r>
            <a:r>
              <a:rPr lang="cs-CZ" sz="2500" dirty="0" err="1"/>
              <a:t>pet</a:t>
            </a:r>
            <a:r>
              <a:rPr lang="cs-CZ" sz="2500" dirty="0"/>
              <a:t> lahve naplněné horkou vodou a vložte jej do oblasti krku, hrudníku a třísel (nikdy jej neaplikujte přímo na kůži, vždy něčím obalte, chladná kůže je vice </a:t>
            </a:r>
            <a:r>
              <a:rPr lang="cs-CZ" sz="2500" dirty="0" smtClean="0"/>
              <a:t>zranitelná!)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500" dirty="0" smtClean="0"/>
              <a:t>dále je možné použít i </a:t>
            </a:r>
            <a:r>
              <a:rPr lang="cs-CZ" sz="2500" dirty="0" err="1" smtClean="0"/>
              <a:t>Hiblerův</a:t>
            </a:r>
            <a:r>
              <a:rPr lang="cs-CZ" sz="2500" dirty="0" smtClean="0"/>
              <a:t> zábal viz. foto dále</a:t>
            </a:r>
            <a:endParaRPr lang="cs-CZ" sz="2500" dirty="0"/>
          </a:p>
          <a:p>
            <a:endParaRPr lang="cs-CZ" sz="25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332656"/>
            <a:ext cx="8229600" cy="807368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 smtClean="0"/>
              <a:t>První pomoc u podchlazení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8790751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C:\Users\KrcekJ\Desktop\Hiblerův zábal 2013 led\Resampled\DSCF25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954788" cy="27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C:\Users\KrcekJ\Desktop\Hiblerův zábal 2013 led\Resampled\DSCF25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270" y="1268760"/>
            <a:ext cx="3954788" cy="2768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19571" y="4365104"/>
            <a:ext cx="38524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Svléknutí podchlazeného (TP) a uložení na odizolovanou zem např.(vakuová matrace, karimatka …)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80011" y="4365104"/>
            <a:ext cx="3972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Podchlazenému izolujeme končetiny (deka </a:t>
            </a:r>
            <a:r>
              <a:rPr lang="cs-CZ" sz="2400" dirty="0" err="1" smtClean="0"/>
              <a:t>alufólie</a:t>
            </a:r>
            <a:r>
              <a:rPr lang="cs-CZ" sz="2400" dirty="0" smtClean="0"/>
              <a:t>), ale dál je aktivně nezahříváme !!!</a:t>
            </a:r>
            <a:endParaRPr lang="cs-CZ" sz="2400" dirty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cs-CZ" dirty="0" err="1" smtClean="0"/>
              <a:t>Hiblerův</a:t>
            </a:r>
            <a:r>
              <a:rPr lang="cs-CZ" dirty="0" smtClean="0"/>
              <a:t> zábal na místě nálezu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4740997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5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524000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/>
              <a:t>Metodický list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2800" dirty="0" smtClean="0"/>
              <a:t> Tato prezentace je určena 2. ročníku čtyřletého studia.</a:t>
            </a:r>
          </a:p>
          <a:p>
            <a:pPr>
              <a:buFont typeface="Wingdings" pitchFamily="2" charset="2"/>
              <a:buChar char="ü"/>
            </a:pPr>
            <a:r>
              <a:rPr lang="cs-CZ" sz="2800" dirty="0" smtClean="0"/>
              <a:t>Je doplněna obrázky pro lepší názornost.</a:t>
            </a:r>
          </a:p>
          <a:p>
            <a:pPr>
              <a:buFont typeface="Wingdings" pitchFamily="2" charset="2"/>
              <a:buChar char="ü"/>
            </a:pPr>
            <a:r>
              <a:rPr lang="cs-CZ" sz="2800" dirty="0" smtClean="0"/>
              <a:t>Žáci si postupně značí do sešitu a potom si zkusí prakticky.</a:t>
            </a:r>
          </a:p>
          <a:p>
            <a:pPr>
              <a:buFont typeface="Wingdings" pitchFamily="2" charset="2"/>
              <a:buChar char="ü"/>
            </a:pPr>
            <a:r>
              <a:rPr lang="cs-CZ" sz="2800" dirty="0" smtClean="0"/>
              <a:t>Cílem je zautomatizování vědomostí a jejich praktické užití.</a:t>
            </a:r>
            <a:endParaRPr lang="cs-CZ" sz="2800" dirty="0"/>
          </a:p>
        </p:txBody>
      </p:sp>
    </p:spTree>
  </p:cSld>
  <p:clrMapOvr>
    <a:masterClrMapping/>
  </p:clrMapOvr>
  <p:transition spd="slow">
    <p:cover dir="lu"/>
    <p:sndAc>
      <p:stSnd>
        <p:snd r:embed="rId2" name="arrow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rcekJ\Desktop\Hiblerův zábal 2013 led\Resampled\DSCF25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01688"/>
            <a:ext cx="3651834" cy="2585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rcekJ\Desktop\Hiblerův zábal 2013 led\Resampled\DSCF25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775" y="1301688"/>
            <a:ext cx="3646183" cy="2585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 rot="21196490">
            <a:off x="3439487" y="5758443"/>
            <a:ext cx="5102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!!!!!! Pozor </a:t>
            </a:r>
            <a:r>
              <a:rPr lang="cs-CZ" sz="2000" b="1" dirty="0">
                <a:solidFill>
                  <a:srgbClr val="FF0000"/>
                </a:solidFill>
              </a:rPr>
              <a:t>n</a:t>
            </a:r>
            <a:r>
              <a:rPr lang="cs-CZ" sz="2000" b="1" dirty="0" smtClean="0">
                <a:solidFill>
                  <a:srgbClr val="FF0000"/>
                </a:solidFill>
              </a:rPr>
              <a:t>a teplotu vody, kterou lijete na sací vrstvu – kontrola vaší rukou !!!!!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545775" y="4150320"/>
            <a:ext cx="36677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Podchlazenému přelijeme jádro teplou vodou následně přikládáme </a:t>
            </a:r>
            <a:r>
              <a:rPr lang="cs-CZ" sz="2400" dirty="0" err="1" smtClean="0"/>
              <a:t>alufolii</a:t>
            </a:r>
            <a:r>
              <a:rPr lang="cs-CZ" sz="2400" dirty="0" smtClean="0"/>
              <a:t> a deku. 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39637" y="4302720"/>
            <a:ext cx="36677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Důležitá kontrola teploty vody. Podchlazenému při přelití jádro teplou vodou dáváme ruku pod sací vrstvu!!!</a:t>
            </a:r>
            <a:endParaRPr lang="cs-CZ" sz="2400" dirty="0"/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cs-CZ" dirty="0" err="1" smtClean="0"/>
              <a:t>Hiblerův</a:t>
            </a:r>
            <a:r>
              <a:rPr lang="cs-CZ" dirty="0" smtClean="0"/>
              <a:t> zábal na místě nálezu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17555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5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959138" y="5877271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!!!!!! Pozor </a:t>
            </a:r>
            <a:r>
              <a:rPr lang="cs-CZ" sz="2000" b="1" dirty="0">
                <a:solidFill>
                  <a:srgbClr val="FF0000"/>
                </a:solidFill>
              </a:rPr>
              <a:t>n</a:t>
            </a:r>
            <a:r>
              <a:rPr lang="cs-CZ" sz="2000" b="1" dirty="0" smtClean="0">
                <a:solidFill>
                  <a:srgbClr val="FF0000"/>
                </a:solidFill>
              </a:rPr>
              <a:t>a teplotu vody, kterou lijete na sací vrstvu – kontrola vaší rukou !!!!!</a:t>
            </a: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5" name="Picture 3" descr="C:\Users\KrcekJ\Desktop\Hiblerův zábal 2013 led\Resampled\DSCF25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49" y="1334614"/>
            <a:ext cx="3646183" cy="25523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KrcekJ\Desktop\Hiblerův zábal 2013 led\Resampled\DSCF25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34614"/>
            <a:ext cx="3646183" cy="25523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545775" y="4150320"/>
            <a:ext cx="36677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Podchlazenému kontrolujeme životní </a:t>
            </a:r>
            <a:r>
              <a:rPr lang="cs-CZ" sz="2400" dirty="0" err="1" smtClean="0"/>
              <a:t>fce</a:t>
            </a:r>
            <a:r>
              <a:rPr lang="cs-CZ" sz="2400" dirty="0" smtClean="0"/>
              <a:t>, zaznamenáváme čas, symptomy, komunikace ….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31287" y="4150320"/>
            <a:ext cx="36677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Podchlazenému máme uloženého a odizolovaného máme tedy čas na vaření další vody …..</a:t>
            </a:r>
            <a:endParaRPr lang="cs-CZ" sz="2400" dirty="0"/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cs-CZ" dirty="0" err="1" smtClean="0"/>
              <a:t>Hiblerův</a:t>
            </a:r>
            <a:r>
              <a:rPr lang="cs-CZ" dirty="0" smtClean="0"/>
              <a:t> zábal na místě nálezu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3925553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5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40024"/>
            <a:ext cx="8579296" cy="4114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2400" dirty="0" smtClean="0"/>
              <a:t>Na počátku každá </a:t>
            </a:r>
            <a:r>
              <a:rPr lang="cs-CZ" sz="2400" dirty="0"/>
              <a:t>omrzlina </a:t>
            </a:r>
            <a:r>
              <a:rPr lang="cs-CZ" sz="2400" dirty="0" smtClean="0"/>
              <a:t>vypadá stejně - tkáň </a:t>
            </a:r>
            <a:r>
              <a:rPr lang="cs-CZ" sz="2400" dirty="0"/>
              <a:t>je </a:t>
            </a:r>
            <a:r>
              <a:rPr lang="cs-CZ" sz="2400" dirty="0" smtClean="0"/>
              <a:t>bledá, chladná </a:t>
            </a:r>
            <a:r>
              <a:rPr lang="cs-CZ" sz="2400" dirty="0"/>
              <a:t>a </a:t>
            </a:r>
            <a:r>
              <a:rPr lang="cs-CZ" sz="2400" dirty="0" smtClean="0"/>
              <a:t>necitlivá.</a:t>
            </a:r>
            <a:endParaRPr lang="cs-CZ" sz="2400" dirty="0"/>
          </a:p>
          <a:p>
            <a:pPr marL="0" indent="0">
              <a:buNone/>
            </a:pPr>
            <a:r>
              <a:rPr lang="cs-CZ" sz="2400" dirty="0">
                <a:solidFill>
                  <a:srgbClr val="FF0000"/>
                </a:solidFill>
              </a:rPr>
              <a:t>1. stupeň: </a:t>
            </a:r>
            <a:r>
              <a:rPr lang="cs-CZ" sz="2400" dirty="0" err="1"/>
              <a:t>p</a:t>
            </a:r>
            <a:r>
              <a:rPr lang="cs-CZ" sz="2400" dirty="0" err="1" smtClean="0"/>
              <a:t>ředcházi</a:t>
            </a:r>
            <a:r>
              <a:rPr lang="cs-CZ" sz="2400" dirty="0" smtClean="0"/>
              <a:t> štiplavá </a:t>
            </a:r>
            <a:r>
              <a:rPr lang="cs-CZ" sz="2400" dirty="0"/>
              <a:t>a </a:t>
            </a:r>
            <a:r>
              <a:rPr lang="cs-CZ" sz="2400" dirty="0" smtClean="0"/>
              <a:t>bodavá </a:t>
            </a:r>
            <a:r>
              <a:rPr lang="cs-CZ" sz="2400" dirty="0"/>
              <a:t>bolest, kůže voskově </a:t>
            </a:r>
            <a:r>
              <a:rPr lang="cs-CZ" sz="2400" dirty="0" smtClean="0"/>
              <a:t>bílá, </a:t>
            </a:r>
            <a:r>
              <a:rPr lang="cs-CZ" sz="2400" dirty="0"/>
              <a:t>po </a:t>
            </a:r>
            <a:r>
              <a:rPr lang="cs-CZ" sz="2400" dirty="0" smtClean="0"/>
              <a:t>zahřátí zčervená</a:t>
            </a:r>
            <a:endParaRPr lang="cs-CZ" sz="2400" dirty="0"/>
          </a:p>
          <a:p>
            <a:pPr marL="0" indent="0"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2</a:t>
            </a:r>
            <a:r>
              <a:rPr lang="cs-CZ" sz="2400" dirty="0">
                <a:solidFill>
                  <a:srgbClr val="FF0000"/>
                </a:solidFill>
              </a:rPr>
              <a:t>. stupeň: </a:t>
            </a:r>
            <a:r>
              <a:rPr lang="cs-CZ" sz="2400" dirty="0"/>
              <a:t>z</a:t>
            </a:r>
            <a:r>
              <a:rPr lang="cs-CZ" sz="2400" dirty="0" smtClean="0"/>
              <a:t>barvení </a:t>
            </a:r>
            <a:r>
              <a:rPr lang="cs-CZ" sz="2400" dirty="0"/>
              <a:t>kůže dofialova, </a:t>
            </a:r>
            <a:r>
              <a:rPr lang="cs-CZ" sz="2400" dirty="0" smtClean="0"/>
              <a:t>měkké tkáně</a:t>
            </a:r>
            <a:r>
              <a:rPr lang="cs-CZ" sz="2400" dirty="0"/>
              <a:t>, pacient </a:t>
            </a:r>
            <a:r>
              <a:rPr lang="cs-CZ" sz="2400" dirty="0" smtClean="0"/>
              <a:t>stále cítí </a:t>
            </a:r>
            <a:r>
              <a:rPr lang="cs-CZ" sz="2400" dirty="0"/>
              <a:t>bolest, </a:t>
            </a:r>
            <a:r>
              <a:rPr lang="cs-CZ" sz="2400" dirty="0" smtClean="0"/>
              <a:t>nejdéle </a:t>
            </a:r>
            <a:r>
              <a:rPr lang="cs-CZ" sz="2400" dirty="0"/>
              <a:t>do dvou </a:t>
            </a:r>
            <a:r>
              <a:rPr lang="cs-CZ" sz="2400" dirty="0" smtClean="0"/>
              <a:t>dnů se objeví puchýře</a:t>
            </a:r>
            <a:r>
              <a:rPr lang="cs-CZ" sz="2400" dirty="0"/>
              <a:t>. Je-li obsahem </a:t>
            </a:r>
            <a:r>
              <a:rPr lang="cs-CZ" sz="2400" dirty="0" smtClean="0"/>
              <a:t>puchýře čirá </a:t>
            </a:r>
            <a:r>
              <a:rPr lang="cs-CZ" sz="2400" dirty="0"/>
              <a:t>tekutina, </a:t>
            </a:r>
            <a:r>
              <a:rPr lang="cs-CZ" sz="2400" dirty="0" smtClean="0"/>
              <a:t>prognóza </a:t>
            </a:r>
            <a:r>
              <a:rPr lang="cs-CZ" sz="2400" dirty="0"/>
              <a:t>je </a:t>
            </a:r>
            <a:r>
              <a:rPr lang="cs-CZ" sz="2400" dirty="0" smtClean="0"/>
              <a:t>dobrá. </a:t>
            </a:r>
            <a:r>
              <a:rPr lang="cs-CZ" sz="2400" dirty="0"/>
              <a:t>Otok ustupuje.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FF0000"/>
                </a:solidFill>
              </a:rPr>
              <a:t>3. stupeň: </a:t>
            </a:r>
            <a:r>
              <a:rPr lang="cs-CZ" sz="2400" dirty="0"/>
              <a:t>p</a:t>
            </a:r>
            <a:r>
              <a:rPr lang="cs-CZ" sz="2400" dirty="0" smtClean="0"/>
              <a:t>uchýře tmavé, krvavé, </a:t>
            </a:r>
            <a:r>
              <a:rPr lang="cs-CZ" sz="2400" dirty="0"/>
              <a:t>omrzlina zřejmě vnikla již do </a:t>
            </a:r>
            <a:r>
              <a:rPr lang="cs-CZ" sz="2400" dirty="0" smtClean="0"/>
              <a:t>škáry</a:t>
            </a:r>
            <a:r>
              <a:rPr lang="cs-CZ" sz="2400" dirty="0"/>
              <a:t>. Pacient </a:t>
            </a:r>
            <a:r>
              <a:rPr lang="cs-CZ" sz="2400" dirty="0" smtClean="0"/>
              <a:t>přestává pociťovat </a:t>
            </a:r>
            <a:r>
              <a:rPr lang="cs-CZ" sz="2400" dirty="0"/>
              <a:t>bolest.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FF0000"/>
                </a:solidFill>
              </a:rPr>
              <a:t>4. stupeň: </a:t>
            </a:r>
            <a:r>
              <a:rPr lang="cs-CZ" sz="2400" dirty="0"/>
              <a:t>t</a:t>
            </a:r>
            <a:r>
              <a:rPr lang="cs-CZ" sz="2400" dirty="0" smtClean="0"/>
              <a:t>zv</a:t>
            </a:r>
            <a:r>
              <a:rPr lang="cs-CZ" sz="2400" dirty="0"/>
              <a:t>. stadium mumifikace. Tento stupeň </a:t>
            </a:r>
            <a:r>
              <a:rPr lang="cs-CZ" sz="2400" dirty="0" smtClean="0"/>
              <a:t>nastává </a:t>
            </a:r>
            <a:r>
              <a:rPr lang="cs-CZ" sz="2400" dirty="0"/>
              <a:t>zhruba po 48 </a:t>
            </a:r>
            <a:r>
              <a:rPr lang="cs-CZ" sz="2400" dirty="0" smtClean="0"/>
              <a:t>hodinách. Kůže </a:t>
            </a:r>
            <a:r>
              <a:rPr lang="cs-CZ" sz="2400" dirty="0"/>
              <a:t>zbarvena modře až modročerně. </a:t>
            </a:r>
            <a:r>
              <a:rPr lang="cs-CZ" sz="2400" dirty="0" smtClean="0"/>
              <a:t>Vzhledem k odúmrtí tkáně </a:t>
            </a:r>
            <a:r>
              <a:rPr lang="cs-CZ" sz="2400" dirty="0"/>
              <a:t>pacient již neciti bolest. </a:t>
            </a:r>
            <a:r>
              <a:rPr lang="cs-CZ" sz="2400" dirty="0" smtClean="0"/>
              <a:t>Pokud se </a:t>
            </a:r>
            <a:r>
              <a:rPr lang="cs-CZ" sz="2400" dirty="0"/>
              <a:t>do </a:t>
            </a:r>
            <a:r>
              <a:rPr lang="cs-CZ" sz="2400" dirty="0" smtClean="0"/>
              <a:t>této </a:t>
            </a:r>
            <a:r>
              <a:rPr lang="cs-CZ" sz="2400" dirty="0"/>
              <a:t>oblasti dostane infekce, </a:t>
            </a:r>
            <a:r>
              <a:rPr lang="cs-CZ" sz="2400" dirty="0" smtClean="0"/>
              <a:t>vzniká vlhká gangréna</a:t>
            </a:r>
            <a:r>
              <a:rPr lang="cs-CZ" sz="2400" dirty="0"/>
              <a:t>, </a:t>
            </a:r>
            <a:r>
              <a:rPr lang="cs-CZ" sz="2400" dirty="0" smtClean="0"/>
              <a:t>která </a:t>
            </a:r>
            <a:r>
              <a:rPr lang="cs-CZ" sz="2400" dirty="0"/>
              <a:t>může </a:t>
            </a:r>
            <a:r>
              <a:rPr lang="cs-CZ" sz="2400" dirty="0" smtClean="0"/>
              <a:t>vyústit </a:t>
            </a:r>
            <a:r>
              <a:rPr lang="cs-CZ" sz="2400" dirty="0"/>
              <a:t>až v </a:t>
            </a:r>
            <a:r>
              <a:rPr lang="cs-CZ" sz="2400" dirty="0" smtClean="0"/>
              <a:t>amputaci postižené </a:t>
            </a:r>
            <a:r>
              <a:rPr lang="cs-CZ" sz="2400" dirty="0"/>
              <a:t>oblasti.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332656"/>
            <a:ext cx="8229600" cy="807368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 smtClean="0"/>
              <a:t>Stupně omrzlin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2040183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1148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sz="2400" dirty="0" smtClean="0"/>
              <a:t>důležite </a:t>
            </a:r>
            <a:r>
              <a:rPr lang="pl-PL" sz="2400" dirty="0"/>
              <a:t>je se co nejdřive dostat do </a:t>
            </a:r>
            <a:r>
              <a:rPr lang="pl-PL" sz="2400" dirty="0" smtClean="0"/>
              <a:t>závětři</a:t>
            </a:r>
            <a:r>
              <a:rPr lang="pl-PL" sz="2400" dirty="0"/>
              <a:t>, do </a:t>
            </a:r>
            <a:r>
              <a:rPr lang="pl-PL" sz="2400" dirty="0" smtClean="0"/>
              <a:t>míst</a:t>
            </a:r>
            <a:r>
              <a:rPr lang="pl-PL" sz="2400" dirty="0"/>
              <a:t>, kde je </a:t>
            </a:r>
            <a:r>
              <a:rPr lang="pl-PL" sz="2400" dirty="0" smtClean="0"/>
              <a:t>teplo, pokud </a:t>
            </a:r>
            <a:r>
              <a:rPr lang="pl-PL" sz="2400" dirty="0"/>
              <a:t>je to </a:t>
            </a:r>
            <a:r>
              <a:rPr lang="pl-PL" sz="2400" dirty="0" smtClean="0"/>
              <a:t>možné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podáváme teplé </a:t>
            </a:r>
            <a:r>
              <a:rPr lang="cs-CZ" sz="2400" dirty="0"/>
              <a:t>a </a:t>
            </a:r>
            <a:r>
              <a:rPr lang="cs-CZ" sz="2400" dirty="0" smtClean="0"/>
              <a:t>sladké nápoje </a:t>
            </a:r>
            <a:r>
              <a:rPr lang="cs-CZ" sz="2400" dirty="0"/>
              <a:t>bez </a:t>
            </a:r>
            <a:r>
              <a:rPr lang="cs-CZ" sz="2400" dirty="0" smtClean="0"/>
              <a:t>alkoholu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máme-li mokré </a:t>
            </a:r>
            <a:r>
              <a:rPr lang="cs-CZ" sz="2400" dirty="0"/>
              <a:t>rukavice a ponožky, </a:t>
            </a:r>
            <a:r>
              <a:rPr lang="cs-CZ" sz="2400" dirty="0" smtClean="0"/>
              <a:t>vyměníme</a:t>
            </a:r>
            <a:r>
              <a:rPr lang="cs-CZ" sz="2400" dirty="0"/>
              <a:t> </a:t>
            </a:r>
            <a:r>
              <a:rPr lang="cs-CZ" sz="2400" dirty="0" smtClean="0"/>
              <a:t>je </a:t>
            </a:r>
            <a:r>
              <a:rPr lang="cs-CZ" sz="2400" dirty="0"/>
              <a:t>za </a:t>
            </a:r>
            <a:r>
              <a:rPr lang="cs-CZ" sz="2400" dirty="0" smtClean="0"/>
              <a:t>suché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sundáme </a:t>
            </a:r>
            <a:r>
              <a:rPr lang="cs-CZ" sz="2400" dirty="0"/>
              <a:t>hodinky, </a:t>
            </a:r>
            <a:r>
              <a:rPr lang="cs-CZ" sz="2400" dirty="0" smtClean="0"/>
              <a:t>prstýnky – z důvodu otoku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zahříváme </a:t>
            </a:r>
            <a:r>
              <a:rPr lang="cs-CZ" sz="2400" dirty="0"/>
              <a:t>se </a:t>
            </a:r>
            <a:r>
              <a:rPr lang="cs-CZ" sz="2400" dirty="0" smtClean="0"/>
              <a:t>tělesným </a:t>
            </a:r>
            <a:r>
              <a:rPr lang="cs-CZ" sz="2400" dirty="0"/>
              <a:t>teplem (</a:t>
            </a:r>
            <a:r>
              <a:rPr lang="cs-CZ" sz="2400" dirty="0" smtClean="0"/>
              <a:t>podpaží, třísla</a:t>
            </a:r>
            <a:r>
              <a:rPr lang="cs-CZ" sz="2400" dirty="0"/>
              <a:t>)-</a:t>
            </a:r>
            <a:r>
              <a:rPr lang="cs-CZ" sz="2400" dirty="0" smtClean="0"/>
              <a:t>buď vlastním</a:t>
            </a:r>
            <a:r>
              <a:rPr lang="cs-CZ" sz="2400" dirty="0"/>
              <a:t>, nebo </a:t>
            </a:r>
            <a:r>
              <a:rPr lang="cs-CZ" sz="2400" dirty="0" smtClean="0"/>
              <a:t>kamaráda</a:t>
            </a:r>
            <a:r>
              <a:rPr lang="cs-CZ" sz="2400" dirty="0"/>
              <a:t>, po 10 </a:t>
            </a:r>
            <a:r>
              <a:rPr lang="cs-CZ" sz="2400" dirty="0" smtClean="0"/>
              <a:t>minut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nikdy nepoužíváme přímé </a:t>
            </a:r>
            <a:r>
              <a:rPr lang="cs-CZ" sz="2400" dirty="0"/>
              <a:t>teplo ani netřeme </a:t>
            </a:r>
            <a:r>
              <a:rPr lang="cs-CZ" sz="2400" dirty="0" smtClean="0"/>
              <a:t>necitlivou </a:t>
            </a:r>
            <a:r>
              <a:rPr lang="cs-CZ" sz="2400" dirty="0" err="1" smtClean="0"/>
              <a:t>tkaň</a:t>
            </a:r>
            <a:r>
              <a:rPr lang="cs-CZ" sz="2400" dirty="0" smtClean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pokud </a:t>
            </a:r>
            <a:r>
              <a:rPr lang="cs-CZ" sz="2400" dirty="0"/>
              <a:t>se citlivost </a:t>
            </a:r>
            <a:r>
              <a:rPr lang="cs-CZ" sz="2400" dirty="0" smtClean="0"/>
              <a:t>nevrátí </a:t>
            </a:r>
            <a:r>
              <a:rPr lang="cs-CZ" sz="2400" dirty="0"/>
              <a:t>do 10 minut, </a:t>
            </a:r>
            <a:r>
              <a:rPr lang="cs-CZ" sz="2400" dirty="0" smtClean="0"/>
              <a:t>podáváme</a:t>
            </a:r>
            <a:r>
              <a:rPr lang="cs-CZ" sz="2400" dirty="0"/>
              <a:t> </a:t>
            </a:r>
            <a:r>
              <a:rPr lang="cs-CZ" sz="2400" dirty="0" smtClean="0"/>
              <a:t>Aspirin </a:t>
            </a:r>
            <a:r>
              <a:rPr lang="cs-CZ" sz="2400" dirty="0"/>
              <a:t>500 mg (</a:t>
            </a:r>
            <a:r>
              <a:rPr lang="cs-CZ" sz="2400" dirty="0" smtClean="0"/>
              <a:t>zlepší </a:t>
            </a:r>
            <a:r>
              <a:rPr lang="cs-CZ" sz="2400" dirty="0"/>
              <a:t>tekutost krve), </a:t>
            </a:r>
            <a:r>
              <a:rPr lang="cs-CZ" sz="2400" dirty="0" smtClean="0"/>
              <a:t> </a:t>
            </a:r>
            <a:r>
              <a:rPr lang="cs-CZ" sz="2400" dirty="0"/>
              <a:t>Ibuprofen 400 mg (</a:t>
            </a:r>
            <a:r>
              <a:rPr lang="cs-CZ" sz="2400" dirty="0" smtClean="0"/>
              <a:t>terapie bolesti, protizánětlivý účinek) 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332656"/>
            <a:ext cx="8229600" cy="807368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 smtClean="0"/>
              <a:t>První pomoc u omrzlin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8863969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41148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rychle </a:t>
            </a:r>
            <a:r>
              <a:rPr lang="cs-CZ" sz="2400" dirty="0"/>
              <a:t>se </a:t>
            </a:r>
            <a:r>
              <a:rPr lang="cs-CZ" sz="2400" dirty="0" smtClean="0"/>
              <a:t>ohřát </a:t>
            </a:r>
            <a:r>
              <a:rPr lang="cs-CZ" sz="2400" dirty="0"/>
              <a:t>je </a:t>
            </a:r>
            <a:r>
              <a:rPr lang="cs-CZ" sz="2400" dirty="0" smtClean="0"/>
              <a:t>možné </a:t>
            </a:r>
            <a:r>
              <a:rPr lang="cs-CZ" sz="2400" dirty="0"/>
              <a:t>pomoci </a:t>
            </a:r>
            <a:r>
              <a:rPr lang="cs-CZ" sz="2400" dirty="0" smtClean="0"/>
              <a:t>vodní lázně</a:t>
            </a:r>
            <a:r>
              <a:rPr lang="cs-CZ" sz="2400" dirty="0"/>
              <a:t>, při teplotě 40°C s dezinfekci (</a:t>
            </a:r>
            <a:r>
              <a:rPr lang="cs-CZ" sz="2400" dirty="0" err="1" smtClean="0"/>
              <a:t>Jodisol</a:t>
            </a:r>
            <a:r>
              <a:rPr lang="cs-CZ" sz="2400" dirty="0" smtClean="0"/>
              <a:t>, </a:t>
            </a:r>
            <a:r>
              <a:rPr lang="cs-CZ" sz="2400" dirty="0" err="1" smtClean="0"/>
              <a:t>Betadine</a:t>
            </a:r>
            <a:r>
              <a:rPr lang="cs-CZ" sz="2400" dirty="0"/>
              <a:t>, aj.). Nohy a ruce koupeme, na obličej </a:t>
            </a:r>
            <a:r>
              <a:rPr lang="cs-CZ" sz="2400" dirty="0" smtClean="0"/>
              <a:t>přikládáme </a:t>
            </a:r>
            <a:r>
              <a:rPr lang="cs-CZ" sz="2400" dirty="0"/>
              <a:t>obklady </a:t>
            </a: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(pozor-předem je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nutné</a:t>
            </a: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vyloučit </a:t>
            </a: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hypotermii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doba ohřáti </a:t>
            </a:r>
            <a:r>
              <a:rPr lang="cs-CZ" sz="2400" dirty="0"/>
              <a:t>by měla </a:t>
            </a:r>
            <a:r>
              <a:rPr lang="cs-CZ" sz="2400" dirty="0" smtClean="0"/>
              <a:t>být </a:t>
            </a:r>
            <a:r>
              <a:rPr lang="cs-CZ" sz="2400" dirty="0"/>
              <a:t>po </a:t>
            </a:r>
            <a:r>
              <a:rPr lang="cs-CZ" sz="2400" dirty="0" smtClean="0"/>
              <a:t>návrat normální </a:t>
            </a:r>
            <a:r>
              <a:rPr lang="cs-CZ" sz="2400" dirty="0"/>
              <a:t>barvy a </a:t>
            </a:r>
            <a:r>
              <a:rPr lang="cs-CZ" sz="2400" dirty="0" smtClean="0"/>
              <a:t>ohřátí </a:t>
            </a:r>
            <a:r>
              <a:rPr lang="cs-CZ" sz="2400" dirty="0"/>
              <a:t>na </a:t>
            </a:r>
            <a:r>
              <a:rPr lang="cs-CZ" sz="2400" dirty="0" smtClean="0"/>
              <a:t>teplotu okolního těla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poté postižené části </a:t>
            </a:r>
            <a:r>
              <a:rPr lang="cs-CZ" sz="2400" dirty="0"/>
              <a:t>těla </a:t>
            </a:r>
            <a:r>
              <a:rPr lang="cs-CZ" sz="2400" dirty="0" smtClean="0"/>
              <a:t>osušíme </a:t>
            </a:r>
            <a:r>
              <a:rPr lang="cs-CZ" sz="2400" dirty="0"/>
              <a:t>a použijeme </a:t>
            </a:r>
            <a:r>
              <a:rPr lang="cs-CZ" sz="2400" dirty="0" smtClean="0"/>
              <a:t>sterilní, měkké </a:t>
            </a:r>
            <a:r>
              <a:rPr lang="cs-CZ" sz="2400" dirty="0"/>
              <a:t>a </a:t>
            </a:r>
            <a:r>
              <a:rPr lang="cs-CZ" sz="2400" dirty="0" smtClean="0"/>
              <a:t>volné obvazy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postižená </a:t>
            </a:r>
            <a:r>
              <a:rPr lang="cs-CZ" sz="2400" dirty="0"/>
              <a:t>končetina by měla </a:t>
            </a:r>
            <a:r>
              <a:rPr lang="cs-CZ" sz="2400" dirty="0" smtClean="0"/>
              <a:t>být </a:t>
            </a:r>
            <a:r>
              <a:rPr lang="cs-CZ" sz="2400" dirty="0"/>
              <a:t>ve </a:t>
            </a:r>
            <a:r>
              <a:rPr lang="cs-CZ" sz="2400" dirty="0" smtClean="0"/>
              <a:t>zvýšené poloze - otok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po rozehřátí omrzlých </a:t>
            </a:r>
            <a:r>
              <a:rPr lang="cs-CZ" sz="2400" dirty="0"/>
              <a:t>nohou nechodit. Je </a:t>
            </a:r>
            <a:r>
              <a:rPr lang="cs-CZ" sz="2400" dirty="0" smtClean="0"/>
              <a:t>nutný transport</a:t>
            </a:r>
            <a:endParaRPr lang="cs-CZ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puchýře nepropichujeme, vyvarujeme </a:t>
            </a:r>
            <a:r>
              <a:rPr lang="cs-CZ" sz="2400" dirty="0"/>
              <a:t>se otlakům a </a:t>
            </a:r>
            <a:r>
              <a:rPr lang="cs-CZ" sz="2400" dirty="0" smtClean="0"/>
              <a:t>mechanickým</a:t>
            </a:r>
            <a:r>
              <a:rPr lang="cs-CZ" sz="2400" dirty="0"/>
              <a:t> </a:t>
            </a:r>
            <a:r>
              <a:rPr lang="cs-CZ" sz="2400" dirty="0" smtClean="0"/>
              <a:t>poškozením tkání</a:t>
            </a:r>
            <a:endParaRPr lang="cs-CZ" sz="2400" dirty="0"/>
          </a:p>
          <a:p>
            <a:pPr marL="0" indent="0" algn="ctr">
              <a:buNone/>
            </a:pP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Postižená tkáň nesmí po ohřátí znovu zmrznout. 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332656"/>
            <a:ext cx="8229600" cy="807368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 smtClean="0"/>
              <a:t>První pomoc u omrzlin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653523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35360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/>
              <a:t>Použitá literatura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cs-CZ" sz="2000" dirty="0" smtClean="0">
                <a:latin typeface="Corbel (Základní text)"/>
                <a:cs typeface="Times New Roman" pitchFamily="18" charset="0"/>
              </a:rPr>
              <a:t>Zeman Václav</a:t>
            </a:r>
            <a:r>
              <a:rPr lang="cs-CZ" sz="2000" dirty="0">
                <a:latin typeface="Corbel (Základní text)"/>
                <a:cs typeface="Times New Roman" pitchFamily="18" charset="0"/>
              </a:rPr>
              <a:t>, Adaptace na chlad u člověka, 1. </a:t>
            </a:r>
            <a:r>
              <a:rPr lang="cs-CZ" sz="2000" dirty="0" smtClean="0">
                <a:latin typeface="Corbel (Základní text)"/>
                <a:cs typeface="Times New Roman" pitchFamily="18" charset="0"/>
              </a:rPr>
              <a:t>vydáni </a:t>
            </a:r>
            <a:r>
              <a:rPr lang="cs-CZ" sz="2000" dirty="0">
                <a:latin typeface="Corbel (Základní text)"/>
                <a:cs typeface="Times New Roman" pitchFamily="18" charset="0"/>
              </a:rPr>
              <a:t>Praha: </a:t>
            </a:r>
            <a:r>
              <a:rPr lang="cs-CZ" sz="2000" dirty="0" err="1">
                <a:latin typeface="Corbel (Základní text)"/>
                <a:cs typeface="Times New Roman" pitchFamily="18" charset="0"/>
              </a:rPr>
              <a:t>Galen</a:t>
            </a:r>
            <a:r>
              <a:rPr lang="cs-CZ" sz="2000" dirty="0">
                <a:latin typeface="Corbel (Základní text)"/>
                <a:cs typeface="Times New Roman" pitchFamily="18" charset="0"/>
              </a:rPr>
              <a:t>, 2006, 131 str., ISBN 80-7262-331-1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000" dirty="0" smtClean="0">
                <a:latin typeface="Corbel (Základní text)"/>
                <a:cs typeface="Times New Roman" pitchFamily="18" charset="0"/>
              </a:rPr>
              <a:t>PRVNÍ </a:t>
            </a:r>
            <a:r>
              <a:rPr lang="cs-CZ" sz="2000" dirty="0">
                <a:latin typeface="Corbel (Základní text)"/>
                <a:cs typeface="Times New Roman" pitchFamily="18" charset="0"/>
              </a:rPr>
              <a:t>POMOC - SKRIPTA výukový materiál pro kurzy první pomoci LK ČHS – verze 11/2011 ©– J. Kubalová - Podchlazení - hypotermie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000" dirty="0" err="1" smtClean="0">
                <a:latin typeface="Corbel (Základní text)"/>
                <a:cs typeface="Times New Roman" pitchFamily="18" charset="0"/>
              </a:rPr>
              <a:t>Sieger</a:t>
            </a:r>
            <a:r>
              <a:rPr lang="cs-CZ" sz="2000" dirty="0" smtClean="0">
                <a:latin typeface="Corbel (Základní text)"/>
                <a:cs typeface="Times New Roman" pitchFamily="18" charset="0"/>
              </a:rPr>
              <a:t> </a:t>
            </a:r>
            <a:r>
              <a:rPr lang="cs-CZ" sz="2000" dirty="0">
                <a:latin typeface="Corbel (Základní text)"/>
                <a:cs typeface="Times New Roman" pitchFamily="18" charset="0"/>
              </a:rPr>
              <a:t>Ladislav, Nebezpečí podchlazení [online]. </a:t>
            </a:r>
            <a:r>
              <a:rPr lang="cs-CZ" sz="2000" dirty="0" err="1">
                <a:latin typeface="Corbel (Základní text)"/>
                <a:cs typeface="Times New Roman" pitchFamily="18" charset="0"/>
              </a:rPr>
              <a:t>Html</a:t>
            </a:r>
            <a:r>
              <a:rPr lang="cs-CZ" sz="2000" dirty="0">
                <a:latin typeface="Corbel (Základní text)"/>
                <a:cs typeface="Times New Roman" pitchFamily="18" charset="0"/>
              </a:rPr>
              <a:t> [svět </a:t>
            </a:r>
            <a:r>
              <a:rPr lang="cs-CZ" sz="2000" dirty="0" err="1">
                <a:latin typeface="Corbel (Základní text)"/>
                <a:cs typeface="Times New Roman" pitchFamily="18" charset="0"/>
              </a:rPr>
              <a:t>outdooru</a:t>
            </a:r>
            <a:r>
              <a:rPr lang="cs-CZ" sz="2000" dirty="0">
                <a:latin typeface="Corbel (Základní text)"/>
                <a:cs typeface="Times New Roman" pitchFamily="18" charset="0"/>
              </a:rPr>
              <a:t>] 11.12.2006 [cit.20.10.2007],</a:t>
            </a:r>
            <a:r>
              <a:rPr lang="pl-PL" sz="2000" dirty="0">
                <a:latin typeface="Corbel (Základní text)"/>
                <a:cs typeface="Times New Roman" pitchFamily="18" charset="0"/>
              </a:rPr>
              <a:t>Skryte nebezpeči podchlazeni. </a:t>
            </a:r>
            <a:r>
              <a:rPr lang="pl-PL" sz="2000" dirty="0" smtClean="0">
                <a:latin typeface="Corbel (Základní text)"/>
                <a:cs typeface="Times New Roman" pitchFamily="18" charset="0"/>
              </a:rPr>
              <a:t>Dostupné </a:t>
            </a:r>
            <a:r>
              <a:rPr lang="pl-PL" sz="2000" dirty="0">
                <a:latin typeface="Corbel (Základní text)"/>
                <a:cs typeface="Times New Roman" pitchFamily="18" charset="0"/>
              </a:rPr>
              <a:t>na World Wide Web:</a:t>
            </a:r>
            <a:r>
              <a:rPr lang="cs-CZ" sz="2000" dirty="0">
                <a:latin typeface="Corbel (Základní text)"/>
                <a:cs typeface="Times New Roman" pitchFamily="18" charset="0"/>
              </a:rPr>
              <a:t>http://www.svetoutdooru.cz/clanek/?</a:t>
            </a:r>
            <a:r>
              <a:rPr lang="cs-CZ" sz="2000" dirty="0" smtClean="0">
                <a:latin typeface="Corbel (Základní text)"/>
                <a:cs typeface="Times New Roman" pitchFamily="18" charset="0"/>
              </a:rPr>
              <a:t>107593-skryte-nebezpeci-podchlazeni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000" dirty="0" smtClean="0">
                <a:latin typeface="Corbel (Základní text)"/>
              </a:rPr>
              <a:t>Obrázky</a:t>
            </a:r>
            <a:r>
              <a:rPr lang="cs-CZ" sz="2000" dirty="0" smtClean="0">
                <a:latin typeface="Corbel (Základní text)"/>
              </a:rPr>
              <a:t> a fotografie -  archiv autora</a:t>
            </a:r>
            <a:endParaRPr lang="cs-CZ" sz="2000" dirty="0" smtClean="0">
              <a:latin typeface="Corbel (Základní text)"/>
            </a:endParaRPr>
          </a:p>
          <a:p>
            <a:pPr>
              <a:buClr>
                <a:srgbClr val="FF0000"/>
              </a:buClr>
              <a:buNone/>
            </a:pPr>
            <a:endParaRPr lang="cs-CZ" sz="2000" dirty="0">
              <a:latin typeface="Corbel (Základní text)"/>
            </a:endParaRPr>
          </a:p>
          <a:p>
            <a:pPr marL="0" indent="0">
              <a:buClr>
                <a:srgbClr val="FF0000"/>
              </a:buClr>
              <a:buNone/>
            </a:pPr>
            <a:endParaRPr lang="cs-CZ" sz="2000" dirty="0">
              <a:latin typeface="Corbel (Základní text)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45281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35280" cy="807368"/>
          </a:xfrm>
        </p:spPr>
        <p:txBody>
          <a:bodyPr>
            <a:noAutofit/>
          </a:bodyPr>
          <a:lstStyle/>
          <a:p>
            <a:pPr algn="ctr"/>
            <a:r>
              <a:rPr lang="cs-CZ" sz="2800" cap="all" dirty="0" smtClean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rPr>
              <a:t>Krok  </a:t>
            </a:r>
            <a:r>
              <a:rPr lang="cs-CZ" sz="2800" cap="all" dirty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rPr>
              <a:t>ZAJIŠTĚNÍ BEZPEČNOSTI ZÚČASTNĚNÝCH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568952" cy="4824536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800" dirty="0">
                <a:latin typeface="Corbel" pitchFamily="34" charset="0"/>
                <a:cs typeface="Times New Roman" pitchFamily="18" charset="0"/>
              </a:rPr>
              <a:t>předejít vzniku dalších zranění a prohloubení stávajících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800" dirty="0">
                <a:latin typeface="Corbel" pitchFamily="34" charset="0"/>
                <a:cs typeface="Times New Roman" pitchFamily="18" charset="0"/>
              </a:rPr>
              <a:t>technická první pomoc ( dále jen TP) často předchází zdravotnické první pomoci a vytváří podmínky pro její provedení – spočívá v </a:t>
            </a:r>
            <a:r>
              <a:rPr lang="cs-CZ" sz="2800" b="1" dirty="0">
                <a:solidFill>
                  <a:srgbClr val="FF0000"/>
                </a:solidFill>
                <a:latin typeface="Corbel" pitchFamily="34" charset="0"/>
                <a:cs typeface="Times New Roman" pitchFamily="18" charset="0"/>
              </a:rPr>
              <a:t>bezpečném odstranění</a:t>
            </a:r>
            <a:r>
              <a:rPr lang="cs-CZ" sz="2800" dirty="0">
                <a:solidFill>
                  <a:srgbClr val="FF0000"/>
                </a:solidFill>
                <a:latin typeface="Corbel" pitchFamily="34" charset="0"/>
                <a:cs typeface="Times New Roman" pitchFamily="18" charset="0"/>
              </a:rPr>
              <a:t> </a:t>
            </a:r>
            <a:r>
              <a:rPr lang="cs-CZ" sz="2800" dirty="0">
                <a:latin typeface="Corbel" pitchFamily="34" charset="0"/>
                <a:cs typeface="Times New Roman" pitchFamily="18" charset="0"/>
              </a:rPr>
              <a:t>(přerušení působení) příčiny, která nehodu vyvolala (dopravní nehoda, </a:t>
            </a:r>
            <a:r>
              <a:rPr lang="cs-CZ" sz="2800" dirty="0" smtClean="0">
                <a:latin typeface="Corbel" pitchFamily="34" charset="0"/>
                <a:cs typeface="Times New Roman" pitchFamily="18" charset="0"/>
              </a:rPr>
              <a:t>vypnutí </a:t>
            </a:r>
            <a:r>
              <a:rPr lang="cs-CZ" sz="2800" dirty="0">
                <a:latin typeface="Corbel" pitchFamily="34" charset="0"/>
                <a:cs typeface="Times New Roman" pitchFamily="18" charset="0"/>
              </a:rPr>
              <a:t>elektrické </a:t>
            </a:r>
            <a:r>
              <a:rPr lang="cs-CZ" sz="2800" dirty="0" smtClean="0">
                <a:latin typeface="Corbel" pitchFamily="34" charset="0"/>
                <a:cs typeface="Times New Roman" pitchFamily="18" charset="0"/>
              </a:rPr>
              <a:t>energie, plynu </a:t>
            </a:r>
            <a:r>
              <a:rPr lang="cs-CZ" sz="2800" dirty="0">
                <a:latin typeface="Corbel" pitchFamily="34" charset="0"/>
                <a:cs typeface="Times New Roman" pitchFamily="18" charset="0"/>
              </a:rPr>
              <a:t>atd.) 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2800" dirty="0">
                <a:latin typeface="Corbel" pitchFamily="34" charset="0"/>
                <a:cs typeface="Times New Roman" pitchFamily="18" charset="0"/>
              </a:rPr>
              <a:t>zachránci se řídí pokyny příslušníků Policie ČR, Hasičského záchranného sboru ČR, nebo členů Zdravotnické </a:t>
            </a:r>
            <a:r>
              <a:rPr lang="cs-CZ" sz="2800" dirty="0" smtClean="0">
                <a:latin typeface="Corbel" pitchFamily="34" charset="0"/>
                <a:cs typeface="Times New Roman" pitchFamily="18" charset="0"/>
              </a:rPr>
              <a:t>záchranné služby</a:t>
            </a:r>
            <a:r>
              <a:rPr lang="cs-CZ" sz="2800" dirty="0">
                <a:latin typeface="Corbel" pitchFamily="34" charset="0"/>
                <a:cs typeface="Times New Roman" pitchFamily="18" charset="0"/>
              </a:rPr>
              <a:t>, jsou-li tito již na místě nehody</a:t>
            </a:r>
          </a:p>
          <a:p>
            <a:endParaRPr lang="cs-CZ" sz="28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95181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46448"/>
            <a:ext cx="8229600" cy="41148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cs-CZ" sz="2800" dirty="0" smtClean="0"/>
              <a:t>schopnost </a:t>
            </a:r>
            <a:r>
              <a:rPr lang="cs-CZ" sz="2800" dirty="0"/>
              <a:t>organismu udržovat </a:t>
            </a:r>
            <a:r>
              <a:rPr lang="cs-CZ" sz="2800" dirty="0" smtClean="0"/>
              <a:t>stálou </a:t>
            </a:r>
            <a:r>
              <a:rPr lang="cs-CZ" sz="2800" dirty="0"/>
              <a:t>tělesnou teplotu.</a:t>
            </a:r>
            <a:endParaRPr lang="cs-CZ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sz="2800" dirty="0"/>
              <a:t>k</a:t>
            </a:r>
            <a:r>
              <a:rPr lang="cs-CZ" sz="2800" dirty="0" smtClean="0"/>
              <a:t> fyziologické </a:t>
            </a:r>
            <a:r>
              <a:rPr lang="cs-CZ" sz="2800" dirty="0"/>
              <a:t>funkci </a:t>
            </a:r>
            <a:r>
              <a:rPr lang="cs-CZ" sz="2800" dirty="0" smtClean="0"/>
              <a:t>lidského </a:t>
            </a:r>
            <a:r>
              <a:rPr lang="cs-CZ" sz="2800" dirty="0"/>
              <a:t>těla je </a:t>
            </a:r>
            <a:r>
              <a:rPr lang="cs-CZ" sz="2800" dirty="0" smtClean="0"/>
              <a:t>zapotřebí </a:t>
            </a:r>
            <a:r>
              <a:rPr lang="cs-CZ" sz="2800" dirty="0"/>
              <a:t>teplota </a:t>
            </a:r>
            <a:r>
              <a:rPr lang="cs-CZ" sz="2800" dirty="0" smtClean="0"/>
              <a:t>37°C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800" dirty="0" smtClean="0"/>
              <a:t>tělo </a:t>
            </a:r>
            <a:r>
              <a:rPr lang="cs-CZ" sz="2800" dirty="0"/>
              <a:t>může samo o sobě </a:t>
            </a:r>
            <a:r>
              <a:rPr lang="cs-CZ" sz="2800" dirty="0" smtClean="0"/>
              <a:t>tolerovat malé výkyvy </a:t>
            </a:r>
            <a:r>
              <a:rPr lang="cs-CZ" sz="2800" dirty="0"/>
              <a:t>teplot nahoru i dolů skrze </a:t>
            </a:r>
            <a:r>
              <a:rPr lang="cs-CZ" sz="2800" dirty="0" smtClean="0"/>
              <a:t>termoregulační systém</a:t>
            </a:r>
            <a:r>
              <a:rPr lang="cs-CZ" sz="2800" dirty="0"/>
              <a:t>, </a:t>
            </a:r>
            <a:r>
              <a:rPr lang="cs-CZ" sz="2800" dirty="0" smtClean="0"/>
              <a:t>kontrolovány </a:t>
            </a:r>
            <a:r>
              <a:rPr lang="cs-CZ" sz="2800" dirty="0"/>
              <a:t>pomoci </a:t>
            </a:r>
            <a:r>
              <a:rPr lang="cs-CZ" sz="2800" dirty="0" smtClean="0"/>
              <a:t>teplotních čidel v kůži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800" dirty="0" smtClean="0"/>
              <a:t>systém </a:t>
            </a:r>
            <a:r>
              <a:rPr lang="cs-CZ" sz="2800" dirty="0"/>
              <a:t>termoregulace se aktivuje již při narozeni, kdy se novorozenec </a:t>
            </a:r>
            <a:r>
              <a:rPr lang="cs-CZ" sz="2800" dirty="0" smtClean="0"/>
              <a:t>musí vyrovnávat s teplotními rozdíly okolí</a:t>
            </a:r>
            <a:endParaRPr lang="cs-CZ" sz="28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404664"/>
            <a:ext cx="8229600" cy="807368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400" dirty="0" smtClean="0"/>
              <a:t>Termoregulace</a:t>
            </a:r>
            <a:endParaRPr lang="cs-CZ" sz="4400" dirty="0"/>
          </a:p>
        </p:txBody>
      </p:sp>
    </p:spTree>
    <p:extLst>
      <p:ext uri="{BB962C8B-B14F-4D97-AF65-F5344CB8AC3E}">
        <p14:creationId xmlns="" xmlns:p14="http://schemas.microsoft.com/office/powerpoint/2010/main" val="17616174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07368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/>
              <a:t>Poškození teplem - Hypertermie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82453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cs-CZ" altLang="cs-CZ" dirty="0">
                <a:solidFill>
                  <a:srgbClr val="FFFFCC"/>
                </a:solidFill>
              </a:rPr>
              <a:t>teplo a chlad – termoregulační centrum v hypotalamu, žlázy s vnitřní </a:t>
            </a:r>
            <a:r>
              <a:rPr lang="cs-CZ" altLang="cs-CZ" dirty="0" smtClean="0">
                <a:solidFill>
                  <a:srgbClr val="FFFFCC"/>
                </a:solidFill>
              </a:rPr>
              <a:t>sekrecí</a:t>
            </a:r>
          </a:p>
          <a:p>
            <a:pPr marL="0" indent="0" algn="ctr">
              <a:buNone/>
            </a:pPr>
            <a:r>
              <a:rPr lang="cs-CZ" altLang="cs-CZ" dirty="0" smtClean="0">
                <a:solidFill>
                  <a:srgbClr val="FF0000"/>
                </a:solidFill>
              </a:rPr>
              <a:t>hlavní </a:t>
            </a:r>
            <a:r>
              <a:rPr lang="cs-CZ" altLang="cs-CZ" dirty="0">
                <a:solidFill>
                  <a:srgbClr val="FF0000"/>
                </a:solidFill>
              </a:rPr>
              <a:t>mechanizmy </a:t>
            </a:r>
            <a:r>
              <a:rPr lang="cs-CZ" altLang="cs-CZ" dirty="0" smtClean="0">
                <a:solidFill>
                  <a:srgbClr val="FF0000"/>
                </a:solidFill>
              </a:rPr>
              <a:t>termoregulace: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altLang="cs-CZ" dirty="0" smtClean="0">
                <a:solidFill>
                  <a:srgbClr val="FFFFCC"/>
                </a:solidFill>
              </a:rPr>
              <a:t>tvorba </a:t>
            </a:r>
            <a:r>
              <a:rPr lang="cs-CZ" altLang="cs-CZ" dirty="0">
                <a:solidFill>
                  <a:srgbClr val="FFFFCC"/>
                </a:solidFill>
              </a:rPr>
              <a:t>tepla při metabolizmu a svalové </a:t>
            </a:r>
            <a:r>
              <a:rPr lang="cs-CZ" altLang="cs-CZ" dirty="0" smtClean="0">
                <a:solidFill>
                  <a:srgbClr val="FFFFCC"/>
                </a:solidFill>
              </a:rPr>
              <a:t>práci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altLang="cs-CZ" dirty="0" smtClean="0">
                <a:solidFill>
                  <a:srgbClr val="FFFFCC"/>
                </a:solidFill>
              </a:rPr>
              <a:t>cévní </a:t>
            </a:r>
            <a:r>
              <a:rPr lang="cs-CZ" altLang="cs-CZ" dirty="0">
                <a:solidFill>
                  <a:srgbClr val="FFFFCC"/>
                </a:solidFill>
              </a:rPr>
              <a:t>reakce – reguluje ztráty do </a:t>
            </a:r>
            <a:r>
              <a:rPr lang="cs-CZ" altLang="cs-CZ" dirty="0" smtClean="0">
                <a:solidFill>
                  <a:srgbClr val="FFFFCC"/>
                </a:solidFill>
              </a:rPr>
              <a:t>okolí</a:t>
            </a:r>
          </a:p>
          <a:p>
            <a:pPr marL="0" indent="0" algn="ctr">
              <a:buNone/>
            </a:pPr>
            <a:r>
              <a:rPr lang="cs-CZ" altLang="cs-CZ" sz="3100" dirty="0">
                <a:solidFill>
                  <a:srgbClr val="FF0000"/>
                </a:solidFill>
              </a:rPr>
              <a:t>regulace ztrátami do okolí závisí na: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altLang="cs-CZ" sz="3100" dirty="0">
                <a:solidFill>
                  <a:srgbClr val="FFFFCC"/>
                </a:solidFill>
              </a:rPr>
              <a:t>vlhkosti </a:t>
            </a:r>
            <a:r>
              <a:rPr lang="cs-CZ" altLang="cs-CZ" sz="3100" dirty="0" smtClean="0">
                <a:solidFill>
                  <a:srgbClr val="FFFFCC"/>
                </a:solidFill>
              </a:rPr>
              <a:t>okolí, proudění </a:t>
            </a:r>
            <a:r>
              <a:rPr lang="cs-CZ" altLang="cs-CZ" sz="3100" dirty="0">
                <a:solidFill>
                  <a:srgbClr val="FFFFCC"/>
                </a:solidFill>
              </a:rPr>
              <a:t>vzduchu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altLang="cs-CZ" sz="3100" dirty="0">
                <a:solidFill>
                  <a:srgbClr val="FFFFCC"/>
                </a:solidFill>
              </a:rPr>
              <a:t>produkci potu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altLang="cs-CZ" sz="3100" dirty="0">
                <a:solidFill>
                  <a:srgbClr val="FFFFCC"/>
                </a:solidFill>
              </a:rPr>
              <a:t>dodávce tepla do kůže prouděním krve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altLang="cs-CZ" sz="3100" dirty="0">
                <a:solidFill>
                  <a:srgbClr val="FFFFCC"/>
                </a:solidFill>
              </a:rPr>
              <a:t>přítomnost bariéry – oblečení, vrstva podkožního tuku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altLang="cs-CZ" sz="3100" dirty="0">
              <a:solidFill>
                <a:srgbClr val="FFFFCC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6241597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07368"/>
          </a:xfrm>
        </p:spPr>
        <p:txBody>
          <a:bodyPr/>
          <a:lstStyle/>
          <a:p>
            <a:pPr algn="ctr"/>
            <a:r>
              <a:rPr lang="cs-CZ" dirty="0" smtClean="0"/>
              <a:t>Tepelné poškození - Úžeh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256584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cs-CZ" altLang="cs-CZ" sz="3600" dirty="0" smtClean="0">
                <a:latin typeface="Corbel" pitchFamily="34" charset="0"/>
                <a:cs typeface="Times New Roman" pitchFamily="18" charset="0"/>
              </a:rPr>
              <a:t>jedná </a:t>
            </a:r>
            <a:r>
              <a:rPr lang="cs-CZ" altLang="cs-CZ" sz="3600" dirty="0">
                <a:latin typeface="Corbel" pitchFamily="34" charset="0"/>
                <a:cs typeface="Times New Roman" pitchFamily="18" charset="0"/>
              </a:rPr>
              <a:t>se zpravidla o přehřátí ve volném čase. Tato situace nastává nejčastěji při nadměrném opalování </a:t>
            </a:r>
            <a:r>
              <a:rPr lang="cs-CZ" altLang="cs-CZ" sz="3600" dirty="0" smtClean="0">
                <a:latin typeface="Corbel" pitchFamily="34" charset="0"/>
                <a:cs typeface="Times New Roman" pitchFamily="18" charset="0"/>
              </a:rPr>
              <a:t>dětí nebo </a:t>
            </a:r>
            <a:r>
              <a:rPr lang="cs-CZ" altLang="cs-CZ" sz="3600" dirty="0">
                <a:latin typeface="Corbel" pitchFamily="34" charset="0"/>
                <a:cs typeface="Times New Roman" pitchFamily="18" charset="0"/>
              </a:rPr>
              <a:t>usnutí na slunci po požití alkoholu u </a:t>
            </a:r>
            <a:r>
              <a:rPr lang="cs-CZ" altLang="cs-CZ" sz="3600" dirty="0" smtClean="0">
                <a:latin typeface="Corbel" pitchFamily="34" charset="0"/>
                <a:cs typeface="Times New Roman" pitchFamily="18" charset="0"/>
              </a:rPr>
              <a:t>dospělých </a:t>
            </a:r>
            <a:endParaRPr lang="cs-CZ" altLang="cs-CZ" sz="3600" dirty="0">
              <a:latin typeface="Corbel" pitchFamily="34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cs-CZ" altLang="cs-CZ" sz="3600" dirty="0" smtClean="0">
                <a:latin typeface="Corbel" pitchFamily="34" charset="0"/>
                <a:cs typeface="Times New Roman" pitchFamily="18" charset="0"/>
              </a:rPr>
              <a:t>nechráněná </a:t>
            </a:r>
            <a:r>
              <a:rPr lang="cs-CZ" altLang="cs-CZ" sz="3600" dirty="0">
                <a:latin typeface="Corbel" pitchFamily="34" charset="0"/>
                <a:cs typeface="Times New Roman" pitchFamily="18" charset="0"/>
              </a:rPr>
              <a:t>kůže je popálena slunečním zářením</a:t>
            </a:r>
            <a:r>
              <a:rPr lang="cs-CZ" altLang="cs-CZ" sz="3600" dirty="0" smtClean="0">
                <a:latin typeface="Corbel" pitchFamily="34" charset="0"/>
                <a:cs typeface="Times New Roman" pitchFamily="18" charset="0"/>
              </a:rPr>
              <a:t>, dochází </a:t>
            </a:r>
            <a:r>
              <a:rPr lang="cs-CZ" altLang="cs-CZ" sz="3600" dirty="0">
                <a:latin typeface="Corbel" pitchFamily="34" charset="0"/>
                <a:cs typeface="Times New Roman" pitchFamily="18" charset="0"/>
              </a:rPr>
              <a:t>ke ztrátě vody a iontů </a:t>
            </a:r>
            <a:r>
              <a:rPr lang="cs-CZ" altLang="cs-CZ" sz="3600" dirty="0" smtClean="0">
                <a:latin typeface="Corbel" pitchFamily="34" charset="0"/>
                <a:cs typeface="Times New Roman" pitchFamily="18" charset="0"/>
              </a:rPr>
              <a:t>(NA, Cl, K) pocením</a:t>
            </a:r>
            <a:endParaRPr lang="cs-CZ" altLang="cs-CZ" sz="3600" dirty="0">
              <a:latin typeface="Corbel" pitchFamily="34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cs-CZ" altLang="cs-CZ" sz="3600" dirty="0" smtClean="0">
                <a:latin typeface="Corbel" pitchFamily="34" charset="0"/>
                <a:cs typeface="Times New Roman" pitchFamily="18" charset="0"/>
              </a:rPr>
              <a:t>nechráněná </a:t>
            </a:r>
            <a:r>
              <a:rPr lang="cs-CZ" altLang="cs-CZ" sz="3600" dirty="0">
                <a:latin typeface="Corbel" pitchFamily="34" charset="0"/>
                <a:cs typeface="Times New Roman" pitchFamily="18" charset="0"/>
              </a:rPr>
              <a:t>hlava je přehřátá</a:t>
            </a:r>
            <a:r>
              <a:rPr lang="cs-CZ" altLang="cs-CZ" sz="3600" dirty="0" smtClean="0">
                <a:latin typeface="Corbel" pitchFamily="34" charset="0"/>
                <a:cs typeface="Times New Roman" pitchFamily="18" charset="0"/>
              </a:rPr>
              <a:t>, dochází </a:t>
            </a:r>
            <a:r>
              <a:rPr lang="cs-CZ" altLang="cs-CZ" sz="3600" dirty="0">
                <a:latin typeface="Corbel" pitchFamily="34" charset="0"/>
                <a:cs typeface="Times New Roman" pitchFamily="18" charset="0"/>
              </a:rPr>
              <a:t>k dráždění mozkových plen provázeným zvracením</a:t>
            </a:r>
            <a:r>
              <a:rPr lang="cs-CZ" altLang="cs-CZ" sz="3600" dirty="0" smtClean="0">
                <a:latin typeface="Corbel" pitchFamily="34" charset="0"/>
                <a:cs typeface="Times New Roman" pitchFamily="18" charset="0"/>
              </a:rPr>
              <a:t>, křečemi </a:t>
            </a:r>
            <a:r>
              <a:rPr lang="cs-CZ" altLang="cs-CZ" sz="3600" dirty="0">
                <a:latin typeface="Corbel" pitchFamily="34" charset="0"/>
                <a:cs typeface="Times New Roman" pitchFamily="18" charset="0"/>
              </a:rPr>
              <a:t>a někdy i poruchou vědomí</a:t>
            </a:r>
            <a:r>
              <a:rPr lang="cs-CZ" altLang="cs-CZ" sz="3600" dirty="0" smtClean="0">
                <a:latin typeface="Corbel" pitchFamily="34" charset="0"/>
                <a:cs typeface="Times New Roman" pitchFamily="18" charset="0"/>
              </a:rPr>
              <a:t>.</a:t>
            </a:r>
            <a:r>
              <a:rPr lang="cs-CZ" altLang="cs-CZ" sz="3600" dirty="0">
                <a:latin typeface="Corbel" pitchFamily="34" charset="0"/>
                <a:cs typeface="Times New Roman" pitchFamily="18" charset="0"/>
              </a:rPr>
              <a:t> </a:t>
            </a:r>
            <a:r>
              <a:rPr lang="cs-CZ" altLang="cs-CZ" sz="3600" dirty="0" smtClean="0">
                <a:latin typeface="Corbel" pitchFamily="34" charset="0"/>
                <a:cs typeface="Times New Roman" pitchFamily="18" charset="0"/>
              </a:rPr>
              <a:t>Při </a:t>
            </a:r>
            <a:r>
              <a:rPr lang="cs-CZ" altLang="cs-CZ" sz="3600" dirty="0">
                <a:latin typeface="Corbel" pitchFamily="34" charset="0"/>
                <a:cs typeface="Times New Roman" pitchFamily="18" charset="0"/>
              </a:rPr>
              <a:t>nepokryté hlavě jsou </a:t>
            </a:r>
            <a:r>
              <a:rPr lang="cs-CZ" altLang="cs-CZ" sz="3600" dirty="0" smtClean="0">
                <a:latin typeface="Corbel" pitchFamily="34" charset="0"/>
                <a:cs typeface="Times New Roman" pitchFamily="18" charset="0"/>
              </a:rPr>
              <a:t>tyto poruchy na  CNS častější</a:t>
            </a:r>
            <a:endParaRPr lang="cs-CZ" altLang="cs-CZ" sz="3600" dirty="0">
              <a:latin typeface="Corbel" pitchFamily="34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cs-CZ" altLang="cs-CZ" sz="3600" dirty="0" smtClean="0">
                <a:latin typeface="Corbel" pitchFamily="34" charset="0"/>
                <a:cs typeface="Times New Roman" pitchFamily="18" charset="0"/>
              </a:rPr>
              <a:t>tyto </a:t>
            </a:r>
            <a:r>
              <a:rPr lang="cs-CZ" altLang="cs-CZ" sz="3600" dirty="0">
                <a:latin typeface="Corbel" pitchFamily="34" charset="0"/>
                <a:cs typeface="Times New Roman" pitchFamily="18" charset="0"/>
              </a:rPr>
              <a:t>příznaky nastupují i několik hodin po slunění</a:t>
            </a:r>
            <a:r>
              <a:rPr lang="cs-CZ" altLang="cs-CZ" sz="3600" dirty="0" smtClean="0">
                <a:latin typeface="Corbel" pitchFamily="34" charset="0"/>
                <a:cs typeface="Times New Roman" pitchFamily="18" charset="0"/>
              </a:rPr>
              <a:t>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cs-CZ" altLang="cs-CZ" sz="3600" dirty="0">
                <a:latin typeface="Corbel" pitchFamily="34" charset="0"/>
                <a:cs typeface="Times New Roman" pitchFamily="18" charset="0"/>
              </a:rPr>
              <a:t>p</a:t>
            </a:r>
            <a:r>
              <a:rPr lang="cs-CZ" altLang="cs-CZ" sz="3600" dirty="0" smtClean="0">
                <a:latin typeface="Corbel" pitchFamily="34" charset="0"/>
                <a:cs typeface="Times New Roman" pitchFamily="18" charset="0"/>
              </a:rPr>
              <a:t>ostihuje </a:t>
            </a:r>
            <a:r>
              <a:rPr lang="cs-CZ" altLang="cs-CZ" sz="3600" dirty="0">
                <a:latin typeface="Corbel" pitchFamily="34" charset="0"/>
                <a:cs typeface="Times New Roman" pitchFamily="18" charset="0"/>
              </a:rPr>
              <a:t>lidi s malým množstvím pigmentu – až popáleniny II. stupně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cs-CZ" altLang="cs-CZ" sz="3600" dirty="0">
              <a:latin typeface="Corbel" pitchFamily="34" charset="0"/>
              <a:cs typeface="Times New Roman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3144335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02432"/>
            <a:ext cx="8640960" cy="4114800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cs-CZ" altLang="cs-CZ" sz="2800" dirty="0">
                <a:latin typeface="Corbel" pitchFamily="34" charset="0"/>
                <a:cs typeface="Times New Roman" pitchFamily="18" charset="0"/>
              </a:rPr>
              <a:t>j</a:t>
            </a:r>
            <a:r>
              <a:rPr lang="cs-CZ" altLang="cs-CZ" sz="2800" dirty="0" smtClean="0">
                <a:latin typeface="Corbel" pitchFamily="34" charset="0"/>
                <a:cs typeface="Times New Roman" pitchFamily="18" charset="0"/>
              </a:rPr>
              <a:t>edná </a:t>
            </a:r>
            <a:r>
              <a:rPr lang="cs-CZ" altLang="cs-CZ" sz="2800" dirty="0">
                <a:latin typeface="Corbel" pitchFamily="34" charset="0"/>
                <a:cs typeface="Times New Roman" pitchFamily="18" charset="0"/>
              </a:rPr>
              <a:t>se zpravidla o přehřátí při práci</a:t>
            </a:r>
            <a:r>
              <a:rPr lang="cs-CZ" altLang="cs-CZ" sz="2800" dirty="0" smtClean="0">
                <a:latin typeface="Corbel" pitchFamily="34" charset="0"/>
                <a:cs typeface="Times New Roman" pitchFamily="18" charset="0"/>
              </a:rPr>
              <a:t>. Tato </a:t>
            </a:r>
            <a:r>
              <a:rPr lang="cs-CZ" altLang="cs-CZ" sz="2800" dirty="0">
                <a:latin typeface="Corbel" pitchFamily="34" charset="0"/>
                <a:cs typeface="Times New Roman" pitchFamily="18" charset="0"/>
              </a:rPr>
              <a:t>situace nastává nejčastěji</a:t>
            </a:r>
            <a:r>
              <a:rPr lang="cs-CZ" altLang="cs-CZ" sz="2800" dirty="0" smtClean="0">
                <a:latin typeface="Corbel" pitchFamily="34" charset="0"/>
                <a:cs typeface="Times New Roman" pitchFamily="18" charset="0"/>
              </a:rPr>
              <a:t>, když </a:t>
            </a:r>
            <a:r>
              <a:rPr lang="cs-CZ" altLang="cs-CZ" sz="2800" dirty="0">
                <a:latin typeface="Corbel" pitchFamily="34" charset="0"/>
                <a:cs typeface="Times New Roman" pitchFamily="18" charset="0"/>
              </a:rPr>
              <a:t>se člověk pohybuje v nadměrně vlhkém a horkém prostředí jako je například skleník a nebo pracuje v neprodyšném ochranném obleku za vysokých okolních teplot jako jsou například obleky pro práci s nebezpečnými látkami u </a:t>
            </a:r>
            <a:r>
              <a:rPr lang="cs-CZ" altLang="cs-CZ" sz="2800" dirty="0" smtClean="0">
                <a:latin typeface="Corbel" pitchFamily="34" charset="0"/>
                <a:cs typeface="Times New Roman" pitchFamily="18" charset="0"/>
              </a:rPr>
              <a:t>hasičů</a:t>
            </a:r>
            <a:endParaRPr lang="cs-CZ" altLang="cs-CZ" sz="2800" dirty="0">
              <a:latin typeface="Corbel" pitchFamily="34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cs-CZ" altLang="cs-CZ" sz="2800" dirty="0" smtClean="0">
                <a:latin typeface="Corbel" pitchFamily="34" charset="0"/>
                <a:cs typeface="Times New Roman" pitchFamily="18" charset="0"/>
              </a:rPr>
              <a:t>kůže </a:t>
            </a:r>
            <a:r>
              <a:rPr lang="cs-CZ" altLang="cs-CZ" sz="2800" dirty="0">
                <a:latin typeface="Corbel" pitchFamily="34" charset="0"/>
                <a:cs typeface="Times New Roman" pitchFamily="18" charset="0"/>
              </a:rPr>
              <a:t>nedokáže odvádět přebytečné teplo z organizmu </a:t>
            </a:r>
            <a:r>
              <a:rPr lang="cs-CZ" altLang="cs-CZ" sz="2800" dirty="0" smtClean="0">
                <a:latin typeface="Corbel" pitchFamily="34" charset="0"/>
                <a:cs typeface="Times New Roman" pitchFamily="18" charset="0"/>
              </a:rPr>
              <a:t>potem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cs-CZ" altLang="cs-CZ" sz="2800" dirty="0" smtClean="0">
                <a:latin typeface="Corbel" pitchFamily="34" charset="0"/>
                <a:cs typeface="Times New Roman" pitchFamily="18" charset="0"/>
              </a:rPr>
              <a:t>dochází </a:t>
            </a:r>
            <a:r>
              <a:rPr lang="cs-CZ" altLang="cs-CZ" sz="2800" dirty="0">
                <a:latin typeface="Corbel" pitchFamily="34" charset="0"/>
                <a:cs typeface="Times New Roman" pitchFamily="18" charset="0"/>
              </a:rPr>
              <a:t>ke ztrátám vody a iontů pocením a taky ke snižování krevního tlaku  </a:t>
            </a:r>
            <a:r>
              <a:rPr lang="cs-CZ" altLang="cs-CZ" sz="2800" dirty="0" smtClean="0">
                <a:latin typeface="Corbel" pitchFamily="34" charset="0"/>
                <a:cs typeface="Times New Roman" pitchFamily="18" charset="0"/>
              </a:rPr>
              <a:t>vazodilatací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cs-CZ" altLang="cs-CZ" sz="2800" dirty="0" smtClean="0">
                <a:latin typeface="Corbel" pitchFamily="34" charset="0"/>
                <a:cs typeface="Times New Roman" pitchFamily="18" charset="0"/>
              </a:rPr>
              <a:t>to </a:t>
            </a:r>
            <a:r>
              <a:rPr lang="cs-CZ" altLang="cs-CZ" sz="2800" dirty="0">
                <a:latin typeface="Corbel" pitchFamily="34" charset="0"/>
                <a:cs typeface="Times New Roman" pitchFamily="18" charset="0"/>
              </a:rPr>
              <a:t>může vést až ke kolapsu a </a:t>
            </a:r>
            <a:r>
              <a:rPr lang="cs-CZ" altLang="cs-CZ" sz="2800" dirty="0" smtClean="0">
                <a:latin typeface="Corbel" pitchFamily="34" charset="0"/>
                <a:cs typeface="Times New Roman" pitchFamily="18" charset="0"/>
              </a:rPr>
              <a:t>bezvědomí</a:t>
            </a:r>
            <a:endParaRPr lang="cs-CZ" altLang="cs-CZ" sz="2800" dirty="0">
              <a:latin typeface="Corbel" pitchFamily="34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cs-CZ" sz="2800" dirty="0"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332656"/>
            <a:ext cx="8229600" cy="807368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 smtClean="0"/>
              <a:t>Tepelné poškození - Úpal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6703056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6659" y="1533331"/>
            <a:ext cx="8229600" cy="4114800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cs-CZ" altLang="cs-CZ" sz="2800" dirty="0">
                <a:solidFill>
                  <a:srgbClr val="FFFFCC"/>
                </a:solidFill>
              </a:rPr>
              <a:t>snížit tělesnou teplotu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cs-CZ" altLang="cs-CZ" sz="2800" dirty="0" smtClean="0">
                <a:solidFill>
                  <a:srgbClr val="FFFFCC"/>
                </a:solidFill>
              </a:rPr>
              <a:t>odstranit oděv (tísnící oděv vytváří izolaci těla)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cs-CZ" altLang="cs-CZ" sz="2800" dirty="0" smtClean="0">
                <a:solidFill>
                  <a:srgbClr val="FFFFCC"/>
                </a:solidFill>
              </a:rPr>
              <a:t>dát </a:t>
            </a:r>
            <a:r>
              <a:rPr lang="cs-CZ" altLang="cs-CZ" sz="2800" dirty="0">
                <a:solidFill>
                  <a:srgbClr val="FFFFCC"/>
                </a:solidFill>
              </a:rPr>
              <a:t>do chladné </a:t>
            </a:r>
            <a:r>
              <a:rPr lang="cs-CZ" altLang="cs-CZ" sz="2800" dirty="0" smtClean="0">
                <a:solidFill>
                  <a:srgbClr val="FFFFCC"/>
                </a:solidFill>
              </a:rPr>
              <a:t>místnosti (stín)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cs-CZ" altLang="cs-CZ" sz="2800" dirty="0" smtClean="0">
                <a:solidFill>
                  <a:srgbClr val="FFFFCC"/>
                </a:solidFill>
              </a:rPr>
              <a:t>chladné </a:t>
            </a:r>
            <a:r>
              <a:rPr lang="cs-CZ" altLang="cs-CZ" sz="2800" dirty="0">
                <a:solidFill>
                  <a:srgbClr val="FFFFCC"/>
                </a:solidFill>
              </a:rPr>
              <a:t>tekutiny, pokud je při </a:t>
            </a:r>
            <a:r>
              <a:rPr lang="cs-CZ" altLang="cs-CZ" sz="2800" dirty="0" smtClean="0">
                <a:solidFill>
                  <a:srgbClr val="FFFFCC"/>
                </a:solidFill>
              </a:rPr>
              <a:t>vědomí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cs-CZ" altLang="cs-CZ" sz="2800" dirty="0" smtClean="0">
                <a:solidFill>
                  <a:srgbClr val="FFFFCC"/>
                </a:solidFill>
              </a:rPr>
              <a:t>co </a:t>
            </a:r>
            <a:r>
              <a:rPr lang="cs-CZ" altLang="cs-CZ" sz="2800" dirty="0">
                <a:solidFill>
                  <a:srgbClr val="FFFFCC"/>
                </a:solidFill>
              </a:rPr>
              <a:t>nejdříve chladná lázeň do poklesu TT pod </a:t>
            </a:r>
            <a:r>
              <a:rPr lang="cs-CZ" altLang="cs-CZ" sz="2800" dirty="0" smtClean="0">
                <a:solidFill>
                  <a:srgbClr val="FFFFCC"/>
                </a:solidFill>
              </a:rPr>
              <a:t>39</a:t>
            </a:r>
            <a:r>
              <a:rPr lang="cs-CZ" altLang="cs-CZ" sz="2800" baseline="30000" dirty="0" smtClean="0">
                <a:solidFill>
                  <a:srgbClr val="FFFFCC"/>
                </a:solidFill>
              </a:rPr>
              <a:t>o</a:t>
            </a:r>
            <a:r>
              <a:rPr lang="cs-CZ" altLang="cs-CZ" sz="2800" dirty="0" smtClean="0">
                <a:solidFill>
                  <a:srgbClr val="FFFFCC"/>
                </a:solidFill>
              </a:rPr>
              <a:t>C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cs-CZ" altLang="cs-CZ" sz="2800" dirty="0" smtClean="0">
                <a:solidFill>
                  <a:srgbClr val="FFFFCC"/>
                </a:solidFill>
              </a:rPr>
              <a:t>chladivé zábaly do prostěradel nebo ventilátor</a:t>
            </a:r>
            <a:endParaRPr lang="cs-CZ" altLang="cs-CZ" sz="2800" dirty="0">
              <a:solidFill>
                <a:srgbClr val="FFFFCC"/>
              </a:solidFill>
            </a:endParaRPr>
          </a:p>
          <a:p>
            <a:pPr marL="0" indent="0" algn="ctr">
              <a:lnSpc>
                <a:spcPct val="90000"/>
              </a:lnSpc>
              <a:buClr>
                <a:srgbClr val="FFFFCC"/>
              </a:buClr>
              <a:buNone/>
            </a:pPr>
            <a:r>
              <a:rPr lang="cs-CZ" altLang="cs-CZ" sz="2800" dirty="0" smtClean="0">
                <a:solidFill>
                  <a:srgbClr val="FF0000"/>
                </a:solidFill>
              </a:rPr>
              <a:t>podpořit </a:t>
            </a:r>
            <a:r>
              <a:rPr lang="cs-CZ" altLang="cs-CZ" sz="2800" dirty="0">
                <a:solidFill>
                  <a:srgbClr val="FF0000"/>
                </a:solidFill>
              </a:rPr>
              <a:t>vitální </a:t>
            </a:r>
            <a:r>
              <a:rPr lang="cs-CZ" altLang="cs-CZ" sz="2800" dirty="0" smtClean="0">
                <a:solidFill>
                  <a:srgbClr val="FF0000"/>
                </a:solidFill>
              </a:rPr>
              <a:t>funkce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cs-CZ" altLang="cs-CZ" sz="2800" dirty="0" smtClean="0">
                <a:solidFill>
                  <a:srgbClr val="FFFFCC"/>
                </a:solidFill>
              </a:rPr>
              <a:t>inhalace O2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cs-CZ" altLang="cs-CZ" sz="2800" dirty="0" smtClean="0">
                <a:solidFill>
                  <a:srgbClr val="FFFFCC"/>
                </a:solidFill>
              </a:rPr>
              <a:t>uložení </a:t>
            </a:r>
            <a:r>
              <a:rPr lang="cs-CZ" altLang="cs-CZ" sz="2800" dirty="0">
                <a:solidFill>
                  <a:srgbClr val="FFFFCC"/>
                </a:solidFill>
              </a:rPr>
              <a:t>do polohy vleže se zvýšenou </a:t>
            </a:r>
            <a:r>
              <a:rPr lang="cs-CZ" altLang="cs-CZ" sz="2800" dirty="0" smtClean="0">
                <a:solidFill>
                  <a:srgbClr val="FFFFCC"/>
                </a:solidFill>
              </a:rPr>
              <a:t>hlavou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cs-CZ" altLang="cs-CZ" sz="2800" dirty="0" smtClean="0">
                <a:solidFill>
                  <a:srgbClr val="FFFFCC"/>
                </a:solidFill>
              </a:rPr>
              <a:t>zajištění transportu </a:t>
            </a:r>
            <a:r>
              <a:rPr lang="cs-CZ" altLang="cs-CZ" sz="2800" dirty="0">
                <a:solidFill>
                  <a:srgbClr val="FFFFCC"/>
                </a:solidFill>
              </a:rPr>
              <a:t>do </a:t>
            </a:r>
            <a:r>
              <a:rPr lang="cs-CZ" altLang="cs-CZ" sz="2800" dirty="0" smtClean="0">
                <a:solidFill>
                  <a:srgbClr val="FFFFCC"/>
                </a:solidFill>
              </a:rPr>
              <a:t>nemocnice </a:t>
            </a:r>
            <a:r>
              <a:rPr lang="cs-CZ" altLang="cs-CZ" sz="2000" dirty="0" smtClean="0">
                <a:solidFill>
                  <a:srgbClr val="FFFFCC"/>
                </a:solidFill>
              </a:rPr>
              <a:t>(</a:t>
            </a:r>
            <a:r>
              <a:rPr lang="cs-CZ" altLang="cs-CZ" sz="2000" dirty="0" err="1" smtClean="0">
                <a:solidFill>
                  <a:srgbClr val="FFFFCC"/>
                </a:solidFill>
              </a:rPr>
              <a:t>infůze</a:t>
            </a:r>
            <a:r>
              <a:rPr lang="cs-CZ" altLang="cs-CZ" sz="2000" dirty="0" smtClean="0">
                <a:solidFill>
                  <a:srgbClr val="FFFFCC"/>
                </a:solidFill>
              </a:rPr>
              <a:t> - </a:t>
            </a:r>
            <a:r>
              <a:rPr lang="cs-CZ" altLang="cs-CZ" sz="2000" dirty="0" err="1" smtClean="0">
                <a:solidFill>
                  <a:srgbClr val="FFFFCC"/>
                </a:solidFill>
              </a:rPr>
              <a:t>ionty,glukóza</a:t>
            </a:r>
            <a:r>
              <a:rPr lang="cs-CZ" altLang="cs-CZ" sz="2000" dirty="0" smtClean="0">
                <a:solidFill>
                  <a:srgbClr val="FFFFCC"/>
                </a:solidFill>
              </a:rPr>
              <a:t>)</a:t>
            </a:r>
            <a:endParaRPr lang="cs-CZ" altLang="cs-CZ" sz="2000" dirty="0">
              <a:solidFill>
                <a:srgbClr val="FFFFCC"/>
              </a:solidFill>
            </a:endParaRPr>
          </a:p>
          <a:p>
            <a:pPr marL="0" indent="0" algn="ctr">
              <a:lnSpc>
                <a:spcPct val="90000"/>
              </a:lnSpc>
              <a:buClr>
                <a:srgbClr val="FFFFCC"/>
              </a:buClr>
              <a:buNone/>
            </a:pPr>
            <a:endParaRPr lang="cs-CZ" altLang="cs-CZ" sz="2800" dirty="0" smtClean="0">
              <a:solidFill>
                <a:srgbClr val="FFFFCC"/>
              </a:solidFill>
            </a:endParaRPr>
          </a:p>
          <a:p>
            <a:pPr marL="0" indent="0">
              <a:lnSpc>
                <a:spcPct val="90000"/>
              </a:lnSpc>
              <a:buClr>
                <a:srgbClr val="FFFFCC"/>
              </a:buClr>
              <a:buNone/>
            </a:pPr>
            <a:endParaRPr lang="cs-CZ" altLang="cs-CZ" sz="2800" dirty="0">
              <a:solidFill>
                <a:srgbClr val="FFFFCC"/>
              </a:solidFill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332656"/>
            <a:ext cx="8229600" cy="807368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První </a:t>
            </a:r>
            <a:r>
              <a:rPr lang="cs-CZ" dirty="0" smtClean="0"/>
              <a:t>pomoc – úžeh, úpal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9636045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467544" y="332656"/>
            <a:ext cx="8229600" cy="807368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Ztráty </a:t>
            </a:r>
            <a:r>
              <a:rPr lang="cs-CZ" dirty="0" smtClean="0"/>
              <a:t>tepla - termolýza 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3241" y="1772816"/>
            <a:ext cx="8229600" cy="44644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cs-CZ" dirty="0" smtClean="0"/>
              <a:t>teplo ztrácíme </a:t>
            </a:r>
            <a:r>
              <a:rPr lang="cs-CZ" dirty="0"/>
              <a:t>čtyřmi cestami: </a:t>
            </a:r>
            <a:endParaRPr lang="cs-CZ" dirty="0" smtClean="0"/>
          </a:p>
          <a:p>
            <a:pPr marL="0" indent="0" algn="ctr">
              <a:buNone/>
            </a:pP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vedením</a:t>
            </a: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sáláním</a:t>
            </a: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odpařováním </a:t>
            </a: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prouděním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kondukce(vedení) </a:t>
            </a:r>
            <a:r>
              <a:rPr lang="cs-CZ" dirty="0"/>
              <a:t>je </a:t>
            </a:r>
            <a:r>
              <a:rPr lang="cs-CZ" dirty="0" smtClean="0"/>
              <a:t>přímý </a:t>
            </a:r>
            <a:r>
              <a:rPr lang="cs-CZ" dirty="0"/>
              <a:t>přenos tepla skrze kontakt s </a:t>
            </a:r>
            <a:r>
              <a:rPr lang="cs-CZ" dirty="0" smtClean="0"/>
              <a:t>chladnějším objektem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radiace </a:t>
            </a:r>
            <a:r>
              <a:rPr lang="cs-CZ" dirty="0"/>
              <a:t>(</a:t>
            </a:r>
            <a:r>
              <a:rPr lang="cs-CZ" dirty="0" smtClean="0"/>
              <a:t>sálání) vzniká, když teplo </a:t>
            </a:r>
            <a:r>
              <a:rPr lang="cs-CZ" dirty="0"/>
              <a:t>vyzařuje ven z </a:t>
            </a:r>
            <a:r>
              <a:rPr lang="cs-CZ" dirty="0" smtClean="0"/>
              <a:t>teplého </a:t>
            </a:r>
            <a:r>
              <a:rPr lang="cs-CZ" dirty="0"/>
              <a:t>těla do </a:t>
            </a:r>
            <a:r>
              <a:rPr lang="cs-CZ" dirty="0" smtClean="0"/>
              <a:t>chladnějšího prostředí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k </a:t>
            </a:r>
            <a:r>
              <a:rPr lang="cs-CZ" dirty="0"/>
              <a:t>evaporaci (</a:t>
            </a:r>
            <a:r>
              <a:rPr lang="cs-CZ" dirty="0" smtClean="0"/>
              <a:t>odpařování) dochází, </a:t>
            </a:r>
            <a:r>
              <a:rPr lang="cs-CZ" dirty="0"/>
              <a:t>když </a:t>
            </a:r>
            <a:r>
              <a:rPr lang="cs-CZ" dirty="0" smtClean="0"/>
              <a:t>se voda </a:t>
            </a:r>
            <a:r>
              <a:rPr lang="cs-CZ" dirty="0"/>
              <a:t>odstraňuje z těla skrze proces </a:t>
            </a:r>
            <a:r>
              <a:rPr lang="cs-CZ" dirty="0" smtClean="0"/>
              <a:t>vypařováni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konvekce </a:t>
            </a:r>
            <a:r>
              <a:rPr lang="cs-CZ" dirty="0"/>
              <a:t>(prouděni) je </a:t>
            </a:r>
            <a:r>
              <a:rPr lang="cs-CZ" dirty="0" smtClean="0"/>
              <a:t>studený vzduch (voda) pohybující</a:t>
            </a:r>
            <a:r>
              <a:rPr lang="cs-CZ" dirty="0"/>
              <a:t> </a:t>
            </a:r>
            <a:r>
              <a:rPr lang="cs-CZ" dirty="0" smtClean="0"/>
              <a:t>se </a:t>
            </a:r>
            <a:r>
              <a:rPr lang="cs-CZ" dirty="0"/>
              <a:t>po povrchu těla, teplo </a:t>
            </a:r>
            <a:r>
              <a:rPr lang="cs-CZ" dirty="0" smtClean="0"/>
              <a:t>přenáší </a:t>
            </a:r>
            <a:r>
              <a:rPr lang="cs-CZ" dirty="0"/>
              <a:t>do </a:t>
            </a:r>
            <a:r>
              <a:rPr lang="cs-CZ" dirty="0" smtClean="0"/>
              <a:t>chladného vzduchu (vody), </a:t>
            </a:r>
            <a:r>
              <a:rPr lang="cs-CZ" dirty="0"/>
              <a:t>otepluje </a:t>
            </a:r>
            <a:r>
              <a:rPr lang="cs-CZ" dirty="0" smtClean="0"/>
              <a:t>ho (ji) </a:t>
            </a:r>
            <a:r>
              <a:rPr lang="cs-CZ" dirty="0"/>
              <a:t>a </a:t>
            </a:r>
            <a:r>
              <a:rPr lang="cs-CZ" dirty="0" smtClean="0"/>
              <a:t>zároveň </a:t>
            </a:r>
            <a:r>
              <a:rPr lang="cs-CZ" dirty="0"/>
              <a:t>ochlazuje </a:t>
            </a:r>
            <a:r>
              <a:rPr lang="cs-CZ" dirty="0" smtClean="0"/>
              <a:t>tělo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378841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over dir="lu"/>
        <p:sndAc>
          <p:stSnd>
            <p:snd r:embed="rId3" name="arrow.wav"/>
          </p:stSnd>
        </p:sndAc>
      </p:transition>
    </mc:Choice>
    <mc:Fallback>
      <p:transition spd="slow">
        <p:cover dir="lu"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1240</TotalTime>
  <Words>1684</Words>
  <Application>Microsoft Office PowerPoint</Application>
  <PresentationFormat>Předvádění na obrazovce (4:3)</PresentationFormat>
  <Paragraphs>187</Paragraphs>
  <Slides>25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sady Office</vt:lpstr>
      <vt:lpstr>Snímek 1</vt:lpstr>
      <vt:lpstr>Metodický list</vt:lpstr>
      <vt:lpstr>Krok  ZAJIŠTĚNÍ BEZPEČNOSTI ZÚČASTNĚNÝCH </vt:lpstr>
      <vt:lpstr>Snímek 4</vt:lpstr>
      <vt:lpstr>Poškození teplem - Hypertermie</vt:lpstr>
      <vt:lpstr>Tepelné poškození - Úžeh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Hiblerův zábal na místě nálezu</vt:lpstr>
      <vt:lpstr>Hiblerův zábal na místě nálezu</vt:lpstr>
      <vt:lpstr>Hiblerův zábal na místě nálezu</vt:lpstr>
      <vt:lpstr>Snímek 22</vt:lpstr>
      <vt:lpstr>Snímek 23</vt:lpstr>
      <vt:lpstr>Snímek 24</vt:lpstr>
      <vt:lpstr>Použitá literatura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P9 číslo tématu 17 Dopravní ohrožení člověka</dc:title>
  <dc:creator>Mgr. Ivana Krčková</dc:creator>
  <cp:lastModifiedBy>ivana.kuczynska</cp:lastModifiedBy>
  <cp:revision>106</cp:revision>
  <dcterms:created xsi:type="dcterms:W3CDTF">2012-03-13T09:01:26Z</dcterms:created>
  <dcterms:modified xsi:type="dcterms:W3CDTF">2014-06-10T11:50:16Z</dcterms:modified>
</cp:coreProperties>
</file>