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96" r:id="rId2"/>
    <p:sldId id="295" r:id="rId3"/>
    <p:sldId id="286" r:id="rId4"/>
    <p:sldId id="294" r:id="rId5"/>
    <p:sldId id="287" r:id="rId6"/>
    <p:sldId id="291" r:id="rId7"/>
    <p:sldId id="288" r:id="rId8"/>
    <p:sldId id="289" r:id="rId9"/>
    <p:sldId id="293" r:id="rId10"/>
    <p:sldId id="290" r:id="rId11"/>
    <p:sldId id="292" r:id="rId12"/>
    <p:sldId id="2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71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D9981-4D36-4C90-A3C5-BFA1AB42285D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9AC7B-6351-4A44-A434-0FBFC6A7F0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232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1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D500D2-77F6-49EB-ABFC-DAD5E3D7D18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B92112-B3C9-4309-AA1D-0FC090DBA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14" name="arrow.wav"/>
          </p:stSnd>
        </p:sndAc>
      </p:transition>
    </mc:Choice>
    <mc:Fallback>
      <p:transition spd="slow">
        <p:cover dir="lu"/>
        <p:sndAc>
          <p:stSnd>
            <p:snd r:embed="rId13" name="arrow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zsmsk.cz/Default.aspx?clanek=286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hyperlink" Target="http://www.zachrannasluzba.cz/zajimavosti/2011_elektroinstalater_uraz%20elektrickym%20proudem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1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0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</a:rPr>
              <a:t>P9_3.11</a:t>
            </a:r>
            <a:endParaRPr lang="cs-CZ" sz="20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Tematická oblast: </a:t>
            </a:r>
            <a:r>
              <a:rPr lang="cs-CZ" sz="2400" b="1" dirty="0" smtClean="0">
                <a:solidFill>
                  <a:srgbClr val="00B0F0"/>
                </a:solidFill>
                <a:latin typeface="Calibri" pitchFamily="34" charset="0"/>
              </a:rPr>
              <a:t>První pomoc, péče o zdraví člověka</a:t>
            </a:r>
            <a:endParaRPr lang="cs-CZ" sz="2400" dirty="0">
              <a:solidFill>
                <a:srgbClr val="00B0F0"/>
              </a:solidFill>
              <a:latin typeface="Calibri" pitchFamily="34" charset="0"/>
            </a:endParaRPr>
          </a:p>
          <a:p>
            <a:pPr algn="ctr"/>
            <a:r>
              <a:rPr lang="cs-CZ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První pomoc při úrazu elektrickým proudem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výkladový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59832" y="4690105"/>
            <a:ext cx="30963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r>
              <a:rPr lang="cs-CZ" sz="1000" dirty="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Ivana Krčková</a:t>
            </a:r>
            <a:endParaRPr lang="cs-CZ" sz="800" dirty="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 dirty="0" smtClean="0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květen 2014</a:t>
            </a:r>
            <a:endParaRPr lang="cs-CZ" sz="1400" b="1" dirty="0">
              <a:solidFill>
                <a:srgbClr val="66CC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92896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pPr algn="ctr"/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653136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 smtClean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opakuji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 - odstranění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zdroje el. proudu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(vypnutí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jističe, pojistky, elektrospotřebiče, šňůry ze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zástrčky)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při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známkách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poruchy srdečního rytmu opatření jako u infarktu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myokardu - polohování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při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bezvědomí zprůchodnění a zajištění dýchacích cest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při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poruše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dýchání a při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zástavě oběhu KPR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ošetření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ran, zlomenin,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sterilní krytí ran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zajistit transport na odborné ošetření 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07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algn="ctr"/>
            <a:r>
              <a:rPr lang="cs-CZ" dirty="0" smtClean="0"/>
              <a:t>Důležité, pamatuj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14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dirty="0" smtClean="0">
                <a:latin typeface="Corbel" pitchFamily="34" charset="0"/>
                <a:cs typeface="Times New Roman" pitchFamily="18" charset="0"/>
              </a:rPr>
              <a:t>úraz </a:t>
            </a:r>
            <a:r>
              <a:rPr lang="cs-CZ" dirty="0">
                <a:latin typeface="Corbel" pitchFamily="34" charset="0"/>
                <a:cs typeface="Times New Roman" pitchFamily="18" charset="0"/>
              </a:rPr>
              <a:t>elektrickým proudem způsobí v organismu řadu změn, které se nemusí projevit při prvním kontaktu s </a:t>
            </a:r>
            <a:r>
              <a:rPr lang="cs-CZ" dirty="0" smtClean="0">
                <a:latin typeface="Corbel" pitchFamily="34" charset="0"/>
                <a:cs typeface="Times New Roman" pitchFamily="18" charset="0"/>
              </a:rPr>
              <a:t>postiženým</a:t>
            </a:r>
            <a:endParaRPr lang="cs-CZ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dirty="0" smtClean="0">
                <a:latin typeface="Corbel" pitchFamily="34" charset="0"/>
                <a:cs typeface="Times New Roman" pitchFamily="18" charset="0"/>
              </a:rPr>
              <a:t>i </a:t>
            </a:r>
            <a:r>
              <a:rPr lang="cs-CZ" dirty="0">
                <a:latin typeface="Corbel" pitchFamily="34" charset="0"/>
                <a:cs typeface="Times New Roman" pitchFamily="18" charset="0"/>
              </a:rPr>
              <a:t>když je při vědomí a na první pohled v pořádku je nadále ohrožen selháním základních životních funkcí, a to i po delším časovém </a:t>
            </a:r>
            <a:r>
              <a:rPr lang="cs-CZ" dirty="0" smtClean="0">
                <a:latin typeface="Corbel" pitchFamily="34" charset="0"/>
                <a:cs typeface="Times New Roman" pitchFamily="18" charset="0"/>
              </a:rPr>
              <a:t>intervalu</a:t>
            </a:r>
            <a:endParaRPr lang="cs-CZ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dirty="0">
                <a:latin typeface="Corbel" pitchFamily="34" charset="0"/>
                <a:cs typeface="Times New Roman" pitchFamily="18" charset="0"/>
              </a:rPr>
              <a:t>z</a:t>
            </a:r>
            <a:r>
              <a:rPr lang="cs-CZ" dirty="0" smtClean="0">
                <a:latin typeface="Corbel" pitchFamily="34" charset="0"/>
                <a:cs typeface="Times New Roman" pitchFamily="18" charset="0"/>
              </a:rPr>
              <a:t> </a:t>
            </a:r>
            <a:r>
              <a:rPr lang="cs-CZ" dirty="0">
                <a:latin typeface="Corbel" pitchFamily="34" charset="0"/>
                <a:cs typeface="Times New Roman" pitchFamily="18" charset="0"/>
              </a:rPr>
              <a:t>tohoto důvodu je nutno postiženého sledovat a dopravit jej vždy k odbornému </a:t>
            </a:r>
            <a:r>
              <a:rPr lang="cs-CZ" dirty="0" smtClean="0">
                <a:latin typeface="Corbel" pitchFamily="34" charset="0"/>
                <a:cs typeface="Times New Roman" pitchFamily="18" charset="0"/>
              </a:rPr>
              <a:t>vyšetření</a:t>
            </a:r>
            <a:endParaRPr lang="cs-CZ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dirty="0">
              <a:latin typeface="Corbel" pitchFamily="34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8757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Použitá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000" dirty="0">
                <a:latin typeface="Corbel (Základní text)"/>
                <a:cs typeface="Times New Roman" pitchFamily="18" charset="0"/>
                <a:hlinkClick r:id="rId3"/>
              </a:rPr>
              <a:t>http</a:t>
            </a:r>
            <a:r>
              <a:rPr lang="cs-CZ" sz="2000" dirty="0" smtClean="0">
                <a:latin typeface="Corbel (Základní text)"/>
                <a:cs typeface="Times New Roman" pitchFamily="18" charset="0"/>
                <a:hlinkClick r:id="rId3"/>
              </a:rPr>
              <a:t>://www.uszsmsk.cz/Default.aspx?clanek=2862</a:t>
            </a:r>
            <a:endParaRPr lang="cs-CZ" sz="2000" dirty="0" smtClean="0">
              <a:latin typeface="Corbel (Základní text)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>
                <a:latin typeface="Corbel (Základní text)"/>
                <a:cs typeface="Times New Roman" pitchFamily="18" charset="0"/>
                <a:hlinkClick r:id="rId4"/>
              </a:rPr>
              <a:t>http://</a:t>
            </a:r>
            <a:r>
              <a:rPr lang="cs-CZ" sz="2000" dirty="0" smtClean="0">
                <a:latin typeface="Corbel (Základní text)"/>
                <a:cs typeface="Times New Roman" pitchFamily="18" charset="0"/>
                <a:hlinkClick r:id="rId4"/>
              </a:rPr>
              <a:t>www.zachrannasluzba.cz/zajimavosti/2011_elektroinstalater_uraz%20elektrickym%20proudem.pdf</a:t>
            </a:r>
            <a:endParaRPr lang="cs-CZ" sz="2000" dirty="0" smtClean="0">
              <a:latin typeface="Corbel (Základní text)"/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cs-CZ" sz="2000" dirty="0">
              <a:latin typeface="Corbel (Základní text)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52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5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57224" y="357166"/>
            <a:ext cx="7358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Metodický list</a:t>
            </a:r>
            <a:endParaRPr lang="cs-CZ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2143116"/>
            <a:ext cx="70723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Tato prezentace bude požívána </a:t>
            </a:r>
            <a:r>
              <a:rPr lang="cs-CZ" sz="2800" smtClean="0">
                <a:latin typeface="Corbel" pitchFamily="34" charset="0"/>
              </a:rPr>
              <a:t>v 2.ročníku </a:t>
            </a:r>
            <a:r>
              <a:rPr lang="cs-CZ" sz="2800" dirty="0" smtClean="0">
                <a:latin typeface="Corbel" pitchFamily="34" charset="0"/>
              </a:rPr>
              <a:t>čtyřletého studia.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Žáci si pod vedením učitele vyzkouší vše i prakticky.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</a:rPr>
              <a:t>Výsledkem by mělo být zdokonalení záchrany člověka při úrazu elektrickým proudem</a:t>
            </a:r>
            <a:endParaRPr lang="cs-CZ" sz="2800" dirty="0">
              <a:latin typeface="Corbel" pitchFamily="34" charset="0"/>
            </a:endParaRPr>
          </a:p>
        </p:txBody>
      </p:sp>
    </p:spTree>
  </p:cSld>
  <p:clrMapOvr>
    <a:masterClrMapping/>
  </p:clrMapOvr>
  <p:transition spd="slow">
    <p:cover dir="lu"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49289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2204864"/>
            <a:ext cx="7848600" cy="4876800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n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apětí</a:t>
            </a:r>
            <a:endParaRPr lang="cs-CZ" altLang="cs-CZ" sz="32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t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yp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proudu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m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nožství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proudu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o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dpor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tkání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velikost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kontaktní plochy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doba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exposice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cesta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průchodu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Závažnost </a:t>
            </a:r>
            <a:r>
              <a:rPr lang="cs-CZ" altLang="cs-CZ" dirty="0" err="1"/>
              <a:t>elektrotraumatu</a:t>
            </a:r>
            <a:r>
              <a:rPr lang="cs-CZ" altLang="cs-CZ" dirty="0"/>
              <a:t> určuje</a:t>
            </a:r>
          </a:p>
        </p:txBody>
      </p:sp>
      <p:pic>
        <p:nvPicPr>
          <p:cNvPr id="1027" name="Picture 3" descr="C:\Users\KrcekJ\AppData\Local\Microsoft\Windows\Temporary Internet Files\Content.IE5\90XZO0DP\MP900439244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6286" b="95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34" t="5460" r="18740" b="6376"/>
          <a:stretch/>
        </p:blipFill>
        <p:spPr bwMode="auto">
          <a:xfrm>
            <a:off x="5364088" y="1414145"/>
            <a:ext cx="3490113" cy="322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858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5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MQEhQUEBMVFRUVFBcZFBgWFhoXGBcYHiIYGBYdHhgaJCggGBonHxwcITEiJSkrLi4uFx8zODMsNygtLisBCgoKDg0OGhAQGzIkICQsLCwvLDQsLCwsLSwsLSwsLCwsLCwsLCwsLCwsLC8sLCwsLCwsLCwsLCwsLCwsLCwsLP/AABEIAQoAvgMBEQACEQEDEQH/xAAcAAEAAgMBAQEAAAAAAAAAAAAABgcEBQgBAwL/xABFEAABAgMDBggMBgMAAgMBAAABAgMABBEFEiEGBxMxQVEiMmFxcoGR0QgUFRYzNVJUoaKxsxcjQoKSk0NissHCU6PxRP/EABsBAQACAwEBAAAAAAAAAAAAAAABBAIDBgUH/8QAOxEAAgEDAQQGCAUEAgMBAAAAAAECAwQRIQUSMUEGExRRYZEiMlJxgbHB0hah0eHwMzVCgiNyFZLxJf/aAAwDAQACEQMRAD8A2eaXIiz5uzGXpmVbccUp0KUq9U0WoDUdwAgCY/hnZPuLXzd8APwzsn3Fr5u+AH4Z2T7i183fAD8M7J9xa+bvgB+Gdk+4tfN3wA/DOyfcWvm74AfhnZPuLXzd8APwzsn3Fr5u+AH4Z2T7i183fAD8M7J9xa+bvgB+Gdk+4tfN3wA/DOyfcWvm74AfhnZPuLXzd8APwzsn3Fr5u+AH4Z2T7i183fAD8M7J9xa+bvgB+Gdk+4tfN3wA/DOyfcWvm74AfhnZPuLXzd8APwzsn3Fr5u+AH4Z2T7i183fAD8M7J9xa+bvgCo8+mTcrILlBJspZDiXr92vCoW7tanZU9sAWZmO9Ty/Te+4uAJ7ACAEAIAQAgBACAEAIAVgDysAewAgBACAEAIAQAgBACAKM8JL0kj0H/q1AE2zHep5fpvfcXAE9gBACAEAIAQAgBACAPCYAoLLrOpNLmVtyDuiYbUUpUlKVKdIwKqqBomuoDZQ7YjJOCW5os4Lk8pUrOqBeSm80ugSXEjjAgYXxgcAKiuGBgC0YkgQAgBACAEAIAQAgBAFGeEl6SR6D/wBWoAm2Y71PL9N77i4AnsAIAQAgBACAEAIAQBXueXKrxKU0LSqPzIKU01ob/wAiuQ04I5VV2Q94Rz3Kyy3VBDSSpRrRKRU4Ak0HMPhGuc4Ri5N4MsH1su0HJZ1t9g0cbUFIOyo2HkIqDyExm1hg6tyattuelmphriuJrTalWpSTyg1HVEmJtIAQAgBACAEAIAQAgCjPCS9JI9B/6tQBNsx3qeX6b33FwBPYAQAgBACAEAIAQB8ZuZS0ha3FBKEJKlKOoJAqT2QBytlplCq0Zt2YVUJJutJP6WxggchPGPKoxGjaRljCLCzNZN3EKnXBwnAUM12IrwldZFByDljjuku0FKXZovhq/fy/Us0Yc2Q/OZk54jNkoTRl+q29yVfrTyUJqOQjdHsbFv8AtVst5+lHR+PczVVjhkhzHZU+LzBk3VflzBq1XUl4bP3jDnQN5j2jU0X2DAg9gBACAEAIAQAgBAFGeEl6SR6D/wBWoAm2Y71PL9N77i4AnsAIAQAgBACAEAIAqLPtlTcQmRaVwnAFvkbGweAn9xFTyJ5YhkoqnJOwlT802wmoSTVxXstjFR59g5VCKd/dxtaEqsuK4eL5fqzZBZkdHyzCW0JQ2AlCEhKQNQSMAI+XVKkqk3OT1evmXUsGmy2yeFoSq2sNIOEyTscFaY7jiDzx6Gyr92lwp504PxRjUjvI50N5tX6kLQrmUhST8FAjtEfTN5S9Jcylw0Oos3uU4tKTQ8aaRPAfSNjgpU03EUUOeMjAk0AIAQAgBACAEAIAozwkvSSPQf8Aq1AE2zHep5fpvfcXAE9gBACAEAIAQAgDXZQ2w3JS7sw8eA0kkjao6kpHKTQDngDlG2LTXNPuvvGq3VlStw2ADkSAEjkERjJlgunNVk14pK6VwUemKKNdaW/8af8A2PS5I4HpBtB3FxuQ9WPz5/oXKUMLUm8c4/A3CCBS+eDJvQvCbbH5b5o5TUl0bT0h8UnfHe9Hb7rqXUS9aHDxj+xUrQw8o1+anKnyfOgOGjExdbd3JNfy19RJB5FHdHSIrs6XiSBACAEAIAQAgBAFGeEl6SR6D/1agCbZjvU8v03vuLgCewAgBACAEAIAQBQ+fPKnTPiSaV+WwQp6h4zuxJ5Egg86v9Yhkoi+bjJzx6bTfFWWaLd3H2EdZHYFR5G2b7sts3H1nov1NtOG9Iv151LaVKWQlKQSonAADEnmpHzqMJTmox1bLmiNH572d74x/OPQeyL/AIdU/wAjHrI95mWXlFKzSiiXfbdUE3iEGpA1VPaIr3Gz7m3jv1YNJkqSfA+tu2UicYcYd4riaV2pOtKhyg0PVGNndTtasa0eKfmu4mcd5HNdpyC5d1xl4UW2opUNnPzEUI5DH1GjVjVpxlB5T1z9ChJYlg6DzPZV+PSmidVV+Wohdda0f419gunlTXbG4xZP4ECAEAIAQAgBAFGeEl6SR6D/ANWoAm2Y71PL9N77i4AnsAIAQAgBACAI5l7lKmzZNx/DScRlJ/U4eLhuHGPIkwBy2ta3FkqJWtaqk61KWo/Ekn4xi2llv+IyxqdD5CZPCz5RDZppFcN471nZzJFE9XLHzXa9/K8uHJerHRfzxLtOG6jAzrWjoLOdANFPFLSes1X8gVG7o9Q628i+UdX9PzIrvESg4+i4y9Cm+8uzM5YmhlFTChw5g1HI2moR2mqusRwfSa8dWuqS4R4+98fItUI4WSwI5nmWCrs8mTd5KZ1sYoAQ+BtT+hXUTQ8hG6Ox6N37WbWb46x+vnyKtaHNECyIyjVZs42+KlFbryfaaNL2G8cYco5Y7Ers6oln0uJStBCkqSFJUMQQcQQeaJMT6wAgBACAEAIAozwkvSSPQf8Aq1AE2zHep5fpvfcXAE9gBACAEAIA8gDm3O5lT4/OFDaqsS9UN01KX/kXy4gJHInliCUZOaHJvxh8zLgq3LkXNyndY/iDXnKd0c70iv8AqaCoxfpS4+C/c30o5eWXXHA8S2VFnvtGrsvLg4ISp1XOrgp+AV2x23Reh/xzrNcXjy/crV3l4K+sOzFTcw0wjW6sJruGtR6kgnqjo7i4jQoyrP8AxWfiaYxy8HTMrLpaQltsUQhKUpA2JAoB2CPlVWpKpKU5cW2/PUvpYR9Y0knym5dLqFNuJCkLSUqB1FJFCOyNtKtOlNTi8NamLimsHN2VViKkJlxhWISatk/qbNbqv/B5UmPqVjeRu6Easfj7+a/nIozjhlt5isqdI0qRdVw2QVMV/U0Twk8pSo9ihui2YMtqJIEAIAQAgBAFGeEl6SR6D/1agCbZjvU8v03vuLgCewAgBACAEAQTO7lX4hKFDaqPzFUN01pT/kX1AgDlUIjJKOdrPklvuIZZFVrUEoHKcB1DWeQRrq1Y0oOpPRJZMorLwdKZPWOiSl22G9SE4napRxUo8pMfLb68ndV5VZc/lyRehHCwbGKqZkc55e2j4zaEysGoDlxPIlHA+oJ64+obLodTZ0qfPGf/AG1+pQqPLJlmTsSqnZtQwA0TXOaFw9WCetUeH0ovN2EbePP0n9EbqMeZbUcVxLQiccwIxBBs7GTfjUtpm01dlwThrU3rWOWnGHMd8dJ0d2h1FbqZerP8nyZoqwyslM2Jarkm+1MMnhtLChuUNSknkUmqeuO+Kh1dYNrNzku1MMmqHUhQ3g6lJPKDUHlBiTE2EAIAQAgBAFGeEl6SR6D/ANWoAm2Y71PL9N77i4AnsAIAQAgD8PuBCVKUQEpBKicAAMSYA5Yy7ylNpTjj+OjHAYScKNitMNhPGPPTZGJkkTfMzk5QKnXRrqhiu7/Ivr4o5lb45LpLtDhbQfHWX0X1ZZowzqWpHFlkwLftAS0s88f8bS1DnA4I7aCLdlQ66vCn3tIwk8JnMraFLUAKqWsgDepSjQdpMfVpNJZfBL8l+xQxlnSuTNkiSlWWB+hAvHes4rPWomPlt/cSu7idXvenu5fkX4LCNHlJnEk5OqUqL7owuNUIB/2XxR1VPJF+w2Bc1/Sn6Me9/RGEqqRkZv7bfn2HJh8JSlTpS0hIwSlNAcTiokkiv+uoRhtm0o2lWNKnnO7lvvbJpty1JRHiG08IjJSaeUQ0c+ZxMnPEJtQQKMu1W1uA/Uj9p+BTH0rY18ru3UpPWOj/AF+JSqQxIl2YvKrRPKkXVcB4lbFdSXKVWnkCgKjlSd8esamXrEkCAEAIAQBRnhJekkeg/wDVqAJtmO9Ty/Te+4uAJ7ACAEAIAqnPplVoWUyTSuG+KvU/SyNn7zhzJVviCUincm7FXPTLbCML54SvYQOMrs+JEVb26jbUXVlwXz5GcFl6HSclKoZbQ22kJQhISkDYBgI+W1qsqs3Uk8tvJeSwj7RpMiA55rR0ciloa33Uj9qPzD1VCR1x0vRihv3TnyjF/noaK70wVNkxaTcpMofdQpzR1UhAIALlKIvE6kitcATUCOzvaE69F0ovd3tM+HPHiVoPdeTaW7lfPWkVJqoNgFSmmQoJCRrKyMVDpGnJFW02XZ2WN1Zl7T4/Du+BlKcpakWOEepq8ms6SyLs7xaRlmiKENJK+mrhr+JMfMNrV+vu6k+WcL3LRF6msRN1HmGwQBG8vsnfH5RSEgaVHDZP+w1pruUKp6wdkexsa/dpcJv1ZaP6P4M1VI70Tnxl1bS0qQShaFApIwKVJNR1giPpXF6cyk0dS5C5SJtKTbfFAul11I/S4MFjmOschESjEkMAIAQAgCjPCS9JI9B/6tQBNsx3qeX6b33FwBPYAQAgDCtm0m5Vhx940Q0kqV1agN5JoBymAOULftdydmHZh48N1RNPZTqSkciU0HVEYJLfzSZN+LS5mHB+bMAEV1pa1pHJe4x/bujg+kd/11XqIerHj/2/YuUoYWSfRzJvEAUznafcmrQblmEqcU00OAgXjfXwjh0QjmrHedHqcLeylVqvCk+PgtPnkqVsylhGTkzmnWqi59dwf/E2aqPSXqTzJrzxrvuktOGYW6z4vh8O/wDmhMaPeS3K+QYkbKmkS7SW0lq7RIoVFRCKqOtRx1mPH2bXrXm0aTqyctc+WpsnFRiylcnLO8ammGdYcdSFdHWv5QY7m8r9TQnV5pP9vzKsVmSOmo+UvvL4jAkQAjJEFI53Mm/FpgTLYo3ME3qaku0qr+QF7nvR3/R+/VxQ6mTzKHD3cvLgVKsMan5zP5U+IzmjcVRiZohVTglzU2r/ANT0hujocmhnR8SQIAQAgCjPCS9JI9B/6tQBNsx3qeX6b33FwBPYAQAgCj8+2VOkcTINHgtkLmKHWulW0HmBvHlKd0OeCUQjIDJ3yhNpQoVab4b3Kkak86jhzXo8rat8rO2c0/SekfebKcd5nQ4EfNZZeW/4y8uB7GskQB8JeTbbUtaEJCnDVxQHCUcAKnWcAB1RYnXqThGMnpHgjHdSeT7xoZkQnPC/ds5Q9t1pPxKz8Ex7/Rmm53yfsxb+n1NFd4iQfMxZ+knVunUyyf5LISn4BcdB0lr9XaKC4ya/LU10V6bZd0cAWxEAQAgDWZR2Midl3GHNSxwT7KhilQ5jF2wvJ2taNWPJ6+K5ryMJx3lg5snpRbLi2nRRbailY5RgeraI+o06kakFUhweqKLWGzo3NLlV5QkwlxVX5cBt2utQ/wAa/wBwGPKFRtMCcQAgBAFGeEl6SR6D/wBWoAm2Y71PL9N77i4AnsAIA0WWuUSLNlHJhWJAo2n23DggduJ5AYA5WmX1urUtwlS3FFSjtUpRqfiYxMjoDN7k54hKJSsUecot7eCRgn9ow56x8323fdruHu+rHRfV/Eu0obqJPHjG0QAgBACAK1z5PUl5ZG98q/ihQ/8AaOs6KR/5qknw3V8yvX4IyMy1n3JNx463nTToo4I+a/GrpPcb9eFL2V+b1+WCaCwiwo5g3iAEAIARlFkFUZ5cnOLOtjch+nY2s/8AJ50x2XRq/wAp2snqtY/VFatDmiG5AZTGzJxDxrolcB8DGrZpU02lJoocxG2Ov93ArnUrTgUkKSQQQCCMQQcQQd0DE/cAIAozwkvSSPQf+rUATbMd6nl+m99xcAT2APDAHOueTKnx2b0DaqsypKRQ4Ld1OK6uIOZW+D4Eo+OabJzxqZ07gq1LkEV1Kd1oHMON/GOf6QX/AGah1cfWn+S5/ob6UMsvKPnxbEYkiAEAIAxbUn0SzS3nahCBVZArROFTTk19UWLai69RUo8XwMZPCKnz1zqXFyejUFILTjgKTUKCii6RTXgk0647LozSdOFbfWGmov4Fetq0WZktIiVlJZg0CkspvDaVUBWadImOX2nVlcXFWty3nh+HJeRup6I20eabBACAEAIA+E9KIfbW06LyHElKhvBjdb1ZUaiqR4p5MZLKwc2ZRWOuSmHGHNaDwT7aDxFdY+NRH1Ozuo3VCNaPP5818ClJYeC5sxuVWnYMk6r8yXALVf1M6gB0DhzKTFk1stMGJIEAUZ4SXpJHoP8A1agCbZjvU8v03vuLgCewBDM6mVXk6SVozR96rbO8V46/2jHnKd8Ac2ykst5aW2wVLWoJSNpJwH/7GupUjTi5z4JZZnjOh0hkvYiZGWbYRjdFVq9pZxWrt+FI+X7SvJXdeVWXwXcu4vQjhG2ihkzEAIAQAgDBtyV00s+37bTiespIEWrKp1deE+5pmE1lNHMqJhag3iTdpoxrpU1oByk1pvMfV8RW8+GePy1KPFnQeQ1iOSzOkmlKXNP0U8pZqU7UoG4JrswrWPm217yFefV0ViEdEvqXaccLUkseObBACAEAIARKeAV/ndyb8YlxMtpq5Lg3qa1Na1c904816On6ObQVGr1E+Evyf78PIr1oZWUVJk9bLkjMtTDPGbVUj206lpPIRh2HZHdFXB1dZFotzTLb7KryHUBSTyHfuI1EbxAxMyJBRnhJekkeg/8AVqAJtmO9Ty/Te+4uAJ24sJBJNABUk6gNsAcu5xcpzaU6t0H8lH5bA/0GtXOo1VzXRsiPEywSrM1k5eUqdcGCaoYrv1OLHNikfujlOkt/uR7NF8dZe7il9SxRhzZbccS3ksoRBIgBACAEAImLwyGVPm5yMrNvTDyfy2Jh1DIOpS0qUm9TcnUOXmjtNtbV3baFKm9ZRTfgmk/zK1OnrllsRxbZaEQBACAEAIAQB4oVwOIOsb4yg8PKIZztl5k75Pm1NpB0S+Gyf9D+mu9Jw5qb4+nbKvleW6nzWkvf3/FfUo1I7rJ3mIypuKXIOqwWSuXrsVrcR18Yfu3x6RrLuiSCjPCS9JI9B/6tQBNsx3qeX6b33FwBrc9+VXi0uJRpVHZkG/TWlnUrmvng817dEElJWHZapt9thGBcUASdSU61K6gCY03FZUabn3cub7jKKyzpGzmGZdpDTRSENpCUio1D/wAnX1x8wuFcV6jqSi8t9zL0cJGRp0+0ntEaOzVvYfkzLeQ0yfaT2iHZq3sPyY3kNMn2k9oh2at7D8mN5DTJ9pPaIdmrew/JjeQ0yfaT2iHZq3sPyY3kNMn2k9oh2at7D8mN5DTJ9pPaIyjb1k87j8mMo8S6galJGvURtxMTKhWf+MvJkJo90yfaT2iMOzVvYfkyd5DTJ9pPaIdmrew/JjeQ0yfaT2iHZq3sPyY3kNMn2k9oh2at7D8mN5DTJ9pPaIdmrew/JjeQ0yfaT2iHZq3sPyY3kNMn2k9oh2at7D8mN5DTJ9pPaIlW9b2H5MbyItnGsJM/KKCCkvNVWziKk/qT+4fEJ3R7WxK9a1uEnF7stHo/g/gaaqTWhQspMrZWhxpV1bakrQrcpJqDH0EqeB1XkblAi0ZRuYRgVCjifYcGC09vwIiTEqfwkvSSPQf+rUATbMd6nl+m99xcAVdntk3W7UWtytx1tssmmF0C6pIO8KCjT/Yb4glECUK64jJJ+NEncOyJ3myRok7h2CGWQNEncOwQywNEncOwQywNEncOwQywNEncOwQywNEncOwQywNEncOwQywNEncOwQywNEncOwQywNEncOwQywNEncOwQywNEncOwQywNEncOwQywNEncOwQywNEncOwQywNEncOwQywNEncOyHvB+4hcmC9vB9lXEykw4oENuPAtV1KupAWocmoV/15IlEM0PhJekkeg/8AVqJIJtmO9Ty/Te+4uAJjaVlszKbkw026itbriErFd9FDXAGp8xLM9wlf6Ud0APMSzPcJX+lHdADzEsz3CV/pR3QA8xLM9wlf6Ud0APMSzPcJX+lHdADzEsz3CV/pR3QA8xLM9wlf6Ud0APMSzPcJX+lHdADzEsz3CV/pR3QA8xLM9wlf6Ud0APMSzPcJX+lHdADzEsz3CV/pR3QA8xLM9wlf6Ud0APMSzPcJX+lHdADzEsz3CV/pR3QA8xLM9wlf6Ud0APMSzPcJX+lHdADzEsz3CV/pR3QA8xLM9wlf6Ud0AejIWzB//BK/0o7oA3zTYSAEgAAUAGAA2ADYIAo/wkvSSPQf+rUATbMd6nl+m99xcAT2AEAIAQAgBACAEAIAQAgBACAEAIAQAgBACAEAIAQBRnhJekkeg/8AVqAJRmZm1JslgClL733FxyW1tuXFrcyowSwkuKedV4NFinSjKOWTfygvcPj3x576UXnsx8n9xs7PEeUFbh8e+I/FF57MfJ/cOzxHlBW4fGJXSi89mHlL7h2ePeeePq3D4w/FF37MfKX3Ednh3jygrcPjGX4nvX/jHyf3E9nie+UFbh8YxXSi7f8AjHyf3Ednj3jygrcPjD8UXnsx8n9w7PHvHlBW4dh74n8T3i/xj5P7iezx7zzygrcPj3wfSe8X+MPJ/cOzx7z3x9W4fHviPxReezHyl9xHUQ7zzygrcPj3w/E957MfKX3E9mie+UFbh8e+H4ovPZj5P7h2eJ55QVuHx74fii8x6sfJ/cR2eB75QVuHx74fie8x6sPJ/cT2eHeeeUFbh8e+H4nvPZj5P7iOzw7x5QVuHx74ldKLzlGPk/uHZ4HvlBW4fGH4nvOUY+T+4dnj3jygrcPjEfii79mPlL7h2ePePKCtw+MPxReezDyl9xPZ4948oK3D498R+KLz2Y+T+4dniPKCtw+PfD8UXnsx8n9w7PEeUFbh8e+H4ovPZj5P7h2eJS3hCvla5KuxL+rnajo9ibRq3sJyqJLDXDPd4tmirBQJVme9VMdJ7/tUcp0hf/6Ev9fkixQ9QmkeHlm8RGWBAgrbObarrU5JtomlyzTiFaVaTQAXgLxG2gjr9gUYTtas5QU5J6J/Ir1m84I9K5cTbEtPBMwZgNuIRLvqTiLxWCRUeym8Aa0MepU2Ra1q1GUobjacpR7+HybMN9pNZNhMOztkuSLzk25MImVJS82skpBN2oFa7FEg4Yp5YqxVrtCnWpQpKLgsp+f6GTzFp5PMunJqVmEtS0/MuvvuEoYTQBCVE3RWvUOQEmkbNldRXoudSjGMYrDk+bXw/nAieYvR5yZlszE6qZkrLE0pCiwlcw+mt9auGVY66AINN5VyUitbRtI0K20HTz6WFHklp+pMm8qJhItyblRakk5MLcVLsFxl48dPEOvXSixr2gxudrbV3b3UYKO9LEo8ua+hGZRTTZqrKyimiuS0E+68866A8wpNUoTepipXBIKQdWIrWLtzZ0OrqqrRUYpaS8cdy7myFKWhdc3NtspvPOIbTWl5aghNTqFVUFY4CjQnVluU4tvuXEtNpIxLVmgZR5xpYI0C1IWggg8ElJSoYHeCIsWtGSuoU5rXeSafv5kSeY6FQZO5Uzc6qVkzNrZKnFF169+YutSlAOzDAbyeSO1u7G3tlVulTUtFhY0Xw8eZVjNy0JnnKtN9sSkpJLWl55SjUKN64gY1VrNSa/tjxNhUKVSVS4rJNLHLg3+RtqyxojV2plO85YTMw26tLwcQ24sGiioEpVXpCh64t21hShtedJxzHG8k1y4mLm9xMxci7cmFWhLtJnXH2lslTweTcoq6olKL+KiFUoU6xXYCY3bVtaKspVOqUZJ4TX/Zcfh3iEnvcTS2XlC464tEzak0wsu3WkoSXAQTQY7McIu1rWFOCdOhGSxq20sYWe4wTeuWTaTtJ/y+uXU8ssplwbleDeDbZrTfUk9ceLWo0nsdVlFbzfHHizYm+sxyJ/HJvQsIRjlkiGWBDLBTmf7jyfQe+rcdx0U/pVPevkU7niiX5nvVTHTe/wC1R4fSH+4z/wBfkjbQ9QmkeGbxEpAROCCKZUZJGdm5V8qRo2OO2tJN8VqRu7Y9zZ+1FaW1Wmk96XBrkapw3pZM238lWJqUXLJSllKiFJKEgBKxilVBSvdFez2pWoXEa0nvNZ4vk+KMpQTWCMyGQk249Lm0ZtDrMqRokITiaUIvGg9lNSanCm+PWrbZtIU5q1p4lPi3/PF9xrVNt6nx8wp9E27NMTrSXHFLIUprSKCVHAcMECiaDAahSM//ADdjK2hb1KTcUlom1r8MEdXLOUbC2sjZp4y0w3NJTPMIurdKAEOCqiOCBQcZQ4tDeMaLTatvS62jKm+pk+GdVoufHl3kunLjzPlJZAvaKdVMzCXJqcbuFd0hCRhsoK6hsGCQKRlV23T6ylCjBqnTecc3+y8/EKm8PJ+JnN2pUrJtocZS9LOFS3Ak8MXioCox3a90TDbkYXFaUk3Cawl3aY5jq3hYJpbVkMzjRamUX2yQSm8pOIxGKSDHgWt1Vtqiq0nhm5pNYZ+HbLSmVMszwE6EtN1JISLt1NSak0iY3MncqvU1e9vPx1yRurGEQZWbFXibDSXkJmWHVrS8lKgCFEGh21BCSDsu8sdGukcO1Tm4vq5JZj7v1NPVPHiZ9q5DPTs0h+Zmi3cZSgeLEoWFCtSFKGAJUrl1YxWobZo2tu6VCnnLb9LVY8ef5k9W5PUwBm3eTKTEomYbKHJhDrZUlVU3ag3qYEkBOI2gxa/EFCVxC4lB5UXF6rnwMeqeN0y7HyGmRNS787OJdEsm60lDYRgAQkVFMBr2k74r3O2rd0KlKhSa3+LbzrzeH9DKNJp5ZiWbkLaUqXPFZ5ltLiytQ0IXjsxWk0wwwjfU21Y1UuupyeFj1pL5NEdVNcGZVp5GTqp1U5LTjTLhbQkkt3jghKF4KBTQkV1RrobVtFaK2qUm45b4+OeWv5kuEs5yTKxGHm2UJmnQ86K33AkJCsTTggADCg1bI5+8lRlVbox3Y92W/wA2bYZS1M6Kyin7zLIBiHFriSIxBTmf7jyfQe+rcdv0T/pVPevkU7niiX5nvVTHTe/7VHidIf7jP/X5I20PUJpHhm8i2XmUjtnIYdQhCm1PBDpVeqgHEEUO4K17aR7Ox7CneOcJSakllYxqaqknHBjv5UTDlouyco20oNMaRS13q3ykKQnAgUJUgV590WI7Nt4WcbitJpyljTHDOM8PDJjvycsI0Cc57qmEBDCDOqmdEWeFdA3661qQnXrruj0Pw5RVVtzfVbuc6Zz3cOGNfIxVZ8PEzLcy3m25oyksyyp1tsKcK1FIWu6lSktgkb8BUkxqtNjWs7dXNWUt1vTGNFrq38yZVGngzLby3dlpaXJlSmbmVFKWFHBJBCSajWklSaYit7kMV7bY9KtXqLrM0oLLkuf8xqJVXhacTywcsJkzSpO0GENP6MrbKFVSoAE0OJ2A0IP6SMIyu9kUOoVxbTco5w88kTGo84ZprOznvvtIQ0w2ubdfKENi8EBsJQbyiTXElQ14BJJ1Rcq9HaFOblObVOMct6Zzl6LTlp5mHXPkbHLnKOaYWzJoaacXMsm/RamuESoKCVlQuig1kxX2TYW9VSuXJpQlpwemmrWOOplUnJLBjOZSzdnWbpFyjDRQ8lppAXpElBSVFRUhaqqvA6zjrMbXs+2vb3d62UsrLei+HDgRvSjHU2toZbFM3IsMaFxMyE6UhV4oJpgLpoDzxUp7FXZ61WrvLcbx4ryMnU1SRrJzLucdcmTZ8qhxiVJDi1k3lUrUgVGGBNBU0x5Is09iWlOEFdVGpzWiX/z4EOpJvQmWS1uIn5Zt9AKb1QpJ/SoGihy47d0eHtGzlZ3DpSfDGvgzZCW8soiNk5xlOvzbDrbaVNJfMuReotTV+oVU6yE1w3Hkj27no/GFKlUg203He4ab2OHuNUauc5M6Ry2UqyVz7qEJWL4SgXrhUFXEDXWhNKxVq7Hh/wCTVnBtp4154xl/kZKp6G8eWBlquZs+amVNoS9LX6o4V3BN5NamuOIPKDE3ex4UbynRUm4zxrz8RCo2nnkaWSzkTYSw9MyjYln3LiXELxqCUqokqJwIOsCtMDHoVuj1tmdOjVe/FZw8fnpzMFWlxwa+1ramJ6deS3JsumUdWipfLN5CXFBF8KcSlwVQDTHHZFy3saVpQWarSmk+CeHjXGjxozFzcpaG9ylywtKSQhxcm0Gy21pFFVQl1Q4SBdXiAcAR2x5lpsjZ9zOUI1XlN4WnBc+Bm6k4rVGJlDlTOizXHJyVQ2HFoQlIWoX21JUom8hV4agNYwJjdZbOtFeqNGo20m86aNPHBrxInOW7nvLFsxpKGWwhISkITRI1DARy1zOUqsnJ5eeJYitDKisZFOZ/uPJ9B76tx2/RP+lU96+RTueKJfme9VMdN7/tUeJ0h/uM/wDX5I20PUJpHhm80GXdkGckX2kiq7l5sbStHCSBz0p+6PV2Ncq3u4Tbws4fuen7mFRZRoM1djPtCYmJxCkPOqQnhiiriEih6yflj0ukF3SqdXSotOMU+HezXSi1nJjSeTqk2+49oFBm6VoXQ3NKUIqQd94q64s1L6D2NGkqnpcGs64yYqOKngYWcSzHHplels0vJLdGX5cq0laC6HBilQBqKEaqUMbdi16cKC3ayTTy4yxjHPHPXR8SKuc8DEdyXn25OQfuKcelHVq0JNVBtSkKQNuq5qFaBQ3RvW0rSV1Wpb2IzSWeGXrn5oxcJYi+42llSc1aFpePPSy5ZppgoQlfGUqi6YUB1rUa02DXFOvUtrKzVrCe9KUk34cP0Rkk5T3n3EUszI2calUzTTTqJtmaF1sg1U3dbKSE7eEVV3io2R69Xa1pO4dtUmpU5Q49zy015Y+OpjGm1wRvMvZF6dfk3zIvut6D89oApUFXlVQVDFJrt3c8edsmrStKdWkqqT3vRfHksP6E1E5YeD5WtZbrllFiVs99gomkqS0oqcUoFK7yqnGlaCNlC4pQv1OrXUvRazokteGhEl6OixqZL+RQlZ+zlyku5o6pVMKqpQSqo114u3CNcdq9otbiNaazqo8tP3JcMSR8pZiesoz0u3JrfTMqUWXEVKRUKAJoPZIqDTEa6YxnKdnfqlXdRRcMby/niT6Ucom+byw1yMk2076SqlrFa3So1pXbQU6457bN5C6u5VIcNF78G2lHdiV35lTDqLQc0S0PomVOyxoUlxBU4VpSdtRQjlpvjqXtehSnRhvpxccS8HpqV9x4Z+l2JOrs2TkkSywVTLi3b6SEJF46O+diTevYbExhG7tFfVrmVRYUUljnprjyx8TLde6omZL2RPsu2il5ivjcqs1YClNaUA3QCRUE8Ic5Eap3NnUhQnCovQkuPHHiEmsoysic3SFssPTunDiVKOgWq62khZu8GlcQATjjWNG1NvTp1J0rfd3Wsb3PXx8CadLRNkenMnF+Ozi5izJiZQuZeU1cUpsAFxZvVHGBBEepDaFPs1NU68YySWXo86LwMN30nlE1y9lX5uyEJbl3A4osnQ0vLRTWDzCPA2ROjbbSblNNJS15M2z1itD55ybLffstltlpa3AWqpSKqFEKBqNlCYbEr0qd/OcpJLEte/LXAVE3BInUmkhtAOBCE1HUI56u06k2u9m6PA+0aTIpzP8AceT6D31bjt+if9Kp718inc8US/M96qY6b3/ao8TpD/cZ/wCvyRtoeoTSPDN4iUwIybXAgRHvB5BvIwIZ5g9gmSV/lllw2y6WWZpTDrRKXQqX0qTeFUkajeFQRjTeDHT7M2PKpS6ydNSjJZXpJPRlec9dGbdjLiUDUsorcUJhZbbUW6FS0kIVeAwTiYpS2PcOpVSSW6stZyknrxMlUWEzNk8qpZ1c0hJWFSldOFIKaAXqke0OCfhvjRU2XcQjSbw1U4a/MlVE8mMvLmTTKibUtYaUooRVBvrUK1up26jjqwjatiXLuHbpJyWr10XxHWLGT52Jl9JzaHVNKWkstqcWhaQF3E8ZQAJCuo7RE3ew7q3lFSw1JpJrhnu8CFUT4mvOdazaVvu/1Kix+Gr1POF5oddEkUllGw9MOyyCrSsi84CmiaYajqOsR51bZ1WlRjXljEnhfuZRmm8HuTmUTFoIU5LFRShdxV5JSb1ArUdlCIi+satpKMavPVe4QkpG1ijnkZnsAIjKAhlYGDyMm/iD2IfcSIwBTmf7jyfQe+rcdv0T/pVPevkU7niiX5nvVTHTe/7VHidIf7jP/X5I20PUJpHhm8QAgBACAEAIAqTOLlCmamxIF0S8u2seMuK/URwqADWAKU3qPJHdbDsJULbtcVvTknupcuWf18CpVmnLDPMsHJY+SBIlJYTM3UFOokLava6EmuJO01idnwuE7p3PrOGe/TDwRJrMd3gY2cwrkp2YLYwtCVCD0qoSqnLRP/2RlsPcurOG/wAaUv1f89wqei34mTllZokU2OXRViXIS9hhpCW1qNOWizTkjXs247U7tQfpS1XuWUvoTOO7u5MqTmm5630uyhC2kS/5ygngqwWk1rvvIGOu6d0aqtOpZ7JcK+ks6a68dMfMlNOawfezpdByimE3EXfFa3bopX8nZq3xrq16q2LCpl729xz4sbq6xow2bWakLatBU0rRpcb4BoTewQRSm+hHVG6VrUvNl0I0dWms/IbyjUZtMyTREk6oigXMqKeUBLaSe0EdRij0pkncwiuUfqzK34Fhxy5YEAIAQAgBACAKcz/ceT6D31bjt+if9Kp718inc8US/M96qY6b3/ao8TpD/cZ/6/JG2h6hNI8M3iAEAIlJsHzL6b128m9St2ovdmuNypz3Os3Xjv5eZjvLgfjxtvhfmI4PG4Q4OzHd1xLt6iaTi9eGj19w3keNzrSiAlxtROoBaST1Axm7etD05QaXuY3lyZhKl5J1RJTLLWo4mjalE/UxZjO/pwwt9RX/AGSMfQP27LSiLqVol03DeQkhAuk7QDqxGvkjGFW8q5lFyedG1l/APdR+5kyzl1ThZXdPBUooNDrNCdR1HDkjGnG7p5hTUllcMPgG48T9vPMPJUlamnE0qpJUlQpvI3c8YwpXNKSkoyjLgtGvInMWj5WSxKtAolUsIBxKWrgrykJjO57VP0q+9pzkn9SI7q0R+i5LJcK7zAc1KVVAXygnXs1ckQqd1KmqajJx7sPHvQzE1mVxlw0h1+VamkhQHC0ZISdqb+Cuaoi1syFxKo6dOo4Pw3uPjgxqbqWXqbKy5pPi7a1JQykpFEBaSlFdSbwoknmipc0puvKEczfxy/HvMotOJlqmEC7VaRe4tVDhbqb9Y1b40KjUecRbxx8Pf3GW8j8TM802QHHEIKtQWtKSeapxhTtq01mEXJeCbDkkfcRpkiUz2MSRACAEAU5n+48n0Hvq3Hb9E/6VT3r5FO54ol+Z71Ux03v+1R4nSH+4z/1+SNtD1CaR4ZvEAIAQBTecBbzds6aWFXGJdD37U3r/ADi6cRurHebGjCpszq6nCUmvlj8ypPKmayRm0vsW46kUDpZWAdgU44qh7Yu14OlXtIezvLySMVqpG+zY2MNIw6qz1N0aKkzRdJStVKV0eoXgTFHbV1JRcFWTy0tzCzx7+OhlBPHAgcvZ96TedEso3HkgzAXQNA3eDo9aia69l6PflWxXjBz4x9T2uOueRrwSjLNpL8/JBDSptKpJq6ipQp4UdNSdaT+rqjyNm79G1quclTxUll8VHhyNks7yXgSCbsyRl7LCp6TLADq1oly6oqLpqhNFazVIB3AVOyPPhXu6u0XC2qb+iTnhY3eP1+JOihlmlyfyVUzZs9OOp0anpV1LTeIutGiqmuONBSp1Cu2Ld7tKNS9o20HlRnHL8e7+e4hRe62aWwLPLq5EyUrMIfS6C8/RWiUm8MQrUkAVB1V1Yx6FzWjTjV66pFwaxGP+SyuBjHOm6j7t2bp520KSCp2kwvBLhb0dVua6a71Pk5Yw6/qrWj/y9X6K1eHnRaLP5hLMnkkk7ZTc3bLcnMA+LsSidE1eI1JSaV11x16zcG6PKo3E7bZs7mljelPLljvZnjMsGDlFZzErZk6zLTQfQmaZJRtZN4ggmuNbtNmKTvi1a1q1e8pVKtPce7LD71gxlpB4ZqWrQdL1mSkwkhyVm2bpO1pamVNivIDr3Ui1OhTVK4uafCcJZ96TyYuTbivE3VjWKzakzajk8SVtLWlHCu6NIKwFU3AIAxw174o17mpYUraFstJY5ZznGnv1bM0t5yySfM7OOO2ckOEm44pCCfZwIHMCSBHi9J6cIXuYc0mbaL0JzHOm4QAgBAFOZ/uPJ9B76tx2/RP+lU96+RTueKJZmgdSLLYBUBwntZHtqjyekFGpK/m4xb0jyfcjbQaUCZ6dPtJ/kI8Xs1X2JeTNu8u8adPtJ/kIns1X2JeTG8u8adPtJ/kIdlq+xLyY3l3jTo9pPaIdmqr/AAfkxld5pV2DLmd8dLhLmi0V28jRlOrVSteukelC7uY2nZVTeM5zh5ya3GOc5NRKZAyTTc00h1wImrgUL7fACVFSQjg4DGmNcBFypte8nUpzdLWHg9c8c+RG5HXXifixc38pKPNvNzMwotmqUrdbKNRGICBhjvjK42xdV6coOglnnh5IVJLmYjWa2QBxmJhSa1KS62En+KAfjG2W375rSjh8M4f1HVR7zYW7kHJza21l51rRtJaQlpxsAJTWnGSo1x3xXtNq3lvCUep3t5tvKlxf/wAJlTTecmM5m3k1MhlUzMFIcU4CXWiqpCUkVKKXaJ3ayY3R21eRqOoqHFY4S4ZyY9VHGMn7kc3koyHQJmYUHWVtKC3WyAlVKkUQKKw5dsY1ts3VRxfUJbslLhLiu8KlFLGSTWHJNSbDbDbl5DYokrUkqOJONKDbujyb2Vxc1pVZU2nJ5eEzbFJLGSKTmbWTddcdM1MpU6tS1BDrQFVEqI4laY7SY9mltu7jTjT6jKikuEuRqdJZbyZlrZCycwhgF1xDjDSWkOocSHFISKC8aUJ140BxMaLfat7RqTkqeVJ5ccPCfgS6cXzPfMWSEmuTC1hDi0rcWFo0ilJpSpIKQMNQAh/5W+7SrmVNvCwlh4SJ6uO7jJkWnkjKTD0s+pxSXJbR3SlaAFhshSL9UmtCNlNZjTR2jd0adSl1eVPPJ6ZWHj4CUIvDzwMO3sgZObeU9pnGVOelDTiQleqtQoGlabMOSsWLPa15bUlTdLeS4PDyiJU4t5ySSx5JiUZQyxdShAwF4E44kk7STiTHkXXarmo6lWLb9zNkVGKwmZunT7Se0RX7NV9iXkzLeXeNOn2k9oh2Wr7EvJjeXeNOn2k9oh2ar7EvJjeXeNOn2k/yER2at7D8n+g3l3lPZ/Fgrk6EHgvajXa3HZ9Fqc4UqikmtV8ircatFTkR1RXYujdAgXRugBdG6BIujdEAXRugBdG6J5gXRuiCBdG6AF0boklC6N0Ae3RugGeXRugQLo3QAujdAC6N0ALo3RDJF0boIgXRuiQhdG6AF0bogkXRuiQLo3QIPQIglH//2Q=="/>
          <p:cNvSpPr>
            <a:spLocks noChangeAspect="1" noChangeArrowheads="1"/>
          </p:cNvSpPr>
          <p:nvPr/>
        </p:nvSpPr>
        <p:spPr bwMode="auto">
          <a:xfrm>
            <a:off x="155575" y="-2103438"/>
            <a:ext cx="3133725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118355" cy="296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www.vltava2011.cz/shops/10514/images-goods/A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3"/>
            <a:ext cx="2101228" cy="29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26270" y="4628424"/>
            <a:ext cx="17281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http://www.vltava2011.cz/shops/10514/images-goods/A5.jpg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02585" y="3284984"/>
            <a:ext cx="17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http://centralcompany.cz/images/60020.jpg</a:t>
            </a:r>
          </a:p>
        </p:txBody>
      </p:sp>
      <p:pic>
        <p:nvPicPr>
          <p:cNvPr id="2055" name="Picture 7" descr="http://centralcompany.cz/images/bezpecnostni-tabulky-F0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3"/>
            <a:ext cx="2164959" cy="296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790383" y="4628424"/>
            <a:ext cx="172819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http://centralcompany.cz/images/bezpecnostni-tabulky-F015.jpg</a:t>
            </a:r>
          </a:p>
        </p:txBody>
      </p:sp>
      <p:sp>
        <p:nvSpPr>
          <p:cNvPr id="6" name="Obdélník 5"/>
          <p:cNvSpPr/>
          <p:nvPr/>
        </p:nvSpPr>
        <p:spPr>
          <a:xfrm>
            <a:off x="7149397" y="4691579"/>
            <a:ext cx="144189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/>
              <a:t>http://elektrika.cz/obr/080123_tipytriky11_1v.jpg</a:t>
            </a:r>
          </a:p>
        </p:txBody>
      </p:sp>
      <p:pic>
        <p:nvPicPr>
          <p:cNvPr id="2057" name="Picture 9" descr="http://elektrika.cz/obr/080123_tipytriky11_1v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556793"/>
            <a:ext cx="2132194" cy="300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KrcekJ\AppData\Local\Microsoft\Windows\Temporary Internet Files\Content.IE5\90XZO0DP\MC90024108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4919" y="5278062"/>
            <a:ext cx="2827311" cy="143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11" r="13789"/>
          <a:stretch/>
        </p:blipFill>
        <p:spPr bwMode="auto">
          <a:xfrm>
            <a:off x="155575" y="3717032"/>
            <a:ext cx="2070284" cy="279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339752" y="6099216"/>
            <a:ext cx="17281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http://www.jozak.cz/normal/hlavni-jistic.jpg</a:t>
            </a:r>
          </a:p>
        </p:txBody>
      </p:sp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51384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Bezpečnostní tabulky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5291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9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51384"/>
          </a:xfrm>
        </p:spPr>
        <p:txBody>
          <a:bodyPr/>
          <a:lstStyle/>
          <a:p>
            <a:pPr algn="ctr"/>
            <a:r>
              <a:rPr lang="cs-CZ" dirty="0" smtClean="0"/>
              <a:t>Napětí a typ proudu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&lt; 24 V – bezpečné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&lt; 1000 V – nízké napětí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      střídavý proud 3 x 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nebezpečnější</a:t>
            </a:r>
            <a:endParaRPr lang="cs-CZ" altLang="cs-CZ" sz="3200" dirty="0">
              <a:latin typeface="Corbe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      fibrilace 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komor, smrštění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dýchacích svalů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&gt; 1000 V – vysoké napětí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stejnosměrný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i střídavý 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stejně nebezpečný zástava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dýchání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indukce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teploty nad 80 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°C - destrukce tkání </a:t>
            </a:r>
            <a:endParaRPr lang="cs-CZ" altLang="cs-CZ" sz="3200" dirty="0">
              <a:latin typeface="Corbe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78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05408"/>
            <a:ext cx="8229600" cy="87937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</a:pPr>
            <a:r>
              <a:rPr lang="cs-CZ" dirty="0"/>
              <a:t>Účinek proudu na lidský </a:t>
            </a:r>
            <a:r>
              <a:rPr lang="cs-CZ" dirty="0" smtClean="0"/>
              <a:t>organismus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6748" y="1340768"/>
            <a:ext cx="8208912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</a:pP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	mA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účinek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0-0,9 - nepostřehnutelný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0,9-1,2 - postřehnutelný v místě dotyku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1,6 - křečovitý pocit až ke kloubu končetiny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13-15 - těžce snesitelné bolesti, předmět pod proudem možno pustit jen s námahou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10-30 - procházející proud způsobuje křeče a potíže při dýchání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nad 30 - trvale procházející proud může být smrtelný pokud není postižený rychle odpojen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500 - způsobí smrt, prochází-li </a:t>
            </a: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0,5 s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a déle</a:t>
            </a:r>
          </a:p>
          <a:p>
            <a:pPr marL="320040" indent="-32004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>
                <a:latin typeface="Corbel" pitchFamily="34" charset="0"/>
                <a:cs typeface="Times New Roman" pitchFamily="18" charset="0"/>
              </a:rPr>
              <a:t>nad 500 - způsobí smrt i při krátkodobém průchodu</a:t>
            </a:r>
          </a:p>
        </p:txBody>
      </p:sp>
    </p:spTree>
    <p:extLst>
      <p:ext uri="{BB962C8B-B14F-4D97-AF65-F5344CB8AC3E}">
        <p14:creationId xmlns:p14="http://schemas.microsoft.com/office/powerpoint/2010/main" xmlns="" val="348552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pPr algn="ctr"/>
            <a:r>
              <a:rPr lang="cs-CZ" altLang="cs-CZ" dirty="0"/>
              <a:t>Velikost kontaktní plochy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981200"/>
            <a:ext cx="8447856" cy="4114800"/>
          </a:xfrm>
          <a:prstGeom prst="rect">
            <a:avLst/>
          </a:prstGeom>
        </p:spPr>
        <p:txBody>
          <a:bodyPr vert="horz" lIns="91440">
            <a:normAutofit/>
          </a:bodyPr>
          <a:lstStyle>
            <a:lvl1pPr marL="320040" indent="-32004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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3544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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č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ím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menší plocha kontaktu, tím větší odpor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cs-CZ" altLang="cs-CZ" sz="3200" dirty="0">
              <a:latin typeface="Corbel" pitchFamily="34" charset="0"/>
              <a:cs typeface="Times New Roman" pitchFamily="18" charset="0"/>
            </a:endParaRPr>
          </a:p>
          <a:p>
            <a:pPr marL="0" indent="0" algn="ctr">
              <a:buClr>
                <a:srgbClr val="FF0000"/>
              </a:buClr>
              <a:buNone/>
            </a:pPr>
            <a:r>
              <a:rPr lang="cs-CZ" altLang="cs-CZ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Doba trvání kontaktu</a:t>
            </a:r>
          </a:p>
          <a:p>
            <a:pPr marL="0" indent="0">
              <a:buClr>
                <a:srgbClr val="FF0000"/>
              </a:buClr>
              <a:buNone/>
            </a:pPr>
            <a:endParaRPr lang="cs-CZ" altLang="cs-CZ" sz="32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č</a:t>
            </a:r>
            <a:r>
              <a:rPr lang="cs-CZ" altLang="cs-CZ" sz="3200" dirty="0" smtClean="0">
                <a:latin typeface="Corbel" pitchFamily="34" charset="0"/>
                <a:cs typeface="Times New Roman" pitchFamily="18" charset="0"/>
              </a:rPr>
              <a:t>ím </a:t>
            </a:r>
            <a:r>
              <a:rPr lang="cs-CZ" altLang="cs-CZ" sz="3200" dirty="0">
                <a:latin typeface="Corbel" pitchFamily="34" charset="0"/>
                <a:cs typeface="Times New Roman" pitchFamily="18" charset="0"/>
              </a:rPr>
              <a:t>delší kontakt, tím více proudu projde organismem</a:t>
            </a:r>
          </a:p>
        </p:txBody>
      </p:sp>
    </p:spTree>
    <p:extLst>
      <p:ext uri="{BB962C8B-B14F-4D97-AF65-F5344CB8AC3E}">
        <p14:creationId xmlns:p14="http://schemas.microsoft.com/office/powerpoint/2010/main" xmlns="" val="338067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3816424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Odpor tkání vzrůstá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   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nervy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   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cévy</a:t>
            </a:r>
            <a:endParaRPr lang="cs-CZ" altLang="cs-CZ" sz="24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   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tělní 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tekutiny v dutinách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   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svaly</a:t>
            </a: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, šlachy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   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tuk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cs-CZ" altLang="cs-CZ" sz="2800" dirty="0">
                <a:latin typeface="Corbel" pitchFamily="34" charset="0"/>
                <a:cs typeface="Times New Roman" pitchFamily="18" charset="0"/>
              </a:rPr>
              <a:t>    </a:t>
            </a:r>
            <a:r>
              <a:rPr lang="cs-CZ" altLang="cs-CZ" sz="2800" dirty="0" smtClean="0">
                <a:latin typeface="Corbel" pitchFamily="34" charset="0"/>
                <a:cs typeface="Times New Roman" pitchFamily="18" charset="0"/>
              </a:rPr>
              <a:t>kosti </a:t>
            </a:r>
            <a:endParaRPr lang="cs-CZ" altLang="cs-CZ" sz="2800" dirty="0">
              <a:latin typeface="Corbel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/>
          <a:lstStyle/>
          <a:p>
            <a:pPr algn="ctr"/>
            <a:r>
              <a:rPr lang="cs-CZ" altLang="cs-CZ" dirty="0"/>
              <a:t>Vodivost </a:t>
            </a:r>
            <a:r>
              <a:rPr lang="cs-CZ" altLang="cs-CZ" dirty="0" smtClean="0"/>
              <a:t>jednotlivých tkání</a:t>
            </a:r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7752" y="5664388"/>
            <a:ext cx="8136904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altLang="cs-CZ" sz="2800" b="1" dirty="0">
                <a:solidFill>
                  <a:srgbClr val="FF3300"/>
                </a:solidFill>
              </a:rPr>
              <a:t>r</a:t>
            </a:r>
            <a:r>
              <a:rPr lang="cs-CZ" altLang="cs-CZ" sz="2800" b="1" dirty="0" smtClean="0">
                <a:solidFill>
                  <a:srgbClr val="FF3300"/>
                </a:solidFill>
              </a:rPr>
              <a:t>uka </a:t>
            </a:r>
            <a:r>
              <a:rPr lang="cs-CZ" altLang="cs-CZ" sz="2800" b="1" dirty="0">
                <a:solidFill>
                  <a:srgbClr val="FF3300"/>
                </a:solidFill>
              </a:rPr>
              <a:t>– </a:t>
            </a:r>
            <a:r>
              <a:rPr lang="cs-CZ" altLang="cs-CZ" sz="2800" b="1" dirty="0" smtClean="0">
                <a:solidFill>
                  <a:srgbClr val="FF3300"/>
                </a:solidFill>
              </a:rPr>
              <a:t>noha </a:t>
            </a:r>
            <a:r>
              <a:rPr lang="cs-CZ" altLang="cs-CZ" sz="2800" dirty="0" smtClean="0"/>
              <a:t>– průchod </a:t>
            </a:r>
            <a:r>
              <a:rPr lang="cs-CZ" altLang="cs-CZ" sz="2800" b="1" dirty="0">
                <a:solidFill>
                  <a:srgbClr val="FF3300"/>
                </a:solidFill>
              </a:rPr>
              <a:t>srdcem </a:t>
            </a:r>
            <a:r>
              <a:rPr lang="cs-CZ" altLang="cs-CZ" sz="2800" b="1" dirty="0" smtClean="0">
                <a:solidFill>
                  <a:srgbClr val="FF3300"/>
                </a:solidFill>
              </a:rPr>
              <a:t>v 10 </a:t>
            </a:r>
            <a:r>
              <a:rPr lang="cs-CZ" altLang="cs-CZ" sz="2800" b="1" dirty="0">
                <a:solidFill>
                  <a:srgbClr val="FF3300"/>
                </a:solidFill>
              </a:rPr>
              <a:t>%</a:t>
            </a:r>
          </a:p>
          <a:p>
            <a:pPr algn="ctr">
              <a:lnSpc>
                <a:spcPct val="90000"/>
              </a:lnSpc>
            </a:pPr>
            <a:r>
              <a:rPr lang="cs-CZ" altLang="cs-CZ" sz="2800" b="1" dirty="0">
                <a:solidFill>
                  <a:srgbClr val="FF3300"/>
                </a:solidFill>
              </a:rPr>
              <a:t>r</a:t>
            </a:r>
            <a:r>
              <a:rPr lang="cs-CZ" altLang="cs-CZ" sz="2800" b="1" dirty="0" smtClean="0">
                <a:solidFill>
                  <a:srgbClr val="FF3300"/>
                </a:solidFill>
              </a:rPr>
              <a:t>uka </a:t>
            </a:r>
            <a:r>
              <a:rPr lang="cs-CZ" altLang="cs-CZ" sz="2800" b="1" dirty="0">
                <a:solidFill>
                  <a:srgbClr val="FF3300"/>
                </a:solidFill>
              </a:rPr>
              <a:t>–</a:t>
            </a:r>
            <a:r>
              <a:rPr lang="cs-CZ" altLang="cs-CZ" sz="2800" b="1" dirty="0" smtClean="0">
                <a:solidFill>
                  <a:srgbClr val="FF3300"/>
                </a:solidFill>
              </a:rPr>
              <a:t> </a:t>
            </a:r>
            <a:r>
              <a:rPr lang="cs-CZ" altLang="cs-CZ" sz="2800" b="1" dirty="0">
                <a:solidFill>
                  <a:srgbClr val="FF3300"/>
                </a:solidFill>
              </a:rPr>
              <a:t>ruka</a:t>
            </a:r>
            <a:r>
              <a:rPr lang="cs-CZ" altLang="cs-CZ" sz="2800" dirty="0"/>
              <a:t> – průchod </a:t>
            </a:r>
            <a:r>
              <a:rPr lang="cs-CZ" altLang="cs-CZ" sz="2800" b="1" dirty="0">
                <a:solidFill>
                  <a:srgbClr val="FF3300"/>
                </a:solidFill>
              </a:rPr>
              <a:t>srdcem ve 3 %</a:t>
            </a:r>
          </a:p>
          <a:p>
            <a:pPr algn="ctr"/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514116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cesta průchodu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32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Technická první pomoc u úrazů el. proudem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1988840"/>
            <a:ext cx="8208912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 smtClean="0"/>
              <a:t>u </a:t>
            </a:r>
            <a:r>
              <a:rPr lang="cs-CZ" sz="2800" dirty="0"/>
              <a:t>úrazu elektrickým proudem je nutné více než kde jinde klást důraz na bezpečnost a odstranění rizika pro zachránce</a:t>
            </a:r>
            <a:endParaRPr lang="cs-CZ" sz="2800" dirty="0">
              <a:latin typeface="Corbel" pitchFamily="34" charset="0"/>
              <a:cs typeface="Times New Roman" pitchFamily="18" charset="0"/>
            </a:endParaRPr>
          </a:p>
          <a:p>
            <a:pPr marL="320040" indent="-320040"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Times New Roman" pitchFamily="18" charset="0"/>
              </a:rPr>
              <a:t>VŽDY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Times New Roman" pitchFamily="18" charset="0"/>
              </a:rPr>
              <a:t>SE PŘESVĚDČTE, ŽE JSTE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Times New Roman" pitchFamily="18" charset="0"/>
              </a:rPr>
              <a:t> VE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Times New Roman" pitchFamily="18" charset="0"/>
              </a:rPr>
              <a:t>SPĚCHU A STRESU SKUTEČNĚ „SHODILI“ SPRÁVNÝ JISTIČ, VYTÁHLI SPRÁVNÝ KABEL APOD. </a:t>
            </a:r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  <a:cs typeface="Times New Roman" pitchFamily="18" charset="0"/>
            </a:endParaRPr>
          </a:p>
          <a:p>
            <a:pPr marL="320040" indent="-320040">
              <a:spcBef>
                <a:spcPct val="20000"/>
              </a:spcBef>
              <a:buClr>
                <a:srgbClr val="FF0000"/>
              </a:buClr>
              <a:buSzPct val="70000"/>
              <a:buFont typeface="Wingdings" pitchFamily="2" charset="2"/>
              <a:buChar char="ü"/>
            </a:pP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z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hlediska záchrany těch 10 sekund nehraje roli, pro zachránce ale může pokus o jejich „</a:t>
            </a:r>
            <a:r>
              <a:rPr lang="cs-CZ" sz="2800" dirty="0" smtClean="0">
                <a:latin typeface="Corbel" pitchFamily="34" charset="0"/>
                <a:cs typeface="Times New Roman" pitchFamily="18" charset="0"/>
              </a:rPr>
              <a:t>úsporu“ mít </a:t>
            </a:r>
            <a:r>
              <a:rPr lang="cs-CZ" sz="2800" dirty="0">
                <a:latin typeface="Corbel" pitchFamily="34" charset="0"/>
                <a:cs typeface="Times New Roman" pitchFamily="18" charset="0"/>
              </a:rPr>
              <a:t>zcela fatální důsledky</a:t>
            </a:r>
          </a:p>
        </p:txBody>
      </p:sp>
    </p:spTree>
    <p:extLst>
      <p:ext uri="{BB962C8B-B14F-4D97-AF65-F5344CB8AC3E}">
        <p14:creationId xmlns:p14="http://schemas.microsoft.com/office/powerpoint/2010/main" xmlns="" val="1693857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over dir="lu"/>
        <p:sndAc>
          <p:stSnd>
            <p:snd r:embed="rId3" name="arrow.wav"/>
          </p:stSnd>
        </p:sndAc>
      </p:transition>
    </mc:Choice>
    <mc:Fallback>
      <p:transition spd="slow">
        <p:cover dir="lu"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397</Words>
  <Application>Microsoft Office PowerPoint</Application>
  <PresentationFormat>Předvádění na obrazovce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Deluxe</vt:lpstr>
      <vt:lpstr>Snímek 1</vt:lpstr>
      <vt:lpstr>Snímek 2</vt:lpstr>
      <vt:lpstr>Závažnost elektrotraumatu určuje</vt:lpstr>
      <vt:lpstr>Bezpečnostní tabulky</vt:lpstr>
      <vt:lpstr>Napětí a typ proudu</vt:lpstr>
      <vt:lpstr>Účinek proudu na lidský organismus</vt:lpstr>
      <vt:lpstr>Velikost kontaktní plochy</vt:lpstr>
      <vt:lpstr>Vodivost jednotlivých tkání</vt:lpstr>
      <vt:lpstr>Technická první pomoc u úrazů el. proudem</vt:lpstr>
      <vt:lpstr>První pomoc</vt:lpstr>
      <vt:lpstr>Důležité, pamatuj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P9 číslo tématu 17 Dopravní ohrožení člověka</dc:title>
  <dc:creator>mgr. Jakub Krček</dc:creator>
  <cp:lastModifiedBy>ivana.kuczynska</cp:lastModifiedBy>
  <cp:revision>122</cp:revision>
  <dcterms:created xsi:type="dcterms:W3CDTF">2012-03-13T09:01:26Z</dcterms:created>
  <dcterms:modified xsi:type="dcterms:W3CDTF">2014-05-06T09:07:21Z</dcterms:modified>
</cp:coreProperties>
</file>