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84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83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8CC2-3283-4DC9-886B-1D30120E0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2816-42B4-441F-BE8A-0BAC1AD9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95A03-4168-48D3-8D7D-D8256F508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E176-9D5B-4835-80C2-C9F9B8368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3198-1203-43A7-9DCA-01802A028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37A7-BF7C-41C5-9DD7-FC16CD4656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CDEA-05CA-478C-8DEC-ABCDE50F5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0AF9-0378-4046-B706-2189943A27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D853-DD3D-4CEE-845B-73AC3D15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65A91-B9B6-4D2B-9B66-9CC30FD949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8EDE5-3563-4EDD-8521-89DF82888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4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8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18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106EF-B79E-4E3F-8454-EE207B78EF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PVK_ve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83277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</a:t>
            </a:r>
            <a:r>
              <a:rPr lang="cs-CZ" sz="20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solidFill>
                  <a:srgbClr val="000000"/>
                </a:solidFill>
                <a:latin typeface="Calibri" pitchFamily="34" charset="0"/>
              </a:rPr>
              <a:t>VY_32_INOVACE_</a:t>
            </a:r>
            <a:r>
              <a:rPr lang="cs-CZ" sz="2000" dirty="0"/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P9_2.6</a:t>
            </a:r>
            <a:endParaRPr lang="cs-CZ" sz="20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Tematická oblast: </a:t>
            </a:r>
            <a:r>
              <a:rPr lang="cs-CZ" sz="2000" dirty="0" smtClean="0">
                <a:solidFill>
                  <a:srgbClr val="00B0F0"/>
                </a:solidFill>
              </a:rPr>
              <a:t>Vybraná </a:t>
            </a:r>
            <a:r>
              <a:rPr lang="cs-CZ" sz="2000" dirty="0">
                <a:solidFill>
                  <a:srgbClr val="00B0F0"/>
                </a:solidFill>
              </a:rPr>
              <a:t>témata z teorie tělesné kultury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>
                <a:solidFill>
                  <a:srgbClr val="000000"/>
                </a:solidFill>
              </a:rPr>
              <a:t>      </a:t>
            </a:r>
            <a:r>
              <a:rPr lang="cs-CZ" sz="2400" b="1" dirty="0" smtClean="0">
                <a:solidFill>
                  <a:srgbClr val="000000"/>
                </a:solidFill>
              </a:rPr>
              <a:t>    </a:t>
            </a:r>
            <a:r>
              <a:rPr lang="cs-CZ" sz="2400" b="1" dirty="0" smtClean="0">
                <a:solidFill>
                  <a:srgbClr val="00B0F0"/>
                </a:solidFill>
              </a:rPr>
              <a:t>Korekce odchylek správného </a:t>
            </a:r>
            <a:r>
              <a:rPr lang="cs-CZ" sz="2400" b="1" dirty="0">
                <a:solidFill>
                  <a:srgbClr val="00B0F0"/>
                </a:solidFill>
              </a:rPr>
              <a:t>držení těla</a:t>
            </a:r>
            <a:endParaRPr lang="cs-CZ" sz="2400" dirty="0">
              <a:solidFill>
                <a:srgbClr val="00B0F0"/>
              </a:solidFill>
            </a:endParaRPr>
          </a:p>
          <a:p>
            <a:pPr algn="ctr"/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TVZ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r. (6leté), 1. r. (4leté)</a:t>
            </a:r>
          </a:p>
          <a:p>
            <a:pPr algn="ctr" eaLnBrk="0" hangingPunct="0"/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7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928938"/>
            <a:ext cx="22225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cs typeface="Times New Roman" pitchFamily="18" charset="0"/>
              </a:rPr>
              <a:t>Mgr. Marcel Gibiec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cs typeface="Times New Roman" pitchFamily="18" charset="0"/>
              </a:rPr>
              <a:t>květen 2014</a:t>
            </a:r>
            <a:endParaRPr lang="cs-CZ" sz="1400" b="1" dirty="0">
              <a:solidFill>
                <a:srgbClr val="66CCFF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Protahovací cvičení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Jak cvičit:</a:t>
            </a:r>
          </a:p>
          <a:p>
            <a:pPr lvl="1" eaLnBrk="1" hangingPunct="1">
              <a:defRPr/>
            </a:pPr>
            <a:r>
              <a:rPr lang="cs-CZ" sz="2400" smtClean="0"/>
              <a:t>Cvičit v nenáročných polohách (aby se svaly uvolnily)</a:t>
            </a:r>
          </a:p>
          <a:p>
            <a:pPr lvl="1" eaLnBrk="1" hangingPunct="1">
              <a:defRPr/>
            </a:pPr>
            <a:r>
              <a:rPr lang="cs-CZ" sz="2400" smtClean="0"/>
              <a:t>Maximálně svaly uvolnit</a:t>
            </a:r>
          </a:p>
          <a:p>
            <a:pPr lvl="1" eaLnBrk="1" hangingPunct="1">
              <a:defRPr/>
            </a:pPr>
            <a:r>
              <a:rPr lang="cs-CZ" sz="2400" smtClean="0"/>
              <a:t>Cvičit velmi pomalu (zabránit obranné kontrakci protahovaného svalu)</a:t>
            </a:r>
          </a:p>
          <a:p>
            <a:pPr lvl="1" eaLnBrk="1" hangingPunct="1">
              <a:defRPr/>
            </a:pPr>
            <a:r>
              <a:rPr lang="cs-CZ" sz="2400" smtClean="0"/>
              <a:t>Správně dýchat</a:t>
            </a:r>
          </a:p>
          <a:p>
            <a:pPr eaLnBrk="1" hangingPunct="1">
              <a:defRPr/>
            </a:pPr>
            <a:r>
              <a:rPr lang="cs-CZ" sz="2800" smtClean="0"/>
              <a:t>Čeho se vyvarovat:</a:t>
            </a:r>
          </a:p>
          <a:p>
            <a:pPr lvl="1" eaLnBrk="1" hangingPunct="1">
              <a:defRPr/>
            </a:pPr>
            <a:r>
              <a:rPr lang="cs-CZ" sz="2400" smtClean="0"/>
              <a:t>Rychlých, dynamických a švihových pohybů</a:t>
            </a:r>
          </a:p>
          <a:p>
            <a:pPr lvl="1" eaLnBrk="1" hangingPunct="1">
              <a:defRPr/>
            </a:pPr>
            <a:r>
              <a:rPr lang="cs-CZ" sz="2400" smtClean="0"/>
              <a:t>Cvičení bez předchozího uvolnění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Protahovací cvičení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4213" y="2060575"/>
            <a:ext cx="352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STATICKÁ </a:t>
            </a:r>
            <a:r>
              <a:rPr lang="cs-CZ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(strečink)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48263" y="1989138"/>
            <a:ext cx="35274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DYNAMICKÁ      </a:t>
            </a:r>
            <a:r>
              <a:rPr lang="cs-CZ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(rychlé a švihové pohyby)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H="1">
            <a:off x="2700338" y="1268413"/>
            <a:ext cx="1439862" cy="6477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5003800" y="1268413"/>
            <a:ext cx="1296988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V="1">
            <a:off x="5580063" y="1557338"/>
            <a:ext cx="2951162" cy="1512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5508625" y="1557338"/>
            <a:ext cx="266382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50825" y="3860800"/>
            <a:ext cx="352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Pasivní protahování</a:t>
            </a:r>
            <a:endParaRPr lang="cs-CZ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067175" y="3860800"/>
            <a:ext cx="4392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Neuromuskulární protahování</a:t>
            </a:r>
            <a:endParaRPr lang="cs-CZ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258888" y="5373688"/>
            <a:ext cx="352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Protahování aktivním stahem antagonistů</a:t>
            </a:r>
            <a:endParaRPr lang="cs-CZ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148263" y="5373688"/>
            <a:ext cx="352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Napětí – uvolnění - protažení</a:t>
            </a:r>
            <a:endParaRPr lang="cs-CZ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 flipH="1">
            <a:off x="1692275" y="2636838"/>
            <a:ext cx="43180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2484438" y="2636838"/>
            <a:ext cx="3167062" cy="115252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H="1">
            <a:off x="3635375" y="4581525"/>
            <a:ext cx="1512888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>
            <a:off x="6156325" y="4797425"/>
            <a:ext cx="503238" cy="50323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Posilovací cvičení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Hlavní cíl:</a:t>
            </a:r>
          </a:p>
          <a:p>
            <a:pPr lvl="1" eaLnBrk="1" hangingPunct="1">
              <a:defRPr/>
            </a:pPr>
            <a:r>
              <a:rPr lang="cs-CZ" sz="2400" smtClean="0"/>
              <a:t>Zvýšit zdatnost oslabených (nebo k oslabení náchylných) svalů</a:t>
            </a:r>
          </a:p>
          <a:p>
            <a:pPr eaLnBrk="1" hangingPunct="1">
              <a:defRPr/>
            </a:pPr>
            <a:r>
              <a:rPr lang="cs-CZ" sz="2800" smtClean="0"/>
              <a:t>Význam:</a:t>
            </a:r>
          </a:p>
          <a:p>
            <a:pPr lvl="1" eaLnBrk="1" hangingPunct="1">
              <a:defRPr/>
            </a:pPr>
            <a:r>
              <a:rPr lang="cs-CZ" sz="2400" smtClean="0"/>
              <a:t>Zvýšení síly svalů</a:t>
            </a:r>
          </a:p>
          <a:p>
            <a:pPr lvl="1" eaLnBrk="1" hangingPunct="1">
              <a:defRPr/>
            </a:pPr>
            <a:r>
              <a:rPr lang="cs-CZ" sz="2400" smtClean="0"/>
              <a:t>Zvýšení svalového tonu</a:t>
            </a:r>
          </a:p>
          <a:p>
            <a:pPr lvl="1" eaLnBrk="1" hangingPunct="1">
              <a:defRPr/>
            </a:pPr>
            <a:r>
              <a:rPr lang="cs-CZ" sz="2400" smtClean="0"/>
              <a:t>Zvýšení vytrvalosti svalů (ekonomizace pohybů a adaptace svalů)</a:t>
            </a:r>
          </a:p>
          <a:p>
            <a:pPr lvl="1" eaLnBrk="1" hangingPunct="1">
              <a:defRPr/>
            </a:pPr>
            <a:r>
              <a:rPr lang="cs-CZ" sz="2400" smtClean="0"/>
              <a:t>Zlepšení koordinace svalů (nitrosvalová i mezisvalová koordinace)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Posilovací 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Jak cvičit:</a:t>
            </a:r>
          </a:p>
          <a:p>
            <a:pPr lvl="1" eaLnBrk="1" hangingPunct="1">
              <a:defRPr/>
            </a:pPr>
            <a:r>
              <a:rPr lang="cs-CZ" smtClean="0"/>
              <a:t>Klást důraz na správné provedení</a:t>
            </a:r>
          </a:p>
          <a:p>
            <a:pPr lvl="1" eaLnBrk="1" hangingPunct="1">
              <a:defRPr/>
            </a:pPr>
            <a:r>
              <a:rPr lang="cs-CZ" smtClean="0"/>
              <a:t>Správně dýchat</a:t>
            </a:r>
          </a:p>
          <a:p>
            <a:pPr eaLnBrk="1" hangingPunct="1">
              <a:defRPr/>
            </a:pPr>
            <a:r>
              <a:rPr lang="cs-CZ" smtClean="0"/>
              <a:t>Čeho se vyvarovat:</a:t>
            </a:r>
          </a:p>
          <a:p>
            <a:pPr lvl="1" eaLnBrk="1" hangingPunct="1">
              <a:defRPr/>
            </a:pPr>
            <a:r>
              <a:rPr lang="cs-CZ" smtClean="0"/>
              <a:t>Přílišnému přetěžování</a:t>
            </a:r>
          </a:p>
          <a:p>
            <a:pPr lvl="1" eaLnBrk="1" hangingPunct="1">
              <a:defRPr/>
            </a:pPr>
            <a:r>
              <a:rPr lang="cs-CZ" smtClean="0"/>
              <a:t>Cvičení bez předchozího uvolnění a protažení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Posilovací cvičení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1989138"/>
            <a:ext cx="41767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STATICKÁ              </a:t>
            </a:r>
            <a:r>
              <a:rPr lang="cs-CZ" sz="2000"/>
              <a:t>(izometrická práce, bez pohybu)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643438" y="1989138"/>
            <a:ext cx="41767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DYNAMICKÁ              </a:t>
            </a:r>
            <a:r>
              <a:rPr lang="cs-CZ" sz="2000"/>
              <a:t>(izotonická práce, s pohybem)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492500" y="43656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rychlá</a:t>
            </a:r>
            <a:endParaRPr lang="cs-CZ" sz="200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732588" y="43656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pomalá</a:t>
            </a:r>
            <a:endParaRPr lang="cs-CZ" sz="2000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2843213" y="1196975"/>
            <a:ext cx="1296987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5076825" y="1196975"/>
            <a:ext cx="1295400" cy="6477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4427538" y="2852738"/>
            <a:ext cx="2089150" cy="1439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6877050" y="2852738"/>
            <a:ext cx="647700" cy="1512887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Jaké cviky použít?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cs-CZ" smtClean="0"/>
              <a:t>Krok – provést testová cvičení (zjistit, které skupiny jsou oslabené, zkrácené apod.)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cs-CZ" smtClean="0"/>
              <a:t>Krok – sestavit soubor cviků zaměřené na oslabené svalové skupiny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/>
              <a:t>	a) uvolňovací cviky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/>
              <a:t>	b) protahovací cviky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/>
              <a:t>	c) posilovací cviky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cs-CZ" smtClean="0"/>
              <a:t>Krok – cvičit podle základních pravidel cvičení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Základní pravidla správného cvičení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Cvičit přesně, pomalu a uvolněně</a:t>
            </a:r>
          </a:p>
          <a:p>
            <a:pPr eaLnBrk="1" hangingPunct="1">
              <a:defRPr/>
            </a:pPr>
            <a:r>
              <a:rPr lang="cs-CZ" smtClean="0"/>
              <a:t>Cvičit pravidelně </a:t>
            </a:r>
            <a:r>
              <a:rPr lang="cs-CZ" sz="2400" smtClean="0"/>
              <a:t>(nejlépe každý den alespoň 30 min.)</a:t>
            </a:r>
          </a:p>
          <a:p>
            <a:pPr eaLnBrk="1" hangingPunct="1">
              <a:defRPr/>
            </a:pPr>
            <a:r>
              <a:rPr lang="cs-CZ" smtClean="0"/>
              <a:t>Při cvičení správně dýchat</a:t>
            </a:r>
          </a:p>
          <a:p>
            <a:pPr eaLnBrk="1" hangingPunct="1">
              <a:defRPr/>
            </a:pPr>
            <a:r>
              <a:rPr lang="cs-CZ" smtClean="0"/>
              <a:t>Necvičit „přes“ bolest</a:t>
            </a:r>
          </a:p>
          <a:p>
            <a:pPr eaLnBrk="1" hangingPunct="1">
              <a:defRPr/>
            </a:pPr>
            <a:r>
              <a:rPr lang="cs-CZ" smtClean="0"/>
              <a:t>Neočekávat okamžitý výsledek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Literatura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600" smtClean="0"/>
              <a:t>Čermák, J. Chválová, D. Botlíková, V. Dvořáková, H. </a:t>
            </a:r>
            <a:r>
              <a:rPr lang="cs-CZ" sz="2600" u="sng" smtClean="0"/>
              <a:t>Záda už mě nebolí</a:t>
            </a:r>
            <a:r>
              <a:rPr lang="cs-CZ" sz="2600" smtClean="0"/>
              <a:t>. Olomouc: Vašut, 2000.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600" smtClean="0"/>
          </a:p>
          <a:p>
            <a:pPr eaLnBrk="1" hangingPunct="1">
              <a:defRPr/>
            </a:pPr>
            <a:r>
              <a:rPr lang="cs-CZ" sz="2600" smtClean="0"/>
              <a:t>Novotná, H. Kohlíková, E. </a:t>
            </a:r>
            <a:r>
              <a:rPr lang="cs-CZ" sz="2600" u="sng" smtClean="0"/>
              <a:t>Děti s diagnózou skolióza</a:t>
            </a:r>
            <a:r>
              <a:rPr lang="cs-CZ" sz="2600" smtClean="0"/>
              <a:t>. Praha: Olympia, 2000. </a:t>
            </a:r>
            <a:r>
              <a:rPr lang="cs-CZ" sz="2600" u="sng" smtClean="0"/>
              <a:t> </a:t>
            </a:r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733256"/>
          </a:xfrm>
        </p:spPr>
        <p:txBody>
          <a:bodyPr/>
          <a:lstStyle/>
          <a:p>
            <a:r>
              <a:rPr lang="cs-CZ" dirty="0" smtClean="0"/>
              <a:t>Prezentace je určena pro 1.ročník šestiletého studia a 1.ročník čtyřletého studia</a:t>
            </a:r>
          </a:p>
          <a:p>
            <a:r>
              <a:rPr lang="cs-CZ" dirty="0" smtClean="0"/>
              <a:t>Učitel vysvětlí žákům podstatu vadného držení těla, zaměří se na nejčastější poruchy.</a:t>
            </a:r>
          </a:p>
          <a:p>
            <a:r>
              <a:rPr lang="cs-CZ" dirty="0" smtClean="0"/>
              <a:t>Ve druhé části učitel prezentuje žákům různé druhy cvičení, které vedou ke zlepšení držení těla, protažení a posílení důležitých partií.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Vadné držení těla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Držení těla závisí na svalovém tonu (napětí)</a:t>
            </a:r>
          </a:p>
          <a:p>
            <a:pPr lvl="1" eaLnBrk="1" hangingPunct="1">
              <a:defRPr/>
            </a:pPr>
            <a:r>
              <a:rPr lang="cs-CZ" smtClean="0"/>
              <a:t>Nižší napětí = vadné držení těla</a:t>
            </a:r>
          </a:p>
          <a:p>
            <a:pPr lvl="1" eaLnBrk="1" hangingPunct="1">
              <a:defRPr/>
            </a:pPr>
            <a:r>
              <a:rPr lang="cs-CZ" smtClean="0"/>
              <a:t>Různé příčiny </a:t>
            </a:r>
          </a:p>
          <a:p>
            <a:pPr lvl="2" eaLnBrk="1" hangingPunct="1">
              <a:defRPr/>
            </a:pPr>
            <a:r>
              <a:rPr lang="cs-CZ" smtClean="0"/>
              <a:t>nedostatek pravidelného pohybu</a:t>
            </a:r>
          </a:p>
          <a:p>
            <a:pPr lvl="2" eaLnBrk="1" hangingPunct="1">
              <a:defRPr/>
            </a:pPr>
            <a:r>
              <a:rPr lang="cs-CZ" smtClean="0"/>
              <a:t>nevhodné, jednostranné zatížení</a:t>
            </a:r>
          </a:p>
          <a:p>
            <a:pPr lvl="2" eaLnBrk="1" hangingPunct="1">
              <a:defRPr/>
            </a:pPr>
            <a:r>
              <a:rPr lang="cs-CZ" smtClean="0"/>
              <a:t>sedavý způsob života</a:t>
            </a:r>
          </a:p>
          <a:p>
            <a:pPr lvl="2" eaLnBrk="1" hangingPunct="1">
              <a:defRPr/>
            </a:pPr>
            <a:r>
              <a:rPr lang="cs-CZ" smtClean="0"/>
              <a:t>obezita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Vadné držení těla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Metoda vyšetření:</a:t>
            </a:r>
          </a:p>
          <a:p>
            <a:pPr eaLnBrk="1" hangingPunct="1">
              <a:defRPr/>
            </a:pPr>
            <a:r>
              <a:rPr lang="cs-CZ" smtClean="0"/>
              <a:t>Školní test držení těla (podle Matthiase)</a:t>
            </a:r>
          </a:p>
          <a:p>
            <a:pPr lvl="1" eaLnBrk="1" hangingPunct="1">
              <a:defRPr/>
            </a:pPr>
            <a:r>
              <a:rPr lang="cs-CZ" smtClean="0"/>
              <a:t>Žák ve stoji se napřímí a předpaží po dobu 30ti s. Pokud se jeho postoj změní, jde o posturální vadu dané skupiny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Vadné držení těla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Nejčastější odchylky:</a:t>
            </a:r>
          </a:p>
          <a:p>
            <a:pPr lvl="1" eaLnBrk="1" hangingPunct="1">
              <a:defRPr/>
            </a:pPr>
            <a:r>
              <a:rPr lang="cs-CZ" smtClean="0"/>
              <a:t>Poruchy zakřivení páteře</a:t>
            </a:r>
          </a:p>
          <a:p>
            <a:pPr lvl="2" eaLnBrk="1" hangingPunct="1">
              <a:defRPr/>
            </a:pPr>
            <a:r>
              <a:rPr lang="cs-CZ" smtClean="0"/>
              <a:t>hrudní kyfóza (kulatá záda)</a:t>
            </a:r>
          </a:p>
          <a:p>
            <a:pPr lvl="2" eaLnBrk="1" hangingPunct="1">
              <a:defRPr/>
            </a:pPr>
            <a:r>
              <a:rPr lang="cs-CZ" smtClean="0"/>
              <a:t>bederní lordóza (prohnutá záda)</a:t>
            </a:r>
          </a:p>
          <a:p>
            <a:pPr lvl="2" eaLnBrk="1" hangingPunct="1">
              <a:defRPr/>
            </a:pPr>
            <a:r>
              <a:rPr lang="cs-CZ" smtClean="0"/>
              <a:t>skolióza (vybočení páteře)</a:t>
            </a:r>
          </a:p>
          <a:p>
            <a:pPr lvl="1" eaLnBrk="1" hangingPunct="1">
              <a:defRPr/>
            </a:pPr>
            <a:r>
              <a:rPr lang="cs-CZ" smtClean="0"/>
              <a:t>Poruchy dolních končetin</a:t>
            </a:r>
          </a:p>
          <a:p>
            <a:pPr lvl="2" eaLnBrk="1" hangingPunct="1">
              <a:defRPr/>
            </a:pPr>
            <a:r>
              <a:rPr lang="cs-CZ" smtClean="0"/>
              <a:t>Dolní končetiny do tvaru písmene „O“</a:t>
            </a:r>
          </a:p>
          <a:p>
            <a:pPr lvl="2" eaLnBrk="1" hangingPunct="1">
              <a:defRPr/>
            </a:pPr>
            <a:r>
              <a:rPr lang="cs-CZ" smtClean="0"/>
              <a:t>Dolní končetiny do tvaru písmene „X“</a:t>
            </a:r>
          </a:p>
          <a:p>
            <a:pPr lvl="2" eaLnBrk="1" hangingPunct="1">
              <a:defRPr/>
            </a:pPr>
            <a:r>
              <a:rPr lang="cs-CZ" smtClean="0"/>
              <a:t>Ploché nohy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Vadné držení těla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Jak zlepšit vadné držení těla?</a:t>
            </a:r>
          </a:p>
          <a:p>
            <a:pPr eaLnBrk="1" hangingPunct="1">
              <a:defRPr/>
            </a:pPr>
            <a:r>
              <a:rPr lang="cs-CZ" smtClean="0"/>
              <a:t>Pomocí vyrovnávacích cvičení</a:t>
            </a:r>
          </a:p>
          <a:p>
            <a:pPr lvl="1" eaLnBrk="1" hangingPunct="1">
              <a:defRPr/>
            </a:pPr>
            <a:r>
              <a:rPr lang="cs-CZ" smtClean="0"/>
              <a:t>Dělení:</a:t>
            </a:r>
          </a:p>
          <a:p>
            <a:pPr lvl="2" eaLnBrk="1" hangingPunct="1">
              <a:defRPr/>
            </a:pPr>
            <a:r>
              <a:rPr lang="cs-CZ" smtClean="0"/>
              <a:t>Uvolňovací cvičení</a:t>
            </a:r>
          </a:p>
          <a:p>
            <a:pPr lvl="2" eaLnBrk="1" hangingPunct="1">
              <a:defRPr/>
            </a:pPr>
            <a:r>
              <a:rPr lang="cs-CZ" smtClean="0"/>
              <a:t>Protahovací cvičení</a:t>
            </a:r>
          </a:p>
          <a:p>
            <a:pPr lvl="2" eaLnBrk="1" hangingPunct="1">
              <a:defRPr/>
            </a:pPr>
            <a:r>
              <a:rPr lang="cs-CZ" smtClean="0"/>
              <a:t>Posilovací cvičení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Uvolňovací cvičení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Hlavní cíl: </a:t>
            </a:r>
          </a:p>
          <a:p>
            <a:pPr lvl="1" eaLnBrk="1" hangingPunct="1">
              <a:defRPr/>
            </a:pPr>
            <a:r>
              <a:rPr lang="cs-CZ" sz="2400" smtClean="0"/>
              <a:t>obnovit pohyblivost kloubů</a:t>
            </a:r>
          </a:p>
          <a:p>
            <a:pPr eaLnBrk="1" hangingPunct="1">
              <a:defRPr/>
            </a:pPr>
            <a:r>
              <a:rPr lang="cs-CZ" sz="2800" smtClean="0"/>
              <a:t>Význam:</a:t>
            </a:r>
          </a:p>
          <a:p>
            <a:pPr lvl="1" eaLnBrk="1" hangingPunct="1">
              <a:defRPr/>
            </a:pPr>
            <a:r>
              <a:rPr lang="cs-CZ" sz="2400" smtClean="0"/>
              <a:t>Rozcvičení (před náročnějšími cvičeními)</a:t>
            </a:r>
          </a:p>
          <a:p>
            <a:pPr lvl="1" eaLnBrk="1" hangingPunct="1">
              <a:defRPr/>
            </a:pPr>
            <a:r>
              <a:rPr lang="cs-CZ" sz="2400" smtClean="0"/>
              <a:t>Zlepšení prokrvení (a tím látkové výměny)</a:t>
            </a:r>
          </a:p>
          <a:p>
            <a:pPr lvl="1" eaLnBrk="1" hangingPunct="1">
              <a:defRPr/>
            </a:pPr>
            <a:r>
              <a:rPr lang="cs-CZ" sz="2400" smtClean="0"/>
              <a:t>Prohřátí (zlepšení mechanických vlastností)</a:t>
            </a:r>
          </a:p>
          <a:p>
            <a:pPr lvl="1" eaLnBrk="1" hangingPunct="1">
              <a:defRPr/>
            </a:pPr>
            <a:r>
              <a:rPr lang="cs-CZ" sz="2400" smtClean="0"/>
              <a:t>Podpora tvorby kloubní tekutiny (snížení tření a tím i opotřebení kloubních ploch)</a:t>
            </a:r>
          </a:p>
          <a:p>
            <a:pPr lvl="1" eaLnBrk="1" hangingPunct="1">
              <a:defRPr/>
            </a:pPr>
            <a:r>
              <a:rPr lang="cs-CZ" sz="2400" smtClean="0"/>
              <a:t>Zlepšení inervace</a:t>
            </a:r>
          </a:p>
          <a:p>
            <a:pPr lvl="1" eaLnBrk="1" hangingPunct="1">
              <a:defRPr/>
            </a:pPr>
            <a:r>
              <a:rPr lang="cs-CZ" sz="2400" smtClean="0"/>
              <a:t>Zlepšení svalového tonu kolemkloubních svalů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Uvolňovací cvičení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Jak cvičit:</a:t>
            </a:r>
          </a:p>
          <a:p>
            <a:pPr lvl="1" eaLnBrk="1" hangingPunct="1">
              <a:defRPr/>
            </a:pPr>
            <a:r>
              <a:rPr lang="cs-CZ" sz="2400" smtClean="0"/>
              <a:t>Volně, lehce a pomalu (co nejmenší svalové úsilí)</a:t>
            </a:r>
          </a:p>
          <a:p>
            <a:pPr lvl="1" eaLnBrk="1" hangingPunct="1">
              <a:defRPr/>
            </a:pPr>
            <a:r>
              <a:rPr lang="cs-CZ" sz="2400" smtClean="0"/>
              <a:t>Provádět pohyb kolem všech možných pohybových os daného kloubu</a:t>
            </a:r>
          </a:p>
          <a:p>
            <a:pPr lvl="1" eaLnBrk="1" hangingPunct="1">
              <a:defRPr/>
            </a:pPr>
            <a:r>
              <a:rPr lang="cs-CZ" sz="2400" smtClean="0"/>
              <a:t>Cvičit do pasivní krajní polohy</a:t>
            </a:r>
          </a:p>
          <a:p>
            <a:pPr lvl="1" eaLnBrk="1" hangingPunct="1">
              <a:defRPr/>
            </a:pPr>
            <a:r>
              <a:rPr lang="cs-CZ" sz="2400" smtClean="0"/>
              <a:t>Správně dýchat</a:t>
            </a:r>
          </a:p>
          <a:p>
            <a:pPr eaLnBrk="1" hangingPunct="1">
              <a:defRPr/>
            </a:pPr>
            <a:r>
              <a:rPr lang="cs-CZ" sz="2800" smtClean="0"/>
              <a:t>Čeho se vyvarovat:</a:t>
            </a:r>
          </a:p>
          <a:p>
            <a:pPr lvl="1" eaLnBrk="1" hangingPunct="1">
              <a:defRPr/>
            </a:pPr>
            <a:r>
              <a:rPr lang="cs-CZ" sz="2400" smtClean="0"/>
              <a:t>Prudkých a násilných pohybů</a:t>
            </a:r>
          </a:p>
          <a:p>
            <a:pPr lvl="1" eaLnBrk="1" hangingPunct="1">
              <a:defRPr/>
            </a:pPr>
            <a:r>
              <a:rPr lang="cs-CZ" sz="2400" smtClean="0"/>
              <a:t>Cvičení do aktivních krajních poloh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Protahovací cvičení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Hlavní cíl: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Obnovit přirozenou délku svalů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Význam: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Odstranění svalové dysbalance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Úprava svalového tonu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Zlepšení mechanických vlastností svalů (pružnost, pevnost a odolnost)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Snížení tahu svalu v místě úponu (předcházení entezopatie)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Umožnění plného rozsahu pohybu (a tím zlepšení držení těla, poloh pro cvičení a pohybových návyků)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373</TotalTime>
  <Words>610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Váhy</vt:lpstr>
      <vt:lpstr>Snímek 1</vt:lpstr>
      <vt:lpstr>Metodický list</vt:lpstr>
      <vt:lpstr>Vadné držení těla</vt:lpstr>
      <vt:lpstr>Vadné držení těla</vt:lpstr>
      <vt:lpstr>Vadné držení těla</vt:lpstr>
      <vt:lpstr>Vadné držení těla</vt:lpstr>
      <vt:lpstr>Uvolňovací cvičení</vt:lpstr>
      <vt:lpstr>Uvolňovací cvičení</vt:lpstr>
      <vt:lpstr>Protahovací cvičení</vt:lpstr>
      <vt:lpstr>Protahovací cvičení</vt:lpstr>
      <vt:lpstr>Protahovací cvičení</vt:lpstr>
      <vt:lpstr>Posilovací cvičení</vt:lpstr>
      <vt:lpstr>Posilovací cvičení</vt:lpstr>
      <vt:lpstr>Posilovací cvičení</vt:lpstr>
      <vt:lpstr>Jaké cviky použít?</vt:lpstr>
      <vt:lpstr>Základní pravidla správného cvičení </vt:lpstr>
      <vt:lpstr>Literatura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Korekce odchylek přímého držení těla</dc:title>
  <dc:creator>adam</dc:creator>
  <cp:lastModifiedBy>ivana.kuczynska</cp:lastModifiedBy>
  <cp:revision>21</cp:revision>
  <dcterms:created xsi:type="dcterms:W3CDTF">2009-01-11T16:49:45Z</dcterms:created>
  <dcterms:modified xsi:type="dcterms:W3CDTF">2014-06-13T08:06:41Z</dcterms:modified>
</cp:coreProperties>
</file>