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5" r:id="rId5"/>
    <p:sldId id="274" r:id="rId6"/>
    <p:sldId id="268" r:id="rId7"/>
    <p:sldId id="270" r:id="rId8"/>
    <p:sldId id="269" r:id="rId9"/>
    <p:sldId id="271" r:id="rId10"/>
    <p:sldId id="267" r:id="rId11"/>
    <p:sldId id="272" r:id="rId12"/>
    <p:sldId id="260" r:id="rId13"/>
    <p:sldId id="277" r:id="rId14"/>
    <p:sldId id="278" r:id="rId15"/>
    <p:sldId id="276" r:id="rId16"/>
    <p:sldId id="275" r:id="rId17"/>
    <p:sldId id="261" r:id="rId18"/>
    <p:sldId id="282" r:id="rId19"/>
    <p:sldId id="281" r:id="rId20"/>
    <p:sldId id="279" r:id="rId21"/>
    <p:sldId id="283" r:id="rId22"/>
    <p:sldId id="284" r:id="rId23"/>
    <p:sldId id="285" r:id="rId24"/>
    <p:sldId id="262" r:id="rId25"/>
    <p:sldId id="287" r:id="rId26"/>
    <p:sldId id="288" r:id="rId27"/>
    <p:sldId id="289" r:id="rId28"/>
    <p:sldId id="290" r:id="rId29"/>
    <p:sldId id="263" r:id="rId30"/>
    <p:sldId id="291" r:id="rId31"/>
    <p:sldId id="292" r:id="rId32"/>
    <p:sldId id="306" r:id="rId33"/>
    <p:sldId id="307" r:id="rId34"/>
    <p:sldId id="295" r:id="rId35"/>
    <p:sldId id="296" r:id="rId36"/>
    <p:sldId id="298" r:id="rId37"/>
    <p:sldId id="264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BEBDB3-FB3D-44D7-A61E-83E0B5FC9CE4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1722F-9ECE-468F-96D5-C5F77A05CC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A0A47-2CB7-4199-AC33-82F5DCB8906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732A-0357-4E1F-81DE-FF7EBBCD89EB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8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F3CC-63BC-4CFC-BC73-0EA13D22C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37E9-37F2-46AA-9CAB-D5737E2AD9B3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4409-FB3B-4BE7-9441-5D442A447B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68AA-614F-41A0-BC41-2533AFE63ECB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6F05-229C-4D39-A924-4CF43BB3F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795B-56B6-496F-9DAC-DF0CB889E4E2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2185-4C1B-4EE8-91F6-2AE94DDDA1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FC7D-046B-4087-97A0-D87666FD844D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8F11-DA65-45E6-8222-32D3DCADB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2EA4-778B-4245-B899-18332F805534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CEAD-B23D-4ECA-947C-58D7D9AA04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3BBD-28CF-47AE-B73A-D2F3EADE0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7979-3FE7-4EF4-86D6-7A2641A2BFAA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5E14-DCDB-4B7D-80DF-8C117D6D71FB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5BA4-CCEF-498E-91BE-DA3652C9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9BD2-5664-4444-8A14-96D8C81DE36D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3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6A4D-46A6-4977-933A-2EE0FB4A1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A5C2-54F8-4C8A-8F14-6482336E0CA9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F525-956A-4BF8-BB7D-3AC0584319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5AF6-1958-478B-8F6C-DC4AFC137FC0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F492-B63F-4167-8987-E426E0921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84BB94-4718-4A50-A37B-9AB9D71A3EEA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11DA51-6900-43AE-A02E-60F951DA4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82" r:id="rId3"/>
    <p:sldLayoutId id="2147483879" r:id="rId4"/>
    <p:sldLayoutId id="2147483883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zentace_aplikace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hicago_Blackhawks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obertZm&#283;l&#237;k" TargetMode="External"/><Relationship Id="rId13" Type="http://schemas.openxmlformats.org/officeDocument/2006/relationships/hyperlink" Target="http://cs.wikipedia.org/wiki/V&#283;ra&#268;&#225;slavsk&#225;" TargetMode="External"/><Relationship Id="rId18" Type="http://schemas.openxmlformats.org/officeDocument/2006/relationships/hyperlink" Target="http://cs.wikipedia.org/wiki/Anton&#237;nPanenka" TargetMode="External"/><Relationship Id="rId26" Type="http://schemas.openxmlformats.org/officeDocument/2006/relationships/hyperlink" Target="http://cs.wikipedia.org/wiki/MartinaNavr&#225;tilov&#225;" TargetMode="External"/><Relationship Id="rId3" Type="http://schemas.openxmlformats.org/officeDocument/2006/relationships/hyperlink" Target="http://cs.wikipedia.org/wiki/DanaZ&#225;topkov&#225;" TargetMode="External"/><Relationship Id="rId21" Type="http://schemas.openxmlformats.org/officeDocument/2006/relationships/hyperlink" Target="http://cs.wikipedia.org/wiki/StanMikita" TargetMode="External"/><Relationship Id="rId34" Type="http://schemas.openxmlformats.org/officeDocument/2006/relationships/hyperlink" Target="http://cs.wikipedia.org/wiki/Ji&#345;&#237;Ra&#353;ka" TargetMode="External"/><Relationship Id="rId7" Type="http://schemas.openxmlformats.org/officeDocument/2006/relationships/hyperlink" Target="http://cs.wikipedia.org/wiki/ImrichBug&#225;r" TargetMode="External"/><Relationship Id="rId12" Type="http://schemas.openxmlformats.org/officeDocument/2006/relationships/hyperlink" Target="http://cs.wikipedia.org/wiki/EvaBos&#225;kov&#225;" TargetMode="External"/><Relationship Id="rId17" Type="http://schemas.openxmlformats.org/officeDocument/2006/relationships/hyperlink" Target="http://cs.wikipedia.org/wiki/IvoViktor" TargetMode="External"/><Relationship Id="rId25" Type="http://schemas.openxmlformats.org/officeDocument/2006/relationships/hyperlink" Target="http://cs.wikipedia.org/wiki/JaroslavDrobn&#253;" TargetMode="External"/><Relationship Id="rId33" Type="http://schemas.openxmlformats.org/officeDocument/2006/relationships/hyperlink" Target="http://cs.wikipedia.org/wiki/EvaRomanov&#225;" TargetMode="External"/><Relationship Id="rId2" Type="http://schemas.openxmlformats.org/officeDocument/2006/relationships/hyperlink" Target="http://cs.wikipedia.org/wiki/EmilZ&#225;topek" TargetMode="External"/><Relationship Id="rId16" Type="http://schemas.openxmlformats.org/officeDocument/2006/relationships/hyperlink" Target="http://cs.wikipedia.org/wiki/JosefMasopust" TargetMode="External"/><Relationship Id="rId20" Type="http://schemas.openxmlformats.org/officeDocument/2006/relationships/hyperlink" Target="http://cs.wikipedia.org/wiki/Vladim&#237;rZ&#225;brodsk&#253;" TargetMode="External"/><Relationship Id="rId29" Type="http://schemas.openxmlformats.org/officeDocument/2006/relationships/hyperlink" Target="http://cs.wikipedia.org/wiki/HelenaSukov&#225;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s.wikipedia.org/wiki/HelenaFibingerov&#225;" TargetMode="External"/><Relationship Id="rId11" Type="http://schemas.openxmlformats.org/officeDocument/2006/relationships/hyperlink" Target="http://cs.wikipedia.org/wiki/AloisHudec" TargetMode="External"/><Relationship Id="rId24" Type="http://schemas.openxmlformats.org/officeDocument/2006/relationships/hyperlink" Target="http://cs.wikipedia.org/wiki/KarelKo&#382;eluh" TargetMode="External"/><Relationship Id="rId32" Type="http://schemas.openxmlformats.org/officeDocument/2006/relationships/hyperlink" Target="http://cs.wikipedia.org/wiki/PavelRoman" TargetMode="External"/><Relationship Id="rId5" Type="http://schemas.openxmlformats.org/officeDocument/2006/relationships/hyperlink" Target="http://cs.wikipedia.org/wiki/JarmilaKratochv&#237;lov&#225;" TargetMode="External"/><Relationship Id="rId15" Type="http://schemas.openxmlformats.org/officeDocument/2006/relationships/hyperlink" Target="http://cs.wikipedia.org/wiki/JosefBican" TargetMode="External"/><Relationship Id="rId23" Type="http://schemas.openxmlformats.org/officeDocument/2006/relationships/hyperlink" Target="http://cs.wikipedia.org/wiki/IvanHlinka" TargetMode="External"/><Relationship Id="rId28" Type="http://schemas.openxmlformats.org/officeDocument/2006/relationships/hyperlink" Target="http://cs.wikipedia.org/wiki/IvanLendl" TargetMode="External"/><Relationship Id="rId36" Type="http://schemas.openxmlformats.org/officeDocument/2006/relationships/hyperlink" Target="http://cs.wikipedia.org/wiki/V&#237;t&#283;zslavM&#225;cha" TargetMode="External"/><Relationship Id="rId10" Type="http://schemas.openxmlformats.org/officeDocument/2006/relationships/hyperlink" Target="http://cs.wikipedia.org/wiki/Bed&#345;ich&#352;up&#269;&#237;k" TargetMode="External"/><Relationship Id="rId19" Type="http://schemas.openxmlformats.org/officeDocument/2006/relationships/hyperlink" Target="http://cs.wikipedia.org/wiki/PavelNedv&#283;d" TargetMode="External"/><Relationship Id="rId31" Type="http://schemas.openxmlformats.org/officeDocument/2006/relationships/hyperlink" Target="http://cs.wikipedia.org/wiki/Brat&#345;iPosp&#237;&#353;ilov&#233;" TargetMode="External"/><Relationship Id="rId4" Type="http://schemas.openxmlformats.org/officeDocument/2006/relationships/hyperlink" Target="http://cs.wikipedia.org/wiki/Ludv&#237;kDan&#283;k" TargetMode="External"/><Relationship Id="rId9" Type="http://schemas.openxmlformats.org/officeDocument/2006/relationships/hyperlink" Target="http://cs.wikipedia.org/wiki/Jan&#381;elezn&#253;" TargetMode="External"/><Relationship Id="rId14" Type="http://schemas.openxmlformats.org/officeDocument/2006/relationships/hyperlink" Target="http://cs.wikipedia.org/wiki/Franti&#353;ekPl&#225;ni&#269;ka" TargetMode="External"/><Relationship Id="rId22" Type="http://schemas.openxmlformats.org/officeDocument/2006/relationships/hyperlink" Target="http://cs.wikipedia.org/wiki/V&#225;clavNedomansk&#253;" TargetMode="External"/><Relationship Id="rId27" Type="http://schemas.openxmlformats.org/officeDocument/2006/relationships/hyperlink" Target="http://cs.wikipedia.org/wiki/JanKode&#353;" TargetMode="External"/><Relationship Id="rId30" Type="http://schemas.openxmlformats.org/officeDocument/2006/relationships/hyperlink" Target="http://cs.wikipedia.org/wiki/JanaNovotn&#225;" TargetMode="External"/><Relationship Id="rId35" Type="http://schemas.openxmlformats.org/officeDocument/2006/relationships/hyperlink" Target="http://cs.wikipedia.org/wiki/OndrejNepel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zentace" r:id="rId3" imgW="4571981" imgH="342912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Jan Železný (1966), hod oštěpem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4339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Trojnásobný olympijský vítěz (Barcelona 1992, Atlanta 1996, Sydney 2000, stříbro Soul 1988)</a:t>
            </a:r>
          </a:p>
          <a:p>
            <a:r>
              <a:rPr lang="cs-CZ" smtClean="0"/>
              <a:t>Držitel dosud platného světového rekordu – 98,48 m z roku 1996</a:t>
            </a:r>
          </a:p>
          <a:p>
            <a:r>
              <a:rPr lang="cs-CZ" smtClean="0"/>
              <a:t>Atlet světa 2000</a:t>
            </a:r>
          </a:p>
          <a:p>
            <a:r>
              <a:rPr lang="cs-CZ" smtClean="0"/>
              <a:t>Trenér Barbory Špotákové</a:t>
            </a:r>
          </a:p>
          <a:p>
            <a:r>
              <a:rPr lang="cs-CZ" smtClean="0"/>
              <a:t>Člen MOV 2004-2012</a:t>
            </a:r>
          </a:p>
        </p:txBody>
      </p:sp>
      <p:pic>
        <p:nvPicPr>
          <p:cNvPr id="14340" name="Zástupný symbol pro obsah 5" descr="800px-%C5%BDelezn%C3%BD_Dvo%C5%99%C3%A1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7588"/>
            <a:ext cx="4059238" cy="3044825"/>
          </a:xfrm>
        </p:spPr>
      </p:pic>
      <p:sp>
        <p:nvSpPr>
          <p:cNvPr id="14341" name="TextovéPole 6"/>
          <p:cNvSpPr txBox="1">
            <a:spLocks noChangeArrowheads="1"/>
          </p:cNvSpPr>
          <p:nvPr/>
        </p:nvSpPr>
        <p:spPr bwMode="auto">
          <a:xfrm>
            <a:off x="468313" y="5300663"/>
            <a:ext cx="2689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David Sedlecký</a:t>
            </a:r>
          </a:p>
        </p:txBody>
      </p:sp>
      <p:sp>
        <p:nvSpPr>
          <p:cNvPr id="14342" name="TextovéPole 7"/>
          <p:cNvSpPr txBox="1">
            <a:spLocks noChangeArrowheads="1"/>
          </p:cNvSpPr>
          <p:nvPr/>
        </p:nvSpPr>
        <p:spPr bwMode="auto">
          <a:xfrm>
            <a:off x="827088" y="1700213"/>
            <a:ext cx="315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Jan Železný a Tomáš Dvořák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Robert </a:t>
            </a:r>
            <a:r>
              <a:rPr lang="cs-CZ" b="1" err="1" smtClean="0">
                <a:solidFill>
                  <a:srgbClr val="7030A0"/>
                </a:solidFill>
              </a:rPr>
              <a:t>Změlík</a:t>
            </a:r>
            <a:r>
              <a:rPr lang="cs-CZ" b="1" smtClean="0">
                <a:solidFill>
                  <a:srgbClr val="7030A0"/>
                </a:solidFill>
              </a:rPr>
              <a:t> (1969), desetiboj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86238" cy="4572000"/>
          </a:xfrm>
        </p:spPr>
        <p:txBody>
          <a:bodyPr/>
          <a:lstStyle/>
          <a:p>
            <a:r>
              <a:rPr lang="cs-CZ" sz="2400" smtClean="0"/>
              <a:t>LOH Barcelona 1992</a:t>
            </a:r>
            <a:br>
              <a:rPr lang="cs-CZ" sz="2400" smtClean="0"/>
            </a:br>
            <a:r>
              <a:rPr lang="cs-CZ" sz="2400" smtClean="0"/>
              <a:t>           1. místo</a:t>
            </a:r>
          </a:p>
          <a:p>
            <a:r>
              <a:rPr lang="cs-CZ" sz="2400" smtClean="0"/>
              <a:t>Halový mistr světa z roku 1997 (sedmiboj)</a:t>
            </a:r>
          </a:p>
          <a:p>
            <a:r>
              <a:rPr lang="cs-CZ" sz="2400" smtClean="0"/>
              <a:t>Osobní rekordy</a:t>
            </a:r>
            <a:br>
              <a:rPr lang="cs-CZ" sz="2400" smtClean="0"/>
            </a:br>
            <a:r>
              <a:rPr lang="cs-CZ" sz="2400" smtClean="0"/>
              <a:t>   desetiboj        8627 b</a:t>
            </a:r>
            <a:br>
              <a:rPr lang="cs-CZ" sz="2400" smtClean="0"/>
            </a:br>
            <a:r>
              <a:rPr lang="cs-CZ" sz="2400" smtClean="0"/>
              <a:t>   sedmiboj        6228 b</a:t>
            </a:r>
          </a:p>
          <a:p>
            <a:r>
              <a:rPr lang="cs-CZ" sz="2400" smtClean="0"/>
              <a:t>První z trojice  vynikajících desetibojařů,</a:t>
            </a:r>
            <a:br>
              <a:rPr lang="cs-CZ" sz="2400" smtClean="0"/>
            </a:br>
            <a:r>
              <a:rPr lang="cs-CZ" sz="2400" smtClean="0"/>
              <a:t>následují:</a:t>
            </a:r>
            <a:br>
              <a:rPr lang="cs-CZ" sz="2400" smtClean="0"/>
            </a:br>
            <a:r>
              <a:rPr lang="cs-CZ" sz="2400" smtClean="0"/>
              <a:t>Tomáš Dvořák (1972)</a:t>
            </a:r>
            <a:br>
              <a:rPr lang="cs-CZ" sz="2400" smtClean="0"/>
            </a:br>
            <a:r>
              <a:rPr lang="cs-CZ" sz="2400" smtClean="0"/>
              <a:t>Roman Šebrle (1974)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  <a:p>
            <a:endParaRPr lang="cs-CZ" smtClean="0"/>
          </a:p>
        </p:txBody>
      </p:sp>
      <p:sp>
        <p:nvSpPr>
          <p:cNvPr id="15364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Bedřich Šupčík</a:t>
            </a:r>
          </a:p>
          <a:p>
            <a:pPr eaLnBrk="1" hangingPunct="1"/>
            <a:r>
              <a:rPr lang="cs-CZ" smtClean="0"/>
              <a:t>Alois Hudec</a:t>
            </a:r>
          </a:p>
          <a:p>
            <a:pPr eaLnBrk="1" hangingPunct="1"/>
            <a:r>
              <a:rPr lang="cs-CZ" smtClean="0"/>
              <a:t>Eva Bosáková</a:t>
            </a:r>
          </a:p>
          <a:p>
            <a:pPr eaLnBrk="1" hangingPunct="1"/>
            <a:r>
              <a:rPr lang="cs-CZ" smtClean="0"/>
              <a:t>Věra Čáslavská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Gymnastika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Bedřich </a:t>
            </a:r>
            <a:r>
              <a:rPr lang="cs-CZ" b="1" err="1" smtClean="0">
                <a:solidFill>
                  <a:srgbClr val="7030A0"/>
                </a:solidFill>
              </a:rPr>
              <a:t>Šupčík</a:t>
            </a:r>
            <a:r>
              <a:rPr lang="cs-CZ" b="1" smtClean="0">
                <a:solidFill>
                  <a:srgbClr val="7030A0"/>
                </a:solidFill>
              </a:rPr>
              <a:t> (1898-1957)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LOH Paříž 1924  1. místo (šplh na laně časem 7,2 s)</a:t>
            </a:r>
          </a:p>
          <a:p>
            <a:r>
              <a:rPr lang="cs-CZ" smtClean="0"/>
              <a:t>Člen družstva mistrů světa 1926 a 1930</a:t>
            </a:r>
          </a:p>
          <a:p>
            <a:r>
              <a:rPr lang="cs-CZ" smtClean="0"/>
              <a:t>Od roku 1993</a:t>
            </a:r>
            <a:br>
              <a:rPr lang="cs-CZ" smtClean="0"/>
            </a:br>
            <a:r>
              <a:rPr lang="cs-CZ" smtClean="0"/>
              <a:t>Memoriál B. Šupčíka ve </a:t>
            </a:r>
            <a:br>
              <a:rPr lang="cs-CZ" smtClean="0"/>
            </a:br>
            <a:r>
              <a:rPr lang="cs-CZ" smtClean="0"/>
              <a:t>   šplhu na laně </a:t>
            </a:r>
            <a:br>
              <a:rPr lang="cs-CZ" smtClean="0"/>
            </a:br>
            <a:r>
              <a:rPr lang="cs-CZ" smtClean="0"/>
              <a:t>   (bez  přírazu, 8 m)</a:t>
            </a:r>
          </a:p>
          <a:p>
            <a:r>
              <a:rPr lang="cs-CZ" smtClean="0"/>
              <a:t>Jako člen Sokola v padesátých letech ne příliš oblíben</a:t>
            </a:r>
          </a:p>
        </p:txBody>
      </p:sp>
      <p:pic>
        <p:nvPicPr>
          <p:cNvPr id="17412" name="Zástupný symbol pro obsah 5" descr="Supc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4138" y="1524000"/>
            <a:ext cx="3028950" cy="4572000"/>
          </a:xfrm>
        </p:spPr>
      </p:pic>
      <p:sp>
        <p:nvSpPr>
          <p:cNvPr id="17413" name="TextovéPole 6"/>
          <p:cNvSpPr txBox="1">
            <a:spLocks noChangeArrowheads="1"/>
          </p:cNvSpPr>
          <p:nvPr/>
        </p:nvSpPr>
        <p:spPr bwMode="auto">
          <a:xfrm>
            <a:off x="5148263" y="6092825"/>
            <a:ext cx="1684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Wikimedia 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Alois Hudec (1908-1997)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59237" cy="4572000"/>
          </a:xfrm>
        </p:spPr>
        <p:txBody>
          <a:bodyPr/>
          <a:lstStyle/>
          <a:p>
            <a:r>
              <a:rPr lang="cs-CZ" smtClean="0"/>
              <a:t>LOH Berlín 1936</a:t>
            </a:r>
            <a:br>
              <a:rPr lang="cs-CZ" smtClean="0"/>
            </a:br>
            <a:r>
              <a:rPr lang="cs-CZ" smtClean="0"/>
              <a:t>    1. místo, kruhy</a:t>
            </a:r>
          </a:p>
          <a:p>
            <a:r>
              <a:rPr lang="cs-CZ" smtClean="0"/>
              <a:t>Nepřízeň rozhodčích i obecenstva</a:t>
            </a:r>
          </a:p>
          <a:p>
            <a:r>
              <a:rPr lang="cs-CZ" smtClean="0"/>
              <a:t>Několikanásobný mistr světa v gymnastice</a:t>
            </a:r>
          </a:p>
          <a:p>
            <a:r>
              <a:rPr lang="cs-CZ" smtClean="0"/>
              <a:t>V mládí překonal částečnou obrnu</a:t>
            </a:r>
          </a:p>
          <a:p>
            <a:r>
              <a:rPr lang="cs-CZ" smtClean="0"/>
              <a:t>Později trenér a cvičitel</a:t>
            </a:r>
          </a:p>
          <a:p>
            <a:endParaRPr lang="cs-CZ" smtClean="0"/>
          </a:p>
        </p:txBody>
      </p:sp>
      <p:pic>
        <p:nvPicPr>
          <p:cNvPr id="18436" name="Zástupný symbol pro obsah 5" descr="451px-Alois_Hud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3511550" cy="4664075"/>
          </a:xfrm>
        </p:spPr>
      </p:pic>
      <p:sp>
        <p:nvSpPr>
          <p:cNvPr id="18437" name="TextovéPole 6"/>
          <p:cNvSpPr txBox="1">
            <a:spLocks noChangeArrowheads="1"/>
          </p:cNvSpPr>
          <p:nvPr/>
        </p:nvSpPr>
        <p:spPr bwMode="auto">
          <a:xfrm>
            <a:off x="827088" y="6092825"/>
            <a:ext cx="1790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Wikimedia 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Eva Bosáková (1931-1991)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9459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400" smtClean="0"/>
              <a:t>LOH Řím 1960</a:t>
            </a:r>
            <a:br>
              <a:rPr lang="cs-CZ" sz="2400" smtClean="0"/>
            </a:br>
            <a:r>
              <a:rPr lang="cs-CZ" sz="2400" smtClean="0"/>
              <a:t>     1. místo, kladina</a:t>
            </a:r>
          </a:p>
          <a:p>
            <a:r>
              <a:rPr lang="cs-CZ" sz="2400" smtClean="0"/>
              <a:t>Trojnásobná mistryně </a:t>
            </a:r>
            <a:br>
              <a:rPr lang="cs-CZ" sz="2400" smtClean="0"/>
            </a:br>
            <a:r>
              <a:rPr lang="cs-CZ" sz="2400" smtClean="0"/>
              <a:t>     světa (1958, 1962)</a:t>
            </a:r>
          </a:p>
          <a:p>
            <a:r>
              <a:rPr lang="cs-CZ" sz="2400" smtClean="0"/>
              <a:t>Přínos – akrobatické a taneční prvky</a:t>
            </a:r>
          </a:p>
          <a:p>
            <a:r>
              <a:rPr lang="cs-CZ" sz="2400" smtClean="0"/>
              <a:t>Předčasně ukončena kariéra</a:t>
            </a:r>
          </a:p>
          <a:p>
            <a:r>
              <a:rPr lang="cs-CZ" sz="2400" smtClean="0"/>
              <a:t>Účast ve sportovním šoubyznysu</a:t>
            </a:r>
          </a:p>
          <a:p>
            <a:r>
              <a:rPr lang="cs-CZ" sz="2400" smtClean="0"/>
              <a:t>Trenérská činnost</a:t>
            </a:r>
          </a:p>
          <a:p>
            <a:r>
              <a:rPr lang="cs-CZ" sz="2400" smtClean="0"/>
              <a:t>Syn Jaromír Bosák</a:t>
            </a:r>
          </a:p>
          <a:p>
            <a:endParaRPr lang="cs-CZ" smtClean="0"/>
          </a:p>
        </p:txBody>
      </p:sp>
      <p:pic>
        <p:nvPicPr>
          <p:cNvPr id="19460" name="Zástupný symbol pro obsah 5" descr="693px-Eva_Bosako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205038"/>
            <a:ext cx="4175125" cy="3616325"/>
          </a:xfrm>
        </p:spPr>
      </p:pic>
      <p:sp>
        <p:nvSpPr>
          <p:cNvPr id="19461" name="TextovéPole 6"/>
          <p:cNvSpPr txBox="1">
            <a:spLocks noChangeArrowheads="1"/>
          </p:cNvSpPr>
          <p:nvPr/>
        </p:nvSpPr>
        <p:spPr bwMode="auto">
          <a:xfrm>
            <a:off x="4284663" y="5805488"/>
            <a:ext cx="262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David Sedlecký</a:t>
            </a:r>
          </a:p>
        </p:txBody>
      </p:sp>
      <p:sp>
        <p:nvSpPr>
          <p:cNvPr id="19462" name="TextovéPole 7"/>
          <p:cNvSpPr txBox="1">
            <a:spLocks noChangeArrowheads="1"/>
          </p:cNvSpPr>
          <p:nvPr/>
        </p:nvSpPr>
        <p:spPr bwMode="auto">
          <a:xfrm>
            <a:off x="4500563" y="1628775"/>
            <a:ext cx="3808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Její hrob na Vinohradském hřbitově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Věra Čáslavská (1942)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0483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z="2400" smtClean="0"/>
              <a:t>LOH Tokio 1964</a:t>
            </a:r>
            <a:br>
              <a:rPr lang="cs-CZ" sz="2400" smtClean="0"/>
            </a:br>
            <a:r>
              <a:rPr lang="cs-CZ" sz="2400" smtClean="0"/>
              <a:t>1.místo: víceboj, přeskok,</a:t>
            </a:r>
            <a:br>
              <a:rPr lang="cs-CZ" sz="2400" smtClean="0"/>
            </a:br>
            <a:r>
              <a:rPr lang="cs-CZ" sz="2400" smtClean="0"/>
              <a:t>              kladina</a:t>
            </a:r>
          </a:p>
          <a:p>
            <a:r>
              <a:rPr lang="cs-CZ" sz="2400" smtClean="0"/>
              <a:t>LOH Mexico City</a:t>
            </a:r>
            <a:br>
              <a:rPr lang="cs-CZ" sz="2400" smtClean="0"/>
            </a:br>
            <a:r>
              <a:rPr lang="cs-CZ" sz="2400" smtClean="0"/>
              <a:t>1. místo: víceboj, bradla, </a:t>
            </a:r>
            <a:br>
              <a:rPr lang="cs-CZ" sz="2400" smtClean="0"/>
            </a:br>
            <a:r>
              <a:rPr lang="cs-CZ" sz="2400" smtClean="0"/>
              <a:t>               prostná, přeskok</a:t>
            </a:r>
          </a:p>
          <a:p>
            <a:r>
              <a:rPr lang="cs-CZ" sz="2400" smtClean="0"/>
              <a:t>1968 nejlepší sportovkyně světa</a:t>
            </a:r>
          </a:p>
          <a:p>
            <a:r>
              <a:rPr lang="cs-CZ" sz="2400" smtClean="0"/>
              <a:t>1971 vyloučena z ČSTV</a:t>
            </a:r>
          </a:p>
          <a:p>
            <a:r>
              <a:rPr lang="cs-CZ" sz="2400" smtClean="0"/>
              <a:t>1990-1996 </a:t>
            </a:r>
            <a:br>
              <a:rPr lang="cs-CZ" sz="2400" smtClean="0"/>
            </a:br>
            <a:r>
              <a:rPr lang="cs-CZ" sz="2400" smtClean="0"/>
              <a:t>předsedkyně ČOV</a:t>
            </a:r>
          </a:p>
          <a:p>
            <a:r>
              <a:rPr lang="cs-CZ" sz="2400" smtClean="0"/>
              <a:t>1995-2001 členka MOV</a:t>
            </a:r>
          </a:p>
          <a:p>
            <a:endParaRPr lang="cs-CZ" smtClean="0"/>
          </a:p>
        </p:txBody>
      </p:sp>
      <p:pic>
        <p:nvPicPr>
          <p:cNvPr id="20484" name="Zástupný symbol pro obsah 5" descr="451px-V%C4%9Bra_%C4%8C%C3%A1slavsk%C3%A1_1967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5175" y="1524000"/>
            <a:ext cx="3443288" cy="4572000"/>
          </a:xfrm>
        </p:spPr>
      </p:pic>
      <p:sp>
        <p:nvSpPr>
          <p:cNvPr id="20485" name="TextovéPole 6"/>
          <p:cNvSpPr txBox="1">
            <a:spLocks noChangeArrowheads="1"/>
          </p:cNvSpPr>
          <p:nvPr/>
        </p:nvSpPr>
        <p:spPr bwMode="auto">
          <a:xfrm>
            <a:off x="755650" y="6092825"/>
            <a:ext cx="2827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Kroon, Ron / Anefo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František Plánička</a:t>
            </a:r>
          </a:p>
          <a:p>
            <a:pPr eaLnBrk="1" hangingPunct="1"/>
            <a:r>
              <a:rPr lang="cs-CZ" smtClean="0"/>
              <a:t>Josef Bican</a:t>
            </a:r>
          </a:p>
          <a:p>
            <a:pPr eaLnBrk="1" hangingPunct="1"/>
            <a:r>
              <a:rPr lang="cs-CZ" smtClean="0"/>
              <a:t>Josef Masopust</a:t>
            </a:r>
          </a:p>
          <a:p>
            <a:pPr eaLnBrk="1" hangingPunct="1"/>
            <a:r>
              <a:rPr lang="cs-CZ" smtClean="0"/>
              <a:t>Ivo Viktor</a:t>
            </a:r>
          </a:p>
          <a:p>
            <a:pPr eaLnBrk="1" hangingPunct="1"/>
            <a:r>
              <a:rPr lang="cs-CZ" smtClean="0"/>
              <a:t>Antonín Panenka</a:t>
            </a:r>
          </a:p>
          <a:p>
            <a:pPr eaLnBrk="1" hangingPunct="1"/>
            <a:r>
              <a:rPr lang="cs-CZ" smtClean="0"/>
              <a:t>Pavel Nedvěd</a:t>
            </a:r>
          </a:p>
          <a:p>
            <a:pPr eaLnBrk="1" hangingPunct="1"/>
            <a:r>
              <a:rPr lang="cs-CZ" smtClean="0"/>
              <a:t>Petr Čech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Kopaná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František Plánička (1904-1996)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2531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Jeden z nejlepších brankářů světa</a:t>
            </a:r>
          </a:p>
          <a:p>
            <a:r>
              <a:rPr lang="cs-CZ" smtClean="0"/>
              <a:t>MS 1934 – 2. místo, prohra s Itálii 1:2</a:t>
            </a:r>
          </a:p>
          <a:p>
            <a:r>
              <a:rPr lang="cs-CZ" smtClean="0"/>
              <a:t>Hráč Slavie Praha</a:t>
            </a:r>
          </a:p>
          <a:p>
            <a:r>
              <a:rPr lang="cs-CZ" smtClean="0"/>
              <a:t>Sehrál 1235 zápasů, v nichž obdržel pouze 1073 gólů</a:t>
            </a:r>
          </a:p>
          <a:p>
            <a:r>
              <a:rPr lang="cs-CZ" smtClean="0"/>
              <a:t>V 1985 mu UNESCO udělilo čestný diplom fair play</a:t>
            </a:r>
          </a:p>
        </p:txBody>
      </p:sp>
      <p:sp>
        <p:nvSpPr>
          <p:cNvPr id="22532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Josef </a:t>
            </a:r>
            <a:r>
              <a:rPr lang="cs-CZ" b="1" err="1" smtClean="0">
                <a:solidFill>
                  <a:srgbClr val="7030A0"/>
                </a:solidFill>
              </a:rPr>
              <a:t>Bican</a:t>
            </a:r>
            <a:r>
              <a:rPr lang="cs-CZ" b="1" smtClean="0">
                <a:solidFill>
                  <a:srgbClr val="7030A0"/>
                </a:solidFill>
              </a:rPr>
              <a:t> (1913-2001)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200" smtClean="0"/>
              <a:t>V letech 1934-1937 hrál </a:t>
            </a:r>
            <a:br>
              <a:rPr lang="cs-CZ" sz="2200" smtClean="0"/>
            </a:br>
            <a:r>
              <a:rPr lang="cs-CZ" sz="2200" smtClean="0"/>
              <a:t>v Rakousku</a:t>
            </a:r>
          </a:p>
          <a:p>
            <a:r>
              <a:rPr lang="cs-CZ" sz="2200" smtClean="0"/>
              <a:t>Od roku 1937 ve Slavii Praha,  1938 vítěz Středoevropského poháru</a:t>
            </a:r>
          </a:p>
          <a:p>
            <a:r>
              <a:rPr lang="cs-CZ" sz="2200" smtClean="0"/>
              <a:t>Vynikající střelec</a:t>
            </a:r>
          </a:p>
          <a:p>
            <a:r>
              <a:rPr lang="cs-CZ" sz="2200" smtClean="0"/>
              <a:t>Běh na 100 m – 10,8 s</a:t>
            </a:r>
          </a:p>
          <a:p>
            <a:r>
              <a:rPr lang="cs-CZ" sz="2200" smtClean="0"/>
              <a:t>Propagátor profesionalismu ve sportu</a:t>
            </a:r>
          </a:p>
          <a:p>
            <a:r>
              <a:rPr lang="cs-CZ" sz="2200" smtClean="0"/>
              <a:t>Na obrázku jeho náhrobek na Vyšehradském hřbitově</a:t>
            </a:r>
          </a:p>
          <a:p>
            <a:endParaRPr lang="cs-CZ" smtClean="0"/>
          </a:p>
        </p:txBody>
      </p:sp>
      <p:pic>
        <p:nvPicPr>
          <p:cNvPr id="23556" name="Zástupný symbol pro obsah 5" descr="458px-Bican_pepi_slavin49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524000"/>
            <a:ext cx="3490912" cy="4572000"/>
          </a:xfrm>
        </p:spPr>
      </p:pic>
      <p:sp>
        <p:nvSpPr>
          <p:cNvPr id="23557" name="TextovéPole 6"/>
          <p:cNvSpPr txBox="1">
            <a:spLocks noChangeArrowheads="1"/>
          </p:cNvSpPr>
          <p:nvPr/>
        </p:nvSpPr>
        <p:spPr bwMode="auto">
          <a:xfrm>
            <a:off x="4932363" y="6092825"/>
            <a:ext cx="2243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Krokodyl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>
                <a:solidFill>
                  <a:srgbClr val="FFFF00"/>
                </a:solidFill>
              </a:rPr>
              <a:t>Dlouhá je řada sportovců, kteří proslavili svým skvělým vystupováním na mezinárodních i domácích soutěžích svou zemi, nejdříve ČSR, pak ČSSR a posléze ČR. Tato prezentace připomíná snad ty nejlepší z nejlepších se současnou omluvou těm, kteří by tu také měli být uvedeni a nestalo se tak. </a:t>
            </a:r>
          </a:p>
          <a:p>
            <a:r>
              <a:rPr lang="cs-CZ" sz="2000" smtClean="0">
                <a:solidFill>
                  <a:srgbClr val="FFFF00"/>
                </a:solidFill>
              </a:rPr>
              <a:t>Pro studenty jsou mnohá jména součástí dávné historie, však neměla by být zapomenuta. Jejich nesmrtelnost vyvstala z obrovské tréninkové píle, vynalézavosti, talentu a víry v konečný úspěch. Jsou příkladem pro všechny mladé sportovce a inspirací pro smysluplné vyplnění volného času sportovními aktivitami všech lidí bez ohledu na věk či osobní nadání.  </a:t>
            </a:r>
          </a:p>
          <a:p>
            <a:r>
              <a:rPr lang="cs-CZ" sz="2000" smtClean="0">
                <a:solidFill>
                  <a:srgbClr val="FFFF00"/>
                </a:solidFill>
              </a:rPr>
              <a:t>Význačné sportovce současné éry prezentace nepředstavuje, studenti je jistě budou znát.</a:t>
            </a:r>
          </a:p>
          <a:p>
            <a:r>
              <a:rPr lang="cs-CZ" sz="2000" smtClean="0">
                <a:solidFill>
                  <a:srgbClr val="FFFF00"/>
                </a:solidFill>
              </a:rPr>
              <a:t>Bližší informace studenti zajisté najdou v knihovnách i v elektronických databázích.</a:t>
            </a:r>
          </a:p>
          <a:p>
            <a:pPr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smtClean="0">
                <a:solidFill>
                  <a:srgbClr val="FFFF00"/>
                </a:solidFill>
              </a:rPr>
              <a:t>Metodický list</a:t>
            </a:r>
            <a:endParaRPr lang="cs-CZ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Josef Masopust (1931)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4579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z="2400" smtClean="0"/>
              <a:t>MS v Chile 1962</a:t>
            </a:r>
            <a:br>
              <a:rPr lang="cs-CZ" sz="2400" smtClean="0"/>
            </a:br>
            <a:r>
              <a:rPr lang="cs-CZ" sz="2400" smtClean="0"/>
              <a:t>                        2. místo</a:t>
            </a:r>
            <a:br>
              <a:rPr lang="cs-CZ" sz="2400" smtClean="0"/>
            </a:br>
            <a:r>
              <a:rPr lang="cs-CZ" sz="2400" smtClean="0"/>
              <a:t>(ve finále dal jediný gól Brazílii)</a:t>
            </a:r>
          </a:p>
          <a:p>
            <a:r>
              <a:rPr lang="cs-CZ" sz="2400" smtClean="0"/>
              <a:t>Evropský fotbalista roku 1962</a:t>
            </a:r>
          </a:p>
          <a:p>
            <a:r>
              <a:rPr lang="cs-CZ" sz="2400" smtClean="0"/>
              <a:t>V roce 2000 vyhlášen Českým fotbalistou století</a:t>
            </a:r>
          </a:p>
          <a:p>
            <a:r>
              <a:rPr lang="cs-CZ" sz="2400" smtClean="0"/>
              <a:t>Po skončení kariéry trenér</a:t>
            </a:r>
          </a:p>
          <a:p>
            <a:r>
              <a:rPr lang="cs-CZ" sz="2400" smtClean="0"/>
              <a:t>Na obrázku u své sochy odhalené v roce 2012 </a:t>
            </a:r>
            <a:br>
              <a:rPr lang="cs-CZ" sz="2400" smtClean="0"/>
            </a:br>
            <a:r>
              <a:rPr lang="cs-CZ" sz="2400" smtClean="0"/>
              <a:t>v Praze na Julisce</a:t>
            </a:r>
          </a:p>
          <a:p>
            <a:endParaRPr lang="cs-CZ" smtClean="0"/>
          </a:p>
        </p:txBody>
      </p:sp>
      <p:pic>
        <p:nvPicPr>
          <p:cNvPr id="24580" name="Zástupný symbol pro obsah 5" descr="296px-Josef_Masopust_%282012%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71613"/>
            <a:ext cx="2303462" cy="4664075"/>
          </a:xfrm>
        </p:spPr>
      </p:pic>
      <p:sp>
        <p:nvSpPr>
          <p:cNvPr id="24581" name="TextovéPole 6"/>
          <p:cNvSpPr txBox="1">
            <a:spLocks noChangeArrowheads="1"/>
          </p:cNvSpPr>
          <p:nvPr/>
        </p:nvSpPr>
        <p:spPr bwMode="auto">
          <a:xfrm rot="-5400000">
            <a:off x="-146844" y="4763295"/>
            <a:ext cx="262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David Sedlecký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Ivo Viktor (1942)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ME Bělehrad 1976</a:t>
            </a:r>
            <a:br>
              <a:rPr lang="cs-CZ" smtClean="0"/>
            </a:br>
            <a:r>
              <a:rPr lang="cs-CZ" smtClean="0"/>
              <a:t>                        1. místo</a:t>
            </a:r>
          </a:p>
          <a:p>
            <a:r>
              <a:rPr lang="cs-CZ" smtClean="0"/>
              <a:t>Brankář Dukly Praha:</a:t>
            </a:r>
            <a:br>
              <a:rPr lang="cs-CZ" smtClean="0"/>
            </a:br>
            <a:r>
              <a:rPr lang="cs-CZ" smtClean="0"/>
              <a:t>ligový titul 1964, 1966</a:t>
            </a:r>
          </a:p>
          <a:p>
            <a:r>
              <a:rPr lang="cs-CZ" smtClean="0"/>
              <a:t>Československý fotbalista roku: </a:t>
            </a:r>
            <a:br>
              <a:rPr lang="cs-CZ" smtClean="0"/>
            </a:br>
            <a:r>
              <a:rPr lang="cs-CZ" smtClean="0"/>
              <a:t>1968, 1972, 1973,1975,1976</a:t>
            </a:r>
          </a:p>
          <a:p>
            <a:r>
              <a:rPr lang="cs-CZ" smtClean="0"/>
              <a:t>V prvním mezinárodním utkání v Brazílii na Maracaná (1966) dostal gól od Pelého</a:t>
            </a:r>
          </a:p>
          <a:p>
            <a:endParaRPr lang="cs-CZ" smtClean="0"/>
          </a:p>
        </p:txBody>
      </p:sp>
      <p:pic>
        <p:nvPicPr>
          <p:cNvPr id="25604" name="Zástupný symbol pro obsah 5" descr="638px-Ivo_Viktor_%282012%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0113" y="1989138"/>
            <a:ext cx="3903662" cy="3671887"/>
          </a:xfrm>
        </p:spPr>
      </p:pic>
      <p:sp>
        <p:nvSpPr>
          <p:cNvPr id="25605" name="TextovéPole 6"/>
          <p:cNvSpPr txBox="1">
            <a:spLocks noChangeArrowheads="1"/>
          </p:cNvSpPr>
          <p:nvPr/>
        </p:nvSpPr>
        <p:spPr bwMode="auto">
          <a:xfrm>
            <a:off x="4716463" y="5661025"/>
            <a:ext cx="2625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David Sedlecký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Antonín Panenka (1948)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ME Bělehrad 1976</a:t>
            </a:r>
            <a:br>
              <a:rPr lang="cs-CZ" smtClean="0"/>
            </a:br>
            <a:r>
              <a:rPr lang="cs-CZ" smtClean="0"/>
              <a:t>                   1. místo </a:t>
            </a:r>
          </a:p>
          <a:p>
            <a:r>
              <a:rPr lang="cs-CZ" smtClean="0"/>
              <a:t>Autor rozhodující penalty ve finálovém utkání s NSR - „Vršovický dloubák“</a:t>
            </a:r>
          </a:p>
          <a:p>
            <a:r>
              <a:rPr lang="cs-CZ" smtClean="0"/>
              <a:t>Hráč Bohemians Praha </a:t>
            </a:r>
          </a:p>
          <a:p>
            <a:r>
              <a:rPr lang="cs-CZ" smtClean="0"/>
              <a:t>Od roku 1981 hráč Rapidu Vídeň</a:t>
            </a:r>
          </a:p>
        </p:txBody>
      </p:sp>
      <p:pic>
        <p:nvPicPr>
          <p:cNvPr id="26628" name="Zástupný symbol pro obsah 5" descr="412px-Antonin-panen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0"/>
            <a:ext cx="3144838" cy="4572000"/>
          </a:xfrm>
        </p:spPr>
      </p:pic>
      <p:sp>
        <p:nvSpPr>
          <p:cNvPr id="26629" name="TextovéPole 6"/>
          <p:cNvSpPr txBox="1">
            <a:spLocks noChangeArrowheads="1"/>
          </p:cNvSpPr>
          <p:nvPr/>
        </p:nvSpPr>
        <p:spPr bwMode="auto">
          <a:xfrm>
            <a:off x="900113" y="6092825"/>
            <a:ext cx="2686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Wikimedia Commons,Jiricekpavlicek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Pavel Nedvěd (1972)</a:t>
            </a:r>
            <a:endParaRPr lang="cs-CZ"/>
          </a:p>
        </p:txBody>
      </p:sp>
      <p:sp>
        <p:nvSpPr>
          <p:cNvPr id="2765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Mistrovství Evropy 1996</a:t>
            </a:r>
            <a:br>
              <a:rPr lang="cs-CZ" smtClean="0"/>
            </a:br>
            <a:r>
              <a:rPr lang="cs-CZ" smtClean="0"/>
              <a:t>                2. místo</a:t>
            </a:r>
          </a:p>
          <a:p>
            <a:r>
              <a:rPr lang="cs-CZ" smtClean="0"/>
              <a:t>Mistrovství Evropy 2004</a:t>
            </a:r>
            <a:br>
              <a:rPr lang="cs-CZ" smtClean="0"/>
            </a:br>
            <a:r>
              <a:rPr lang="cs-CZ" smtClean="0"/>
              <a:t>                3. místo</a:t>
            </a:r>
          </a:p>
          <a:p>
            <a:r>
              <a:rPr lang="cs-CZ" smtClean="0"/>
              <a:t>Superpohár 1999, </a:t>
            </a:r>
            <a:br>
              <a:rPr lang="cs-CZ" smtClean="0"/>
            </a:br>
            <a:r>
              <a:rPr lang="cs-CZ" smtClean="0"/>
              <a:t>    1. místo (Lazio Řím)</a:t>
            </a:r>
          </a:p>
          <a:p>
            <a:r>
              <a:rPr lang="cs-CZ" smtClean="0"/>
              <a:t>Liga mistrů 2003</a:t>
            </a:r>
            <a:br>
              <a:rPr lang="cs-CZ" smtClean="0"/>
            </a:br>
            <a:r>
              <a:rPr lang="cs-CZ" smtClean="0"/>
              <a:t>2. místo (Juventus Turín)</a:t>
            </a:r>
          </a:p>
          <a:p>
            <a:r>
              <a:rPr lang="cs-CZ" smtClean="0"/>
              <a:t>Evropský fotbalista roku 2003</a:t>
            </a:r>
          </a:p>
          <a:p>
            <a:endParaRPr lang="cs-CZ" smtClean="0"/>
          </a:p>
        </p:txBody>
      </p:sp>
      <p:sp>
        <p:nvSpPr>
          <p:cNvPr id="27652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Vladimír Zábrodský</a:t>
            </a:r>
          </a:p>
          <a:p>
            <a:pPr eaLnBrk="1" hangingPunct="1"/>
            <a:r>
              <a:rPr lang="cs-CZ" smtClean="0"/>
              <a:t>Stan Mikita</a:t>
            </a:r>
          </a:p>
          <a:p>
            <a:pPr eaLnBrk="1" hangingPunct="1"/>
            <a:r>
              <a:rPr lang="cs-CZ" smtClean="0"/>
              <a:t>Václav Nedomanský</a:t>
            </a:r>
          </a:p>
          <a:p>
            <a:pPr eaLnBrk="1" hangingPunct="1"/>
            <a:r>
              <a:rPr lang="cs-CZ" smtClean="0"/>
              <a:t>Ivan Hlinka</a:t>
            </a:r>
          </a:p>
          <a:p>
            <a:pPr eaLnBrk="1" hangingPunct="1"/>
            <a:r>
              <a:rPr lang="cs-CZ" smtClean="0"/>
              <a:t>Dominik Hašek</a:t>
            </a:r>
          </a:p>
          <a:p>
            <a:pPr eaLnBrk="1" hangingPunct="1"/>
            <a:r>
              <a:rPr lang="cs-CZ" smtClean="0"/>
              <a:t>Jaromír Jágr</a:t>
            </a:r>
          </a:p>
          <a:p>
            <a:pPr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Lední</a:t>
            </a:r>
            <a:r>
              <a:rPr lang="cs-CZ" smtClean="0"/>
              <a:t> </a:t>
            </a:r>
            <a:r>
              <a:rPr lang="cs-CZ" b="1" smtClean="0">
                <a:solidFill>
                  <a:srgbClr val="FFFF00"/>
                </a:solidFill>
              </a:rPr>
              <a:t>hokej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Vladimír </a:t>
            </a:r>
            <a:r>
              <a:rPr lang="cs-CZ" b="1" err="1" smtClean="0">
                <a:solidFill>
                  <a:srgbClr val="7030A0"/>
                </a:solidFill>
              </a:rPr>
              <a:t>Zábrodský</a:t>
            </a:r>
            <a:r>
              <a:rPr lang="cs-CZ" b="1" smtClean="0">
                <a:solidFill>
                  <a:srgbClr val="7030A0"/>
                </a:solidFill>
              </a:rPr>
              <a:t> (1923)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MS 1947 – 1. místo</a:t>
            </a:r>
          </a:p>
          <a:p>
            <a:r>
              <a:rPr lang="cs-CZ" smtClean="0"/>
              <a:t>MS 1949 – 1. místo</a:t>
            </a:r>
          </a:p>
          <a:p>
            <a:r>
              <a:rPr lang="cs-CZ" smtClean="0"/>
              <a:t>Ligové tituly:</a:t>
            </a:r>
            <a:br>
              <a:rPr lang="cs-CZ" smtClean="0"/>
            </a:br>
            <a:r>
              <a:rPr lang="cs-CZ" smtClean="0"/>
              <a:t>   LTC Praha</a:t>
            </a:r>
            <a:br>
              <a:rPr lang="cs-CZ" smtClean="0"/>
            </a:br>
            <a:r>
              <a:rPr lang="cs-CZ" smtClean="0"/>
              <a:t>1946, 1947, 1948, 1949</a:t>
            </a:r>
            <a:br>
              <a:rPr lang="cs-CZ" smtClean="0"/>
            </a:br>
            <a:r>
              <a:rPr lang="cs-CZ" smtClean="0"/>
              <a:t>   Spartak Praha Sokolovo</a:t>
            </a:r>
            <a:br>
              <a:rPr lang="cs-CZ" smtClean="0"/>
            </a:br>
            <a:r>
              <a:rPr lang="cs-CZ" smtClean="0"/>
              <a:t>1953, 1954</a:t>
            </a:r>
          </a:p>
          <a:p>
            <a:r>
              <a:rPr lang="cs-CZ" smtClean="0"/>
              <a:t>Reprezentoval také jako hráč tenisu v DC: 1948, 1955, 1956</a:t>
            </a:r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2970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Účast ve vykonstruovaném politickém procesu se skupinou hokejistů (1950)</a:t>
            </a:r>
          </a:p>
          <a:p>
            <a:r>
              <a:rPr lang="cs-CZ" smtClean="0"/>
              <a:t>Usvědčen a potrestán v aféře se sázením na domluvené zápasy (1958)</a:t>
            </a:r>
          </a:p>
          <a:p>
            <a:r>
              <a:rPr lang="cs-CZ" smtClean="0"/>
              <a:t>V roce 1965 emigroval do Švédska</a:t>
            </a:r>
          </a:p>
          <a:p>
            <a:r>
              <a:rPr lang="cs-CZ" smtClean="0"/>
              <a:t>1997  Síň slávy IIHF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Stan </a:t>
            </a:r>
            <a:r>
              <a:rPr lang="cs-CZ" b="1" err="1" smtClean="0">
                <a:solidFill>
                  <a:srgbClr val="7030A0"/>
                </a:solidFill>
              </a:rPr>
              <a:t>Mikita</a:t>
            </a:r>
            <a:r>
              <a:rPr lang="cs-CZ" b="1" smtClean="0">
                <a:solidFill>
                  <a:srgbClr val="7030A0"/>
                </a:solidFill>
              </a:rPr>
              <a:t> (1940)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0723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Kanadský hokejista slovenského původu,</a:t>
            </a:r>
            <a:br>
              <a:rPr lang="cs-CZ" smtClean="0"/>
            </a:br>
            <a:r>
              <a:rPr lang="cs-CZ" smtClean="0"/>
              <a:t>v 8 letech odjel ze Slovenska za strýcem</a:t>
            </a:r>
          </a:p>
          <a:p>
            <a:r>
              <a:rPr lang="cs-CZ" smtClean="0"/>
              <a:t>1958 hráč </a:t>
            </a:r>
            <a:r>
              <a:rPr lang="cs-CZ" smtClean="0">
                <a:hlinkClick r:id="rId2" action="ppaction://hlinkfile" tooltip="Chicago Blackhawks"/>
              </a:rPr>
              <a:t>Chicago Blackhawks</a:t>
            </a:r>
            <a:endParaRPr lang="cs-CZ" smtClean="0"/>
          </a:p>
          <a:p>
            <a:r>
              <a:rPr lang="cs-CZ" smtClean="0"/>
              <a:t>1961 vítěz Stanley Cupu</a:t>
            </a:r>
          </a:p>
          <a:p>
            <a:r>
              <a:rPr lang="cs-CZ" smtClean="0"/>
              <a:t>Řada dalších trofejí</a:t>
            </a:r>
          </a:p>
          <a:p>
            <a:r>
              <a:rPr lang="cs-CZ" smtClean="0"/>
              <a:t>22 let v NHL</a:t>
            </a:r>
          </a:p>
          <a:p>
            <a:r>
              <a:rPr lang="cs-CZ" smtClean="0"/>
              <a:t>Vynálezce zahnuté čepele </a:t>
            </a:r>
          </a:p>
        </p:txBody>
      </p:sp>
      <p:sp>
        <p:nvSpPr>
          <p:cNvPr id="30724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Václav </a:t>
            </a:r>
            <a:r>
              <a:rPr lang="cs-CZ" b="1" err="1" smtClean="0">
                <a:solidFill>
                  <a:srgbClr val="7030A0"/>
                </a:solidFill>
              </a:rPr>
              <a:t>Nedomanský</a:t>
            </a:r>
            <a:r>
              <a:rPr lang="cs-CZ" b="1" smtClean="0">
                <a:solidFill>
                  <a:srgbClr val="7030A0"/>
                </a:solidFill>
              </a:rPr>
              <a:t> (1944)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ZOH 1972, 1. místo</a:t>
            </a:r>
          </a:p>
          <a:p>
            <a:r>
              <a:rPr lang="cs-CZ" smtClean="0"/>
              <a:t>Vynikající střelec</a:t>
            </a:r>
          </a:p>
          <a:p>
            <a:r>
              <a:rPr lang="cs-CZ" smtClean="0"/>
              <a:t>1962-1974 hráč Slovanu Bratislava</a:t>
            </a:r>
          </a:p>
          <a:p>
            <a:r>
              <a:rPr lang="cs-CZ" smtClean="0"/>
              <a:t>1974-1977 WHA</a:t>
            </a:r>
          </a:p>
          <a:p>
            <a:r>
              <a:rPr lang="cs-CZ" smtClean="0"/>
              <a:t>1977-1983 NHL</a:t>
            </a:r>
          </a:p>
          <a:p>
            <a:r>
              <a:rPr lang="cs-CZ" smtClean="0"/>
              <a:t>1997 Síň slávy IIHF</a:t>
            </a:r>
          </a:p>
          <a:p>
            <a:r>
              <a:rPr lang="cs-CZ" smtClean="0"/>
              <a:t>Po skončení závodní kariéry trenér a manažér</a:t>
            </a:r>
          </a:p>
          <a:p>
            <a:endParaRPr lang="cs-CZ" smtClean="0"/>
          </a:p>
        </p:txBody>
      </p:sp>
      <p:sp>
        <p:nvSpPr>
          <p:cNvPr id="31748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Ivan Hlinka (1950-2004)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2771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MS 1972, 1976, 1977</a:t>
            </a:r>
            <a:br>
              <a:rPr lang="cs-CZ" smtClean="0"/>
            </a:br>
            <a:r>
              <a:rPr lang="cs-CZ" smtClean="0"/>
              <a:t>            1. místo</a:t>
            </a:r>
          </a:p>
          <a:p>
            <a:r>
              <a:rPr lang="cs-CZ" smtClean="0"/>
              <a:t>ZOH 1998 1. místo</a:t>
            </a:r>
            <a:br>
              <a:rPr lang="cs-CZ" smtClean="0"/>
            </a:br>
            <a:r>
              <a:rPr lang="cs-CZ" smtClean="0"/>
              <a:t>trenér národního týmu</a:t>
            </a:r>
          </a:p>
          <a:p>
            <a:r>
              <a:rPr lang="cs-CZ" smtClean="0"/>
              <a:t>Řada trofejí v národní lize</a:t>
            </a:r>
          </a:p>
          <a:p>
            <a:r>
              <a:rPr lang="cs-CZ" smtClean="0"/>
              <a:t>2002 Síň slávy IIHF</a:t>
            </a:r>
          </a:p>
          <a:p>
            <a:r>
              <a:rPr lang="cs-CZ" smtClean="0"/>
              <a:t>Tragicky zahynul při autonehodě ve věku 54 let</a:t>
            </a:r>
          </a:p>
        </p:txBody>
      </p:sp>
      <p:pic>
        <p:nvPicPr>
          <p:cNvPr id="32772" name="Zástupný symbol pro obsah 5" descr="421px-Ivan_Hlin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9475" y="1524000"/>
            <a:ext cx="3214688" cy="4572000"/>
          </a:xfrm>
        </p:spPr>
      </p:pic>
      <p:sp>
        <p:nvSpPr>
          <p:cNvPr id="32773" name="TextovéPole 6"/>
          <p:cNvSpPr txBox="1">
            <a:spLocks noChangeArrowheads="1"/>
          </p:cNvSpPr>
          <p:nvPr/>
        </p:nvSpPr>
        <p:spPr bwMode="auto">
          <a:xfrm rot="-5400000">
            <a:off x="-631825" y="4600576"/>
            <a:ext cx="27320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Petr Tomasovsky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Karel Koželuh</a:t>
            </a:r>
          </a:p>
          <a:p>
            <a:pPr eaLnBrk="1" hangingPunct="1"/>
            <a:r>
              <a:rPr lang="cs-CZ" smtClean="0"/>
              <a:t>Jaroslav Drobný</a:t>
            </a:r>
          </a:p>
          <a:p>
            <a:pPr eaLnBrk="1" hangingPunct="1"/>
            <a:r>
              <a:rPr lang="cs-CZ" smtClean="0"/>
              <a:t>Jan Kodeš</a:t>
            </a:r>
          </a:p>
          <a:p>
            <a:pPr eaLnBrk="1" hangingPunct="1"/>
            <a:r>
              <a:rPr lang="cs-CZ" smtClean="0"/>
              <a:t>Martina Navrátilová</a:t>
            </a:r>
          </a:p>
          <a:p>
            <a:pPr eaLnBrk="1" hangingPunct="1"/>
            <a:r>
              <a:rPr lang="cs-CZ" smtClean="0"/>
              <a:t>Ivan Lendl</a:t>
            </a:r>
          </a:p>
          <a:p>
            <a:pPr eaLnBrk="1" hangingPunct="1"/>
            <a:r>
              <a:rPr lang="cs-CZ" smtClean="0"/>
              <a:t>Jana Novotná</a:t>
            </a:r>
          </a:p>
          <a:p>
            <a:pPr eaLnBrk="1" hangingPunct="1"/>
            <a:r>
              <a:rPr lang="cs-CZ" smtClean="0"/>
              <a:t>Helena Suková</a:t>
            </a:r>
          </a:p>
          <a:p>
            <a:pPr eaLnBrk="1" hangingPunct="1"/>
            <a:r>
              <a:rPr lang="cs-CZ" smtClean="0"/>
              <a:t>Martina Hingisová</a:t>
            </a:r>
          </a:p>
          <a:p>
            <a:pPr eaLnBrk="1" hangingPunct="1"/>
            <a:r>
              <a:rPr lang="cs-CZ" smtClean="0"/>
              <a:t>Petra Kvitová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Tenis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Emil </a:t>
            </a:r>
            <a:r>
              <a:rPr lang="cs-CZ" dirty="0" err="1" smtClean="0"/>
              <a:t>Zátopek</a:t>
            </a:r>
            <a:r>
              <a:rPr lang="cs-CZ" dirty="0" smtClean="0"/>
              <a:t>, Dana </a:t>
            </a:r>
            <a:r>
              <a:rPr lang="cs-CZ" dirty="0" err="1" smtClean="0"/>
              <a:t>Zátopková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Ludvík Daněk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Jarmila Kratochvílová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Helena </a:t>
            </a:r>
            <a:r>
              <a:rPr lang="cs-CZ" dirty="0" err="1" smtClean="0"/>
              <a:t>Fibingerová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Imrich</a:t>
            </a:r>
            <a:r>
              <a:rPr lang="cs-CZ" dirty="0" smtClean="0"/>
              <a:t> </a:t>
            </a:r>
            <a:r>
              <a:rPr lang="cs-CZ" dirty="0" err="1" smtClean="0"/>
              <a:t>Bugár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Jan Železný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Robert </a:t>
            </a:r>
            <a:r>
              <a:rPr lang="cs-CZ" dirty="0" err="1" smtClean="0"/>
              <a:t>Změlík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Tomáš Dvořák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Roman </a:t>
            </a:r>
            <a:r>
              <a:rPr lang="cs-CZ" dirty="0" err="1" smtClean="0"/>
              <a:t>Šebrle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Barbora </a:t>
            </a:r>
            <a:r>
              <a:rPr lang="cs-CZ" dirty="0" err="1" smtClean="0"/>
              <a:t>Špotáková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Atletika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Karel Koželuh (1895-1950)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203700" cy="4572000"/>
          </a:xfrm>
        </p:spPr>
        <p:txBody>
          <a:bodyPr/>
          <a:lstStyle/>
          <a:p>
            <a:r>
              <a:rPr lang="cs-CZ" sz="2200" smtClean="0"/>
              <a:t>Reprezentoval ČSR v tenise, ledním hokeji i ve fotbale</a:t>
            </a:r>
          </a:p>
          <a:p>
            <a:r>
              <a:rPr lang="cs-CZ" sz="2200" smtClean="0"/>
              <a:t>1925 profesionální mistr světa v tenise</a:t>
            </a:r>
          </a:p>
          <a:p>
            <a:r>
              <a:rPr lang="cs-CZ" sz="2200" smtClean="0"/>
              <a:t>Mezinárodní mistr Francie - 7x</a:t>
            </a:r>
          </a:p>
          <a:p>
            <a:r>
              <a:rPr lang="cs-CZ" sz="2200" smtClean="0"/>
              <a:t>Mezinárodní mistr USA – 3x</a:t>
            </a:r>
          </a:p>
          <a:p>
            <a:r>
              <a:rPr lang="cs-CZ" sz="2200" smtClean="0"/>
              <a:t>2006 - Mezinárodní tenisová síň slávy</a:t>
            </a:r>
          </a:p>
          <a:p>
            <a:r>
              <a:rPr lang="cs-CZ" sz="2200" smtClean="0"/>
              <a:t>Skromný třebaže bohatý sportovec</a:t>
            </a:r>
          </a:p>
          <a:p>
            <a:r>
              <a:rPr lang="cs-CZ" sz="2200" smtClean="0"/>
              <a:t>Zemřel při autonehodě</a:t>
            </a:r>
          </a:p>
          <a:p>
            <a:r>
              <a:rPr lang="cs-CZ" sz="2200" smtClean="0"/>
              <a:t>Na obrázku vlevo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34820" name="Zástupný symbol pro obsah 5" descr="418px-Bundesarchiv_Bild_102-09694%2C_Tennismeister_Karl_Kozeluh_und_Roman_Naju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3175" y="1524000"/>
            <a:ext cx="3189288" cy="4572000"/>
          </a:xfrm>
        </p:spPr>
      </p:pic>
      <p:sp>
        <p:nvSpPr>
          <p:cNvPr id="34821" name="TextovéPole 6"/>
          <p:cNvSpPr txBox="1">
            <a:spLocks noChangeArrowheads="1"/>
          </p:cNvSpPr>
          <p:nvPr/>
        </p:nvSpPr>
        <p:spPr bwMode="auto">
          <a:xfrm>
            <a:off x="5076825" y="6092825"/>
            <a:ext cx="2517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</a:t>
            </a:r>
            <a:r>
              <a:rPr lang="cs-CZ" sz="1000" b="1"/>
              <a:t> </a:t>
            </a:r>
            <a:r>
              <a:rPr lang="cs-CZ" sz="1000"/>
              <a:t>Bundesarchiv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Jaroslav Drobný (1921-2001)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5843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Reprezentoval v ledním hokeji </a:t>
            </a:r>
            <a:br>
              <a:rPr lang="cs-CZ" smtClean="0"/>
            </a:br>
            <a:r>
              <a:rPr lang="cs-CZ" smtClean="0"/>
              <a:t>       MS 1947 – 1. místo</a:t>
            </a:r>
          </a:p>
          <a:p>
            <a:r>
              <a:rPr lang="cs-CZ" smtClean="0"/>
              <a:t>Amatérský tenista</a:t>
            </a:r>
          </a:p>
          <a:p>
            <a:r>
              <a:rPr lang="cs-CZ" smtClean="0"/>
              <a:t>Vítěz French Open 1951, 1952</a:t>
            </a:r>
          </a:p>
          <a:p>
            <a:r>
              <a:rPr lang="cs-CZ" smtClean="0"/>
              <a:t>Vítěz Wimbledonu 1954</a:t>
            </a:r>
          </a:p>
          <a:p>
            <a:r>
              <a:rPr lang="cs-CZ" smtClean="0"/>
              <a:t>1949-1959 egyptské občanství</a:t>
            </a:r>
          </a:p>
          <a:p>
            <a:r>
              <a:rPr lang="cs-CZ" smtClean="0"/>
              <a:t>1959 anglické občanství </a:t>
            </a:r>
          </a:p>
          <a:p>
            <a:r>
              <a:rPr lang="cs-CZ" smtClean="0"/>
              <a:t>1997 Síň slávy IIHF</a:t>
            </a:r>
          </a:p>
        </p:txBody>
      </p:sp>
      <p:pic>
        <p:nvPicPr>
          <p:cNvPr id="35844" name="Zástupný symbol pro obsah 5" descr="620px-Drob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6263"/>
            <a:ext cx="4059238" cy="3927475"/>
          </a:xfrm>
        </p:spPr>
      </p:pic>
      <p:sp>
        <p:nvSpPr>
          <p:cNvPr id="35845" name="TextovéPole 6"/>
          <p:cNvSpPr txBox="1">
            <a:spLocks noChangeArrowheads="1"/>
          </p:cNvSpPr>
          <p:nvPr/>
        </p:nvSpPr>
        <p:spPr bwMode="auto">
          <a:xfrm>
            <a:off x="395288" y="5732463"/>
            <a:ext cx="3267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 Lptacek, úpravy  Supertoff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Jan Kodeš (1946)</a:t>
            </a:r>
            <a:endParaRPr lang="cs-CZ"/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000" smtClean="0"/>
              <a:t>Nejlepší tenista ČSSR </a:t>
            </a:r>
            <a:br>
              <a:rPr lang="cs-CZ" sz="2000" smtClean="0"/>
            </a:br>
            <a:r>
              <a:rPr lang="cs-CZ" sz="2000" smtClean="0"/>
              <a:t>v šedesátých a sedmdesátých letech</a:t>
            </a:r>
          </a:p>
          <a:p>
            <a:r>
              <a:rPr lang="cs-CZ" sz="2000" smtClean="0"/>
              <a:t>French Open</a:t>
            </a:r>
            <a:br>
              <a:rPr lang="cs-CZ" sz="2000" smtClean="0"/>
            </a:br>
            <a:r>
              <a:rPr lang="cs-CZ" sz="2000" smtClean="0"/>
              <a:t>               1. místo 1970, 1971</a:t>
            </a:r>
          </a:p>
          <a:p>
            <a:r>
              <a:rPr lang="cs-CZ" sz="2000" smtClean="0"/>
              <a:t>Wimbledon</a:t>
            </a:r>
            <a:br>
              <a:rPr lang="cs-CZ" sz="2000" smtClean="0"/>
            </a:br>
            <a:r>
              <a:rPr lang="cs-CZ" sz="2000" smtClean="0"/>
              <a:t>               1. místo 1973</a:t>
            </a:r>
          </a:p>
          <a:p>
            <a:r>
              <a:rPr lang="cs-CZ" sz="2000" smtClean="0"/>
              <a:t>US Open</a:t>
            </a:r>
            <a:br>
              <a:rPr lang="cs-CZ" sz="2000" smtClean="0"/>
            </a:br>
            <a:r>
              <a:rPr lang="cs-CZ" sz="2000" smtClean="0"/>
              <a:t>               2. místo 1971, 1973</a:t>
            </a:r>
          </a:p>
          <a:p>
            <a:r>
              <a:rPr lang="cs-CZ" sz="2000" smtClean="0"/>
              <a:t>Nejlepší umístění na ATP – 4. místo</a:t>
            </a:r>
          </a:p>
          <a:p>
            <a:r>
              <a:rPr lang="cs-CZ" sz="2000" smtClean="0"/>
              <a:t>Největší zbraň – liftovaný beckhend</a:t>
            </a:r>
          </a:p>
          <a:p>
            <a:r>
              <a:rPr lang="cs-CZ" sz="2000" smtClean="0"/>
              <a:t>1990 Mezinárodní tenisová síň slávy</a:t>
            </a:r>
          </a:p>
          <a:p>
            <a:endParaRPr lang="cs-CZ" smtClean="0"/>
          </a:p>
        </p:txBody>
      </p:sp>
      <p:pic>
        <p:nvPicPr>
          <p:cNvPr id="36868" name="Zástupný symbol pro obsah 5" descr="440px-Jan_Kode%C5%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727200"/>
            <a:ext cx="3168650" cy="4313238"/>
          </a:xfrm>
        </p:spPr>
      </p:pic>
      <p:sp>
        <p:nvSpPr>
          <p:cNvPr id="36869" name="Obdélník 7"/>
          <p:cNvSpPr>
            <a:spLocks noChangeArrowheads="1"/>
          </p:cNvSpPr>
          <p:nvPr/>
        </p:nvSpPr>
        <p:spPr bwMode="auto">
          <a:xfrm>
            <a:off x="5148263" y="6021388"/>
            <a:ext cx="2625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David Sedlecký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Martina Navrátilová (1956)</a:t>
            </a:r>
            <a:endParaRPr lang="cs-CZ"/>
          </a:p>
        </p:txBody>
      </p:sp>
      <p:pic>
        <p:nvPicPr>
          <p:cNvPr id="37891" name="Zástupný symbol pro obsah 4" descr="305px-Navratilova-PragueOpen2006-05_cropp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2327275" cy="4572000"/>
          </a:xfrm>
        </p:spPr>
      </p:pic>
      <p:sp>
        <p:nvSpPr>
          <p:cNvPr id="37892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60825" cy="4572000"/>
          </a:xfrm>
        </p:spPr>
        <p:txBody>
          <a:bodyPr/>
          <a:lstStyle/>
          <a:p>
            <a:r>
              <a:rPr lang="cs-CZ" sz="1800" smtClean="0"/>
              <a:t>Světová tenisová jednička 1978-1987</a:t>
            </a:r>
          </a:p>
          <a:p>
            <a:r>
              <a:rPr lang="cs-CZ" sz="1800" smtClean="0"/>
              <a:t>Wimbledon:</a:t>
            </a:r>
            <a:br>
              <a:rPr lang="cs-CZ" sz="1800" smtClean="0"/>
            </a:br>
            <a:r>
              <a:rPr lang="cs-CZ" sz="1800" smtClean="0"/>
              <a:t>      9 titulů ve dvouhře</a:t>
            </a:r>
            <a:br>
              <a:rPr lang="cs-CZ" sz="1800" smtClean="0"/>
            </a:br>
            <a:r>
              <a:rPr lang="cs-CZ" sz="1800" smtClean="0"/>
              <a:t>      7 titulů ve čtyřhře</a:t>
            </a:r>
            <a:br>
              <a:rPr lang="cs-CZ" sz="1800" smtClean="0"/>
            </a:br>
            <a:r>
              <a:rPr lang="cs-CZ" sz="1800" smtClean="0"/>
              <a:t>      4 tituly v mixu</a:t>
            </a:r>
          </a:p>
          <a:p>
            <a:r>
              <a:rPr lang="cs-CZ" sz="1800" smtClean="0"/>
              <a:t>US Open: 4-9-3</a:t>
            </a:r>
          </a:p>
          <a:p>
            <a:r>
              <a:rPr lang="cs-CZ" sz="1800" smtClean="0"/>
              <a:t>French Open: 2-7-2</a:t>
            </a:r>
          </a:p>
          <a:p>
            <a:r>
              <a:rPr lang="cs-CZ" sz="1800" smtClean="0"/>
              <a:t>Australian Open: 3-8-1</a:t>
            </a:r>
          </a:p>
          <a:p>
            <a:r>
              <a:rPr lang="cs-CZ" sz="1800" smtClean="0"/>
              <a:t>Fed Cup: 4 vítězství, 1x za ČSSR</a:t>
            </a:r>
          </a:p>
          <a:p>
            <a:r>
              <a:rPr lang="cs-CZ" sz="1800" smtClean="0"/>
              <a:t>1975 emigrace do USA</a:t>
            </a:r>
            <a:br>
              <a:rPr lang="cs-CZ" sz="1800" smtClean="0"/>
            </a:br>
            <a:r>
              <a:rPr lang="cs-CZ" sz="1800" smtClean="0"/>
              <a:t>americké státní občanství 1981</a:t>
            </a:r>
          </a:p>
          <a:p>
            <a:r>
              <a:rPr lang="cs-CZ" sz="1800" smtClean="0"/>
              <a:t>České státní občanství 2008</a:t>
            </a:r>
          </a:p>
          <a:p>
            <a:r>
              <a:rPr lang="cs-CZ" sz="1800" smtClean="0"/>
              <a:t>Otevřeně přiznala lesbickou orientaci</a:t>
            </a:r>
          </a:p>
          <a:p>
            <a:r>
              <a:rPr lang="cs-CZ" sz="1800" smtClean="0"/>
              <a:t>2000 Mezinárodní tenisová síň slávy</a:t>
            </a:r>
          </a:p>
          <a:p>
            <a:endParaRPr lang="cs-CZ" smtClean="0"/>
          </a:p>
        </p:txBody>
      </p:sp>
      <p:sp>
        <p:nvSpPr>
          <p:cNvPr id="37893" name="Obdélník 5"/>
          <p:cNvSpPr>
            <a:spLocks noChangeArrowheads="1"/>
          </p:cNvSpPr>
          <p:nvPr/>
        </p:nvSpPr>
        <p:spPr bwMode="auto">
          <a:xfrm>
            <a:off x="1116013" y="6092825"/>
            <a:ext cx="2808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Foto – Creative Commons, Michal Pohorelský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Ivan </a:t>
            </a:r>
            <a:r>
              <a:rPr lang="cs-CZ" b="1" err="1" smtClean="0">
                <a:solidFill>
                  <a:srgbClr val="7030A0"/>
                </a:solidFill>
              </a:rPr>
              <a:t>Lendl</a:t>
            </a:r>
            <a:r>
              <a:rPr lang="cs-CZ" b="1" smtClean="0">
                <a:solidFill>
                  <a:srgbClr val="7030A0"/>
                </a:solidFill>
              </a:rPr>
              <a:t> (1960)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400" smtClean="0"/>
              <a:t>270 týdnů 1. světovým hráčem </a:t>
            </a:r>
          </a:p>
          <a:p>
            <a:r>
              <a:rPr lang="cs-CZ" sz="2400" smtClean="0"/>
              <a:t>Davis Cup 1980   1. místo</a:t>
            </a:r>
          </a:p>
          <a:p>
            <a:r>
              <a:rPr lang="cs-CZ" sz="2400" smtClean="0"/>
              <a:t>French Open   1. místo</a:t>
            </a:r>
            <a:br>
              <a:rPr lang="cs-CZ" sz="2400" smtClean="0"/>
            </a:br>
            <a:r>
              <a:rPr lang="cs-CZ" sz="2400" smtClean="0"/>
              <a:t>       1984, 1986, 1987</a:t>
            </a:r>
          </a:p>
          <a:p>
            <a:r>
              <a:rPr lang="cs-CZ" sz="2400" smtClean="0"/>
              <a:t>US Open   1. místo</a:t>
            </a:r>
            <a:br>
              <a:rPr lang="cs-CZ" sz="2400" smtClean="0"/>
            </a:br>
            <a:r>
              <a:rPr lang="cs-CZ" sz="2400" smtClean="0"/>
              <a:t>       1985, 1986, 1987</a:t>
            </a:r>
          </a:p>
          <a:p>
            <a:r>
              <a:rPr lang="cs-CZ" sz="2400" smtClean="0"/>
              <a:t>Australian Open   1. místo</a:t>
            </a:r>
            <a:br>
              <a:rPr lang="cs-CZ" sz="2400" smtClean="0"/>
            </a:br>
            <a:r>
              <a:rPr lang="cs-CZ" sz="2400" smtClean="0"/>
              <a:t>       1989, 1990</a:t>
            </a:r>
          </a:p>
          <a:p>
            <a:r>
              <a:rPr lang="cs-CZ" sz="2400" smtClean="0"/>
              <a:t>1986 emigroval do USA</a:t>
            </a:r>
          </a:p>
          <a:p>
            <a:r>
              <a:rPr lang="cs-CZ" sz="2400" smtClean="0"/>
              <a:t>Od prosince 2011 trenér Andy Murrayho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38916" name="Zástupný symbol pro obsah 5" descr="370px-Ivan_Lendl_%281984%29_cropp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68913" y="1524000"/>
            <a:ext cx="2819400" cy="4572000"/>
          </a:xfrm>
        </p:spPr>
      </p:pic>
      <p:sp>
        <p:nvSpPr>
          <p:cNvPr id="38917" name="TextovéPole 6"/>
          <p:cNvSpPr txBox="1">
            <a:spLocks noChangeArrowheads="1"/>
          </p:cNvSpPr>
          <p:nvPr/>
        </p:nvSpPr>
        <p:spPr bwMode="auto">
          <a:xfrm>
            <a:off x="5219700" y="6092825"/>
            <a:ext cx="288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Anefo / Croes, R.C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Helena Suková (1965)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39939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z="2400" smtClean="0"/>
              <a:t>Nejlepší umístění na WTA – 4. místo</a:t>
            </a:r>
          </a:p>
          <a:p>
            <a:r>
              <a:rPr lang="cs-CZ" sz="2400" smtClean="0"/>
              <a:t>Vynikající hráčka čtyřhry</a:t>
            </a:r>
            <a:br>
              <a:rPr lang="cs-CZ" sz="2400" smtClean="0"/>
            </a:br>
            <a:r>
              <a:rPr lang="cs-CZ" sz="2400" smtClean="0"/>
              <a:t>Wimbledon 1. místo</a:t>
            </a:r>
            <a:br>
              <a:rPr lang="cs-CZ" sz="2400" smtClean="0"/>
            </a:br>
            <a:r>
              <a:rPr lang="cs-CZ" sz="2400" smtClean="0"/>
              <a:t>      čtyřhra 4x, mix 3x</a:t>
            </a:r>
            <a:br>
              <a:rPr lang="cs-CZ" sz="2400" smtClean="0"/>
            </a:br>
            <a:r>
              <a:rPr lang="cs-CZ" sz="2400" smtClean="0"/>
              <a:t>French Open        1. místo</a:t>
            </a:r>
            <a:br>
              <a:rPr lang="cs-CZ" sz="2400" smtClean="0"/>
            </a:br>
            <a:r>
              <a:rPr lang="cs-CZ" sz="2400" smtClean="0"/>
              <a:t>      čtyřhra 1x, mix 1x</a:t>
            </a:r>
            <a:br>
              <a:rPr lang="cs-CZ" sz="2400" smtClean="0"/>
            </a:br>
            <a:r>
              <a:rPr lang="cs-CZ" sz="2400" smtClean="0"/>
              <a:t>Australian Open  1. místo</a:t>
            </a:r>
            <a:br>
              <a:rPr lang="cs-CZ" sz="2400" smtClean="0"/>
            </a:br>
            <a:r>
              <a:rPr lang="cs-CZ" sz="2400" smtClean="0"/>
              <a:t>      čtyřhra 2x</a:t>
            </a:r>
            <a:br>
              <a:rPr lang="cs-CZ" sz="2400" smtClean="0"/>
            </a:br>
            <a:r>
              <a:rPr lang="cs-CZ" sz="2400" smtClean="0"/>
              <a:t>US Open               1. místo</a:t>
            </a:r>
            <a:br>
              <a:rPr lang="cs-CZ" sz="2400" smtClean="0"/>
            </a:br>
            <a:r>
              <a:rPr lang="cs-CZ" sz="2400" smtClean="0"/>
              <a:t>      čtyřhra 2x, mix 1x</a:t>
            </a:r>
          </a:p>
          <a:p>
            <a:r>
              <a:rPr lang="cs-CZ" sz="2400" smtClean="0"/>
              <a:t>Častí partneři: Jana Novotná, bratr Cyril Suk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pic>
        <p:nvPicPr>
          <p:cNvPr id="39940" name="Zástupný symbol pro obsah 5" descr="450px-HelenaSuko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89113"/>
            <a:ext cx="3313113" cy="4416425"/>
          </a:xfrm>
        </p:spPr>
      </p:pic>
      <p:sp>
        <p:nvSpPr>
          <p:cNvPr id="39941" name="TextovéPole 6"/>
          <p:cNvSpPr txBox="1">
            <a:spLocks noChangeArrowheads="1"/>
          </p:cNvSpPr>
          <p:nvPr/>
        </p:nvSpPr>
        <p:spPr bwMode="auto">
          <a:xfrm>
            <a:off x="971550" y="6237288"/>
            <a:ext cx="1790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Wikimedia Commons</a:t>
            </a:r>
          </a:p>
        </p:txBody>
      </p:sp>
      <p:sp>
        <p:nvSpPr>
          <p:cNvPr id="39942" name="TextovéPole 7"/>
          <p:cNvSpPr txBox="1">
            <a:spLocks noChangeArrowheads="1"/>
          </p:cNvSpPr>
          <p:nvPr/>
        </p:nvSpPr>
        <p:spPr bwMode="auto">
          <a:xfrm>
            <a:off x="827088" y="1412875"/>
            <a:ext cx="357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Wimbledon 2008, soutěž hráček nad 35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Jana Novotná (1968)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000" smtClean="0"/>
              <a:t>Wimbledon 1998  1. místo</a:t>
            </a:r>
            <a:br>
              <a:rPr lang="cs-CZ" sz="2000" smtClean="0"/>
            </a:br>
            <a:r>
              <a:rPr lang="cs-CZ" sz="2000" smtClean="0"/>
              <a:t>nejstarší vítězka turnaje</a:t>
            </a:r>
          </a:p>
          <a:p>
            <a:r>
              <a:rPr lang="cs-CZ" sz="2000" smtClean="0"/>
              <a:t>Vítězka Turnaje mistryň ve dvouhře 1995, 2x ve čtyřhře 1995, 1997 </a:t>
            </a:r>
          </a:p>
          <a:p>
            <a:r>
              <a:rPr lang="cs-CZ" sz="2000" smtClean="0"/>
              <a:t>Nejlepší umístění na WTA – 2. místo</a:t>
            </a:r>
          </a:p>
          <a:p>
            <a:r>
              <a:rPr lang="cs-CZ" sz="2000" smtClean="0"/>
              <a:t>Vynikající hráčka čtyřhry</a:t>
            </a:r>
            <a:br>
              <a:rPr lang="cs-CZ" sz="2000" smtClean="0"/>
            </a:br>
            <a:r>
              <a:rPr lang="cs-CZ" sz="2000" smtClean="0"/>
              <a:t>12 Grand Slamů ve čtyřhře a </a:t>
            </a:r>
            <a:br>
              <a:rPr lang="cs-CZ" sz="2000" smtClean="0"/>
            </a:br>
            <a:r>
              <a:rPr lang="cs-CZ" sz="2000" smtClean="0"/>
              <a:t>4 v mixu</a:t>
            </a:r>
          </a:p>
          <a:p>
            <a:r>
              <a:rPr lang="cs-CZ" sz="2000" smtClean="0"/>
              <a:t>Nejlepší deblistka WTA</a:t>
            </a:r>
            <a:br>
              <a:rPr lang="cs-CZ" sz="2000" smtClean="0"/>
            </a:br>
            <a:r>
              <a:rPr lang="cs-CZ" sz="2000" smtClean="0"/>
              <a:t>1989, 1990, 1991, 1996, 1998</a:t>
            </a:r>
          </a:p>
          <a:p>
            <a:r>
              <a:rPr lang="cs-CZ" sz="2000" smtClean="0"/>
              <a:t>2005 Mezinárodní tenisová síň slávy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pic>
        <p:nvPicPr>
          <p:cNvPr id="40964" name="Zástupný symbol pro obsah 5" descr="Jana_Novot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838325"/>
            <a:ext cx="3168650" cy="4083050"/>
          </a:xfrm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5148263" y="5876925"/>
            <a:ext cx="2501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Wikimedia Commons, Bill Mitchell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smtClean="0"/>
              <a:t>Jan a Jindřich Pospíšilové</a:t>
            </a:r>
          </a:p>
          <a:p>
            <a:pPr eaLnBrk="1" hangingPunct="1"/>
            <a:r>
              <a:rPr lang="cs-CZ" sz="1800" smtClean="0"/>
              <a:t>Eva a Pavel Romanovi</a:t>
            </a:r>
          </a:p>
          <a:p>
            <a:pPr eaLnBrk="1" hangingPunct="1"/>
            <a:r>
              <a:rPr lang="cs-CZ" sz="1800" smtClean="0"/>
              <a:t>Jiří Raška</a:t>
            </a:r>
          </a:p>
          <a:p>
            <a:pPr eaLnBrk="1" hangingPunct="1"/>
            <a:r>
              <a:rPr lang="cs-CZ" sz="1800" smtClean="0"/>
              <a:t>Ondrej Nepela</a:t>
            </a:r>
          </a:p>
          <a:p>
            <a:pPr eaLnBrk="1" hangingPunct="1"/>
            <a:r>
              <a:rPr lang="cs-CZ" sz="1800" smtClean="0"/>
              <a:t>Vítězslav Mácha</a:t>
            </a:r>
          </a:p>
          <a:p>
            <a:pPr eaLnBrk="1" hangingPunct="1"/>
            <a:r>
              <a:rPr lang="cs-CZ" sz="1800" smtClean="0"/>
              <a:t>Anton Tkáč</a:t>
            </a:r>
          </a:p>
          <a:p>
            <a:pPr eaLnBrk="1" hangingPunct="1"/>
            <a:r>
              <a:rPr lang="cs-CZ" sz="1800" smtClean="0"/>
              <a:t>Štěpánka Hilgertová</a:t>
            </a:r>
          </a:p>
          <a:p>
            <a:pPr eaLnBrk="1" hangingPunct="1"/>
            <a:r>
              <a:rPr lang="cs-CZ" sz="1800" smtClean="0"/>
              <a:t>Martin Doktor</a:t>
            </a:r>
          </a:p>
          <a:p>
            <a:pPr eaLnBrk="1" hangingPunct="1"/>
            <a:r>
              <a:rPr lang="cs-CZ" sz="1800" smtClean="0"/>
              <a:t>Jiří Zídek</a:t>
            </a:r>
          </a:p>
          <a:p>
            <a:pPr eaLnBrk="1" hangingPunct="1"/>
            <a:r>
              <a:rPr lang="cs-CZ" sz="1800" smtClean="0"/>
              <a:t>Filip Jícha</a:t>
            </a:r>
          </a:p>
          <a:p>
            <a:pPr eaLnBrk="1" hangingPunct="1"/>
            <a:r>
              <a:rPr lang="cs-CZ" sz="1800" smtClean="0"/>
              <a:t>Kateřina Emmons</a:t>
            </a:r>
          </a:p>
          <a:p>
            <a:pPr eaLnBrk="1" hangingPunct="1"/>
            <a:r>
              <a:rPr lang="cs-CZ" sz="1800" smtClean="0"/>
              <a:t>Martina Sábliková</a:t>
            </a:r>
          </a:p>
          <a:p>
            <a:pPr eaLnBrk="1" hangingPunct="1"/>
            <a:r>
              <a:rPr lang="cs-CZ" sz="1800" smtClean="0"/>
              <a:t>Jaroslav Kulhavý</a:t>
            </a:r>
          </a:p>
          <a:p>
            <a:pPr eaLnBrk="1" hangingPunct="1"/>
            <a:r>
              <a:rPr lang="cs-CZ" sz="1800" smtClean="0"/>
              <a:t>Petr Svoboda</a:t>
            </a:r>
          </a:p>
          <a:p>
            <a:pPr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mtClean="0">
                <a:solidFill>
                  <a:srgbClr val="FFFF00"/>
                </a:solidFill>
              </a:rPr>
              <a:t>Další druhy sportu</a:t>
            </a:r>
            <a:endParaRPr lang="cs-CZ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Jan (1945)a Jindřich (1942) Pospíšilové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3011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Nedostižní šampióni v kolové</a:t>
            </a:r>
          </a:p>
          <a:p>
            <a:r>
              <a:rPr lang="cs-CZ" smtClean="0"/>
              <a:t>V letech 1965 – 1988 získali 20 titulů mistra světa v kolové</a:t>
            </a:r>
          </a:p>
          <a:p>
            <a:r>
              <a:rPr lang="cs-CZ" smtClean="0"/>
              <a:t>Po skončení závodní kariéry se věnovali trenérské činnosti</a:t>
            </a:r>
          </a:p>
        </p:txBody>
      </p:sp>
      <p:sp>
        <p:nvSpPr>
          <p:cNvPr id="43012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Eva (1946)a Pavel (1943) Romanovi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4035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Mistři světa v tancích na ledě v letech</a:t>
            </a:r>
            <a:br>
              <a:rPr lang="cs-CZ" smtClean="0"/>
            </a:br>
            <a:r>
              <a:rPr lang="cs-CZ" smtClean="0"/>
              <a:t> 1962, 1963, 1964, 1965</a:t>
            </a:r>
          </a:p>
          <a:p>
            <a:r>
              <a:rPr lang="cs-CZ" smtClean="0"/>
              <a:t>Přednosti – dokonalá souhra a skluz</a:t>
            </a:r>
          </a:p>
          <a:p>
            <a:r>
              <a:rPr lang="cs-CZ" smtClean="0"/>
              <a:t>Pavel zahynul při autonehodě v roce 1972</a:t>
            </a:r>
          </a:p>
          <a:p>
            <a:r>
              <a:rPr lang="cs-CZ" smtClean="0"/>
              <a:t>Eva se provdala v USA, žije s rodinou v Texasu</a:t>
            </a:r>
          </a:p>
          <a:p>
            <a:endParaRPr lang="cs-CZ" smtClean="0"/>
          </a:p>
        </p:txBody>
      </p:sp>
      <p:pic>
        <p:nvPicPr>
          <p:cNvPr id="44036" name="Zástupný symbol pro obsah 5" descr="783px-Bundesarchiv_Bild_183-A1118-0005-001%2C_Eva_Romanova%2C_Pawel_Ro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54250"/>
            <a:ext cx="4059238" cy="3111500"/>
          </a:xfrm>
        </p:spPr>
      </p:pic>
      <p:sp>
        <p:nvSpPr>
          <p:cNvPr id="44037" name="TextovéPole 6"/>
          <p:cNvSpPr txBox="1">
            <a:spLocks noChangeArrowheads="1"/>
          </p:cNvSpPr>
          <p:nvPr/>
        </p:nvSpPr>
        <p:spPr bwMode="auto">
          <a:xfrm>
            <a:off x="1979613" y="5373688"/>
            <a:ext cx="2519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</a:t>
            </a:r>
            <a:r>
              <a:rPr lang="cs-CZ" sz="1000" b="1"/>
              <a:t> </a:t>
            </a:r>
            <a:r>
              <a:rPr lang="cs-CZ" sz="1000"/>
              <a:t>Bundesarchiv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>
                <a:solidFill>
                  <a:srgbClr val="7030A0"/>
                </a:solidFill>
              </a:rPr>
              <a:t>Emil </a:t>
            </a:r>
            <a:r>
              <a:rPr lang="cs-CZ" err="1" smtClean="0">
                <a:solidFill>
                  <a:srgbClr val="7030A0"/>
                </a:solidFill>
              </a:rPr>
              <a:t>Zátopek</a:t>
            </a:r>
            <a:r>
              <a:rPr lang="cs-CZ" smtClean="0">
                <a:solidFill>
                  <a:srgbClr val="7030A0"/>
                </a:solidFill>
              </a:rPr>
              <a:t> (1922 – 2000)</a:t>
            </a:r>
            <a:endParaRPr lang="cs-CZ">
              <a:solidFill>
                <a:srgbClr val="7030A0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LOH Londýn 1948</a:t>
            </a:r>
            <a:br>
              <a:rPr lang="cs-CZ" smtClean="0"/>
            </a:br>
            <a:r>
              <a:rPr lang="cs-CZ" smtClean="0"/>
              <a:t>     10 000 m – 1. místo</a:t>
            </a:r>
          </a:p>
          <a:p>
            <a:r>
              <a:rPr lang="cs-CZ" smtClean="0"/>
              <a:t>LOH Helsinky 1952</a:t>
            </a:r>
            <a:br>
              <a:rPr lang="cs-CZ" smtClean="0"/>
            </a:br>
            <a:r>
              <a:rPr lang="cs-CZ" smtClean="0"/>
              <a:t>     5 000 m – 1. místo</a:t>
            </a:r>
            <a:br>
              <a:rPr lang="cs-CZ" smtClean="0"/>
            </a:br>
            <a:r>
              <a:rPr lang="cs-CZ" smtClean="0"/>
              <a:t>     10 000 m – 1. místo</a:t>
            </a:r>
            <a:br>
              <a:rPr lang="cs-CZ" smtClean="0"/>
            </a:br>
            <a:r>
              <a:rPr lang="cs-CZ" smtClean="0"/>
              <a:t>     maratón – 1. místo</a:t>
            </a:r>
          </a:p>
          <a:p>
            <a:r>
              <a:rPr lang="cs-CZ" smtClean="0"/>
              <a:t>18 světových rekordů</a:t>
            </a:r>
          </a:p>
          <a:p>
            <a:r>
              <a:rPr lang="cs-CZ" smtClean="0"/>
              <a:t>Manželka </a:t>
            </a:r>
            <a:br>
              <a:rPr lang="cs-CZ" smtClean="0"/>
            </a:br>
            <a:r>
              <a:rPr lang="cs-CZ" smtClean="0"/>
              <a:t>Dana Zátopková (1922)</a:t>
            </a:r>
            <a:br>
              <a:rPr lang="cs-CZ" smtClean="0"/>
            </a:br>
            <a:r>
              <a:rPr lang="cs-CZ" smtClean="0"/>
              <a:t>LOH Helsinky 1952</a:t>
            </a:r>
            <a:br>
              <a:rPr lang="cs-CZ" smtClean="0"/>
            </a:br>
            <a:r>
              <a:rPr lang="cs-CZ" smtClean="0"/>
              <a:t>     oštěp – 1. místo</a:t>
            </a:r>
          </a:p>
        </p:txBody>
      </p:sp>
      <p:pic>
        <p:nvPicPr>
          <p:cNvPr id="8196" name="Zástupný symbol pro obsah 5" descr="386px-Fotothek_df_roe-neg_0006305_008_Emil_Z%C3%A1top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7338"/>
            <a:ext cx="2941638" cy="4572000"/>
          </a:xfrm>
        </p:spPr>
      </p:pic>
      <p:sp>
        <p:nvSpPr>
          <p:cNvPr id="8197" name="TextovéPole 6"/>
          <p:cNvSpPr txBox="1">
            <a:spLocks noChangeArrowheads="1"/>
          </p:cNvSpPr>
          <p:nvPr/>
        </p:nvSpPr>
        <p:spPr bwMode="auto">
          <a:xfrm>
            <a:off x="5148263" y="6092825"/>
            <a:ext cx="2822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- Creative Commons, Deutsche Fotothek‎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Jiří Raška (1941-2012)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505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200" smtClean="0"/>
              <a:t>Zatím náš nejlepší skokan na lyžích</a:t>
            </a:r>
          </a:p>
          <a:p>
            <a:r>
              <a:rPr lang="cs-CZ" sz="2200" smtClean="0"/>
              <a:t>ZOH 1968 </a:t>
            </a:r>
            <a:br>
              <a:rPr lang="cs-CZ" sz="2200" smtClean="0"/>
            </a:br>
            <a:r>
              <a:rPr lang="cs-CZ" sz="2200" smtClean="0"/>
              <a:t>    střední můstek   1. místo</a:t>
            </a:r>
            <a:br>
              <a:rPr lang="cs-CZ" sz="2200" smtClean="0"/>
            </a:br>
            <a:r>
              <a:rPr lang="cs-CZ" sz="2200" smtClean="0"/>
              <a:t>    velký můstek      2. místo</a:t>
            </a:r>
          </a:p>
          <a:p>
            <a:r>
              <a:rPr lang="cs-CZ" sz="2200" smtClean="0"/>
              <a:t>Turné čtyř můstků</a:t>
            </a:r>
            <a:br>
              <a:rPr lang="cs-CZ" sz="2200" smtClean="0"/>
            </a:br>
            <a:r>
              <a:rPr lang="cs-CZ" sz="2200" smtClean="0"/>
              <a:t>                  1971     1. místo</a:t>
            </a:r>
          </a:p>
          <a:p>
            <a:r>
              <a:rPr lang="cs-CZ" sz="2200" smtClean="0"/>
              <a:t>MS v letech na lyžích</a:t>
            </a:r>
            <a:br>
              <a:rPr lang="cs-CZ" sz="2200" smtClean="0"/>
            </a:br>
            <a:r>
              <a:rPr lang="cs-CZ" sz="2200" smtClean="0"/>
              <a:t>                  1972    3. místo</a:t>
            </a:r>
          </a:p>
          <a:p>
            <a:r>
              <a:rPr lang="cs-CZ" sz="2200" smtClean="0"/>
              <a:t>Rekord      164 m</a:t>
            </a:r>
          </a:p>
          <a:p>
            <a:r>
              <a:rPr lang="cs-CZ" sz="2200" smtClean="0"/>
              <a:t>2005 od Českého klubu fair play obdržel hlavní cenu za celoživotní činnost</a:t>
            </a:r>
          </a:p>
          <a:p>
            <a:endParaRPr lang="cs-CZ" smtClean="0"/>
          </a:p>
        </p:txBody>
      </p:sp>
      <p:pic>
        <p:nvPicPr>
          <p:cNvPr id="45060" name="Zástupný symbol pro obsah 5" descr="373px-Ji%C5%99%C3%AD_Ra%C5%A1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757363"/>
            <a:ext cx="2736850" cy="4394200"/>
          </a:xfrm>
        </p:spPr>
      </p:pic>
      <p:sp>
        <p:nvSpPr>
          <p:cNvPr id="45061" name="TextovéPole 6"/>
          <p:cNvSpPr txBox="1">
            <a:spLocks noChangeArrowheads="1"/>
          </p:cNvSpPr>
          <p:nvPr/>
        </p:nvSpPr>
        <p:spPr bwMode="auto">
          <a:xfrm>
            <a:off x="5219700" y="6165850"/>
            <a:ext cx="2135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Stenyk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err="1" smtClean="0">
                <a:solidFill>
                  <a:srgbClr val="7030A0"/>
                </a:solidFill>
              </a:rPr>
              <a:t>Ondrej</a:t>
            </a:r>
            <a:r>
              <a:rPr lang="cs-CZ" b="1" smtClean="0">
                <a:solidFill>
                  <a:srgbClr val="7030A0"/>
                </a:solidFill>
              </a:rPr>
              <a:t> </a:t>
            </a:r>
            <a:r>
              <a:rPr lang="cs-CZ" b="1" err="1" smtClean="0">
                <a:solidFill>
                  <a:srgbClr val="7030A0"/>
                </a:solidFill>
              </a:rPr>
              <a:t>Nepela</a:t>
            </a:r>
            <a:r>
              <a:rPr lang="cs-CZ" b="1" smtClean="0">
                <a:solidFill>
                  <a:srgbClr val="7030A0"/>
                </a:solidFill>
              </a:rPr>
              <a:t> (1951-1989)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6083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z="2200" smtClean="0"/>
              <a:t>Mistr světa </a:t>
            </a:r>
            <a:br>
              <a:rPr lang="cs-CZ" sz="2200" smtClean="0"/>
            </a:br>
            <a:r>
              <a:rPr lang="cs-CZ" sz="2200" smtClean="0"/>
              <a:t>           1971, 1972, 1973</a:t>
            </a:r>
          </a:p>
          <a:p>
            <a:r>
              <a:rPr lang="cs-CZ" sz="2200" smtClean="0"/>
              <a:t>ZOH 1972   1. místo</a:t>
            </a:r>
          </a:p>
          <a:p>
            <a:r>
              <a:rPr lang="cs-CZ" sz="2200" smtClean="0"/>
              <a:t>Mistr Evropy 1969, 1970, 1971, 1972, 1973</a:t>
            </a:r>
          </a:p>
          <a:p>
            <a:r>
              <a:rPr lang="cs-CZ" sz="2200" smtClean="0"/>
              <a:t>Od roku 1973 13 let </a:t>
            </a:r>
            <a:br>
              <a:rPr lang="cs-CZ" sz="2200" smtClean="0"/>
            </a:br>
            <a:r>
              <a:rPr lang="cs-CZ" sz="2200" smtClean="0"/>
              <a:t>vystupoval v lední revui Holiday on Ice</a:t>
            </a:r>
          </a:p>
          <a:p>
            <a:r>
              <a:rPr lang="cs-CZ" sz="2200" smtClean="0"/>
              <a:t>Byl homosexuál, zemřel na AIDS</a:t>
            </a:r>
          </a:p>
          <a:p>
            <a:r>
              <a:rPr lang="cs-CZ" sz="2200" smtClean="0"/>
              <a:t>V roce 2000 byl vyhlášen nejúspěšnějším sportovcem Slovenska 20. století</a:t>
            </a:r>
          </a:p>
        </p:txBody>
      </p:sp>
      <p:pic>
        <p:nvPicPr>
          <p:cNvPr id="46084" name="Zástupný symbol pro obsah 5" descr="Bundesarchiv_Bild_183-L1129-0018%2C_Ondrej_Nepe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3479800" cy="4572000"/>
          </a:xfrm>
        </p:spPr>
      </p:pic>
      <p:sp>
        <p:nvSpPr>
          <p:cNvPr id="46085" name="TextovéPole 6"/>
          <p:cNvSpPr txBox="1">
            <a:spLocks noChangeArrowheads="1"/>
          </p:cNvSpPr>
          <p:nvPr/>
        </p:nvSpPr>
        <p:spPr bwMode="auto">
          <a:xfrm>
            <a:off x="755650" y="6021388"/>
            <a:ext cx="2517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Bundesarchiv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Vítězslav Mácha (1948)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LOH 1972  1. místo</a:t>
            </a:r>
          </a:p>
          <a:p>
            <a:r>
              <a:rPr lang="cs-CZ" smtClean="0"/>
              <a:t>LOH 1976  3. místo</a:t>
            </a:r>
          </a:p>
          <a:p>
            <a:r>
              <a:rPr lang="cs-CZ" smtClean="0"/>
              <a:t>Mistr světa 1974, 1977</a:t>
            </a:r>
          </a:p>
          <a:p>
            <a:r>
              <a:rPr lang="cs-CZ" smtClean="0"/>
              <a:t>Po skončení závodní kariéry trenér a funkcionář </a:t>
            </a:r>
          </a:p>
          <a:p>
            <a:endParaRPr lang="cs-CZ" smtClean="0"/>
          </a:p>
        </p:txBody>
      </p:sp>
      <p:sp>
        <p:nvSpPr>
          <p:cNvPr id="47108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Anton </a:t>
            </a:r>
            <a:r>
              <a:rPr lang="cs-CZ" b="1" err="1" smtClean="0">
                <a:solidFill>
                  <a:srgbClr val="7030A0"/>
                </a:solidFill>
              </a:rPr>
              <a:t>Tkáč</a:t>
            </a:r>
            <a:r>
              <a:rPr lang="cs-CZ" b="1" smtClean="0">
                <a:solidFill>
                  <a:srgbClr val="7030A0"/>
                </a:solidFill>
              </a:rPr>
              <a:t> (1951)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48131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LOH 1976       1. místo  </a:t>
            </a:r>
            <a:br>
              <a:rPr lang="cs-CZ" smtClean="0"/>
            </a:br>
            <a:r>
              <a:rPr lang="cs-CZ" smtClean="0"/>
              <a:t>               sprint</a:t>
            </a:r>
          </a:p>
          <a:p>
            <a:r>
              <a:rPr lang="cs-CZ" smtClean="0"/>
              <a:t>MS 1974, 1978 1. místo</a:t>
            </a:r>
            <a:br>
              <a:rPr lang="cs-CZ" smtClean="0"/>
            </a:br>
            <a:r>
              <a:rPr lang="cs-CZ" smtClean="0"/>
              <a:t>               sprint</a:t>
            </a:r>
          </a:p>
          <a:p>
            <a:r>
              <a:rPr lang="cs-CZ" smtClean="0"/>
              <a:t>Nejlepší slovenský cyklista 20. století</a:t>
            </a:r>
          </a:p>
          <a:p>
            <a:r>
              <a:rPr lang="cs-CZ" smtClean="0"/>
              <a:t>2001 - prezident Slovenského cyklistického svazu</a:t>
            </a:r>
          </a:p>
        </p:txBody>
      </p:sp>
      <p:pic>
        <p:nvPicPr>
          <p:cNvPr id="48132" name="Zástupný symbol pro obsah 5" descr="Anton_Tk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44650"/>
            <a:ext cx="3024187" cy="4537075"/>
          </a:xfrm>
        </p:spPr>
      </p:pic>
      <p:sp>
        <p:nvSpPr>
          <p:cNvPr id="48133" name="TextovéPole 6"/>
          <p:cNvSpPr txBox="1">
            <a:spLocks noChangeArrowheads="1"/>
          </p:cNvSpPr>
          <p:nvPr/>
        </p:nvSpPr>
        <p:spPr bwMode="auto">
          <a:xfrm>
            <a:off x="1042988" y="6165850"/>
            <a:ext cx="2420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Daniel Tkac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FFFF00"/>
                </a:solidFill>
              </a:rPr>
              <a:t>Zdroje citací</a:t>
            </a:r>
            <a:endParaRPr lang="cs-CZ" b="1">
              <a:solidFill>
                <a:srgbClr val="FFFF00"/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784725"/>
          </a:xfrm>
        </p:spPr>
        <p:txBody>
          <a:bodyPr/>
          <a:lstStyle/>
          <a:p>
            <a:r>
              <a:rPr lang="cs-CZ" sz="1200" smtClean="0">
                <a:hlinkClick r:id="rId2"/>
              </a:rPr>
              <a:t>http://cs.wikipedia.org/wiki/EmilZátopek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3"/>
              </a:rPr>
              <a:t>http://cs.wikipedia.org/wiki/DanaZátopková</a:t>
            </a:r>
            <a:endParaRPr lang="cs-CZ" sz="1200" smtClean="0"/>
          </a:p>
          <a:p>
            <a:r>
              <a:rPr lang="cs-CZ" sz="1200" smtClean="0">
                <a:hlinkClick r:id="rId4"/>
              </a:rPr>
              <a:t>http://cs.wikipedia.org/wiki/LudvíkDaněk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5"/>
              </a:rPr>
              <a:t>http://cs.wikipedia.org/wiki/JarmilaKratochvílová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6"/>
              </a:rPr>
              <a:t>http://cs.wikipedia.org/wiki/HelenaFibingerová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7"/>
              </a:rPr>
              <a:t>http://cs.wikipedia.org/wiki/ImrichBugár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8"/>
              </a:rPr>
              <a:t>http://cs.wikipedia.org/wiki/RobertZmělík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9"/>
              </a:rPr>
              <a:t>http://cs.wikipedia.org/wiki/JanŽelezný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0"/>
              </a:rPr>
              <a:t>http://cs.wikipedia.org/wiki/BedřichŠupčík</a:t>
            </a:r>
            <a:r>
              <a:rPr lang="cs-CZ" sz="1200" smtClean="0"/>
              <a:t>  </a:t>
            </a:r>
          </a:p>
          <a:p>
            <a:r>
              <a:rPr lang="cs-CZ" sz="1200" smtClean="0">
                <a:hlinkClick r:id="rId11"/>
              </a:rPr>
              <a:t>http://cs.wikipedia.org/wiki/AloisHudec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2"/>
              </a:rPr>
              <a:t>http://cs.wikipedia.org/wiki/EvaBosáková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3"/>
              </a:rPr>
              <a:t>http://cs.wikipedia.org/wiki/VěraČáslavská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4"/>
              </a:rPr>
              <a:t>http://cs.wikipedia.org/wiki/FrantišekPlánička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5"/>
              </a:rPr>
              <a:t>http://cs.wikipedia.org/wiki/JosefBican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6"/>
              </a:rPr>
              <a:t>http://cs.wikipedia.org/wiki/JosefMasopust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7"/>
              </a:rPr>
              <a:t>http://cs.wikipedia.org/wiki/IvoViktor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8"/>
              </a:rPr>
              <a:t>http://cs.wikipedia.org/wiki/AntonínPanenka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19"/>
              </a:rPr>
              <a:t>http://cs.wikipedia.org/wiki/PavelNedvěd</a:t>
            </a:r>
            <a:r>
              <a:rPr lang="cs-CZ" sz="1200" smtClean="0"/>
              <a:t> </a:t>
            </a:r>
          </a:p>
        </p:txBody>
      </p:sp>
      <p:sp>
        <p:nvSpPr>
          <p:cNvPr id="49156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z="1200" smtClean="0">
                <a:hlinkClick r:id="rId20"/>
              </a:rPr>
              <a:t>http://cs.wikipedia.org/wiki/VladimírZábrodský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21"/>
              </a:rPr>
              <a:t>http://cs.wikipedia.org/wiki/StanMikita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22"/>
              </a:rPr>
              <a:t>http://cs.wikipedia.org/wiki/VáclavNedomanský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23"/>
              </a:rPr>
              <a:t>http://cs.wikipedia.org/wiki/IvanHlinka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24"/>
              </a:rPr>
              <a:t>http://cs.wikipedia.org/wiki/KarelKoželuh</a:t>
            </a:r>
            <a:r>
              <a:rPr lang="cs-CZ" sz="1200" smtClean="0"/>
              <a:t> </a:t>
            </a:r>
          </a:p>
          <a:p>
            <a:r>
              <a:rPr lang="cs-CZ" sz="1200" smtClean="0">
                <a:hlinkClick r:id="rId25"/>
              </a:rPr>
              <a:t>http://cs.wikipedia.org/wiki/JaroslavDrobný</a:t>
            </a:r>
            <a:endParaRPr lang="cs-CZ" sz="1200" smtClean="0"/>
          </a:p>
          <a:p>
            <a:r>
              <a:rPr lang="cs-CZ" sz="1200" smtClean="0">
                <a:hlinkClick r:id="rId26"/>
              </a:rPr>
              <a:t>http://cs.wikipedia.org/wiki/MartinaNavrátilová</a:t>
            </a:r>
            <a:endParaRPr lang="cs-CZ" sz="1200" smtClean="0"/>
          </a:p>
          <a:p>
            <a:r>
              <a:rPr lang="cs-CZ" sz="1200" smtClean="0">
                <a:hlinkClick r:id="rId27"/>
              </a:rPr>
              <a:t>http://cs.wikipedia.org/wiki/JanKodeš</a:t>
            </a:r>
            <a:r>
              <a:rPr lang="cs-CZ" sz="1200" smtClean="0"/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28"/>
              </a:rPr>
              <a:t>http://cs.wikipedia.org/wiki/IvanLendl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29"/>
              </a:rPr>
              <a:t>http://cs.wikipedia.org/wiki/HelenaSuková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0"/>
              </a:rPr>
              <a:t>http://cs.wikipedia.org/wiki/JanaNovotná</a:t>
            </a:r>
            <a:endParaRPr lang="cs-CZ" sz="1200" smtClean="0">
              <a:solidFill>
                <a:srgbClr val="7030A0"/>
              </a:solidFill>
            </a:endParaRPr>
          </a:p>
          <a:p>
            <a:r>
              <a:rPr lang="cs-CZ" sz="1200" smtClean="0">
                <a:solidFill>
                  <a:srgbClr val="7030A0"/>
                </a:solidFill>
                <a:hlinkClick r:id="rId31"/>
              </a:rPr>
              <a:t>http://cs.wikipedia.org/wiki/BratřiPospíšilové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2"/>
              </a:rPr>
              <a:t>http://cs.wikipedia.org/wiki/PavelRoman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3"/>
              </a:rPr>
              <a:t>http://cs.wikipedia.org/wiki/EvaRomanová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4"/>
              </a:rPr>
              <a:t>http://cs.wikipedia.org/wiki/JiříRaška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5"/>
              </a:rPr>
              <a:t>http://cs.wikipedia.org/wiki/OndrejNepela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  <a:hlinkClick r:id="rId36"/>
              </a:rPr>
              <a:t>http://cs.wikipedia.org/wiki/VítězslavMácha</a:t>
            </a:r>
            <a:r>
              <a:rPr lang="cs-CZ" sz="1200" smtClean="0">
                <a:solidFill>
                  <a:srgbClr val="7030A0"/>
                </a:solidFill>
              </a:rPr>
              <a:t> </a:t>
            </a:r>
          </a:p>
          <a:p>
            <a:r>
              <a:rPr lang="cs-CZ" sz="1200" smtClean="0">
                <a:solidFill>
                  <a:srgbClr val="7030A0"/>
                </a:solidFill>
              </a:rPr>
              <a:t>http://cs.wikipedia.org/wiki/AntonTkáč</a:t>
            </a:r>
          </a:p>
          <a:p>
            <a:endParaRPr lang="cs-CZ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b="1" smtClean="0">
                <a:solidFill>
                  <a:srgbClr val="0070C0"/>
                </a:solidFill>
              </a:rPr>
              <a:t>Dana </a:t>
            </a:r>
            <a:r>
              <a:rPr lang="cs-CZ" sz="3200" b="1" err="1" smtClean="0">
                <a:solidFill>
                  <a:srgbClr val="0070C0"/>
                </a:solidFill>
              </a:rPr>
              <a:t>Zátopková</a:t>
            </a:r>
            <a:r>
              <a:rPr lang="cs-CZ" sz="3200" b="1" smtClean="0">
                <a:solidFill>
                  <a:srgbClr val="0070C0"/>
                </a:solidFill>
              </a:rPr>
              <a:t> a Barbora </a:t>
            </a:r>
            <a:r>
              <a:rPr lang="cs-CZ" sz="3200" b="1" err="1" smtClean="0">
                <a:solidFill>
                  <a:srgbClr val="0070C0"/>
                </a:solidFill>
              </a:rPr>
              <a:t>Špotáková</a:t>
            </a:r>
            <a:r>
              <a:rPr lang="cs-CZ" sz="3200" b="1" smtClean="0">
                <a:solidFill>
                  <a:srgbClr val="0070C0"/>
                </a:solidFill>
              </a:rPr>
              <a:t> (1981)</a:t>
            </a:r>
            <a:endParaRPr lang="cs-CZ" sz="3200" b="1">
              <a:solidFill>
                <a:srgbClr val="0070C0"/>
              </a:solidFill>
            </a:endParaRPr>
          </a:p>
        </p:txBody>
      </p:sp>
      <p:pic>
        <p:nvPicPr>
          <p:cNvPr id="9219" name="Zástupný symbol pro obsah 5" descr="486px-Dana_Zatopkova_L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825" y="1524000"/>
            <a:ext cx="3709988" cy="4572000"/>
          </a:xfrm>
        </p:spPr>
      </p:pic>
      <p:sp>
        <p:nvSpPr>
          <p:cNvPr id="9220" name="TextovéPole 6"/>
          <p:cNvSpPr txBox="1">
            <a:spLocks noChangeArrowheads="1"/>
          </p:cNvSpPr>
          <p:nvPr/>
        </p:nvSpPr>
        <p:spPr bwMode="auto">
          <a:xfrm>
            <a:off x="611188" y="6092825"/>
            <a:ext cx="1809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- </a:t>
            </a:r>
            <a:r>
              <a:rPr lang="cs-CZ" sz="1000" i="1"/>
              <a:t>Petr Novák, Wikipedie</a:t>
            </a:r>
            <a:endParaRPr lang="cs-CZ" sz="1000"/>
          </a:p>
        </p:txBody>
      </p:sp>
      <p:pic>
        <p:nvPicPr>
          <p:cNvPr id="9221" name="Zástupný symbol pro obsah 8" descr="435px-Barbora_Spotako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1263" y="1524000"/>
            <a:ext cx="3314700" cy="4572000"/>
          </a:xfrm>
        </p:spPr>
      </p:pic>
      <p:sp>
        <p:nvSpPr>
          <p:cNvPr id="9222" name="TextovéPole 9"/>
          <p:cNvSpPr txBox="1">
            <a:spLocks noChangeArrowheads="1"/>
          </p:cNvSpPr>
          <p:nvPr/>
        </p:nvSpPr>
        <p:spPr bwMode="auto">
          <a:xfrm>
            <a:off x="5003800" y="6092825"/>
            <a:ext cx="1809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- </a:t>
            </a:r>
            <a:r>
              <a:rPr lang="cs-CZ" sz="1000" i="1"/>
              <a:t>Petr Novák, Wikipedie</a:t>
            </a:r>
            <a:endParaRPr 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b="1" smtClean="0">
                <a:solidFill>
                  <a:srgbClr val="7030A0"/>
                </a:solidFill>
              </a:rPr>
              <a:t>Ludvík Daněk (1937 – 1998), hod diskem</a:t>
            </a:r>
            <a:endParaRPr lang="cs-CZ" sz="3600" b="1">
              <a:solidFill>
                <a:srgbClr val="7030A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z="2000" smtClean="0"/>
              <a:t>LOH Tokio 1964 </a:t>
            </a:r>
            <a:br>
              <a:rPr lang="cs-CZ" sz="2000" smtClean="0"/>
            </a:br>
            <a:r>
              <a:rPr lang="cs-CZ" sz="2000" smtClean="0"/>
              <a:t>                                  2. místo</a:t>
            </a:r>
            <a:br>
              <a:rPr lang="cs-CZ" sz="2000" smtClean="0"/>
            </a:br>
            <a:r>
              <a:rPr lang="cs-CZ" sz="2000" smtClean="0"/>
              <a:t>LOH Mexiko City 1968</a:t>
            </a:r>
            <a:br>
              <a:rPr lang="cs-CZ" sz="2000" smtClean="0"/>
            </a:br>
            <a:r>
              <a:rPr lang="cs-CZ" sz="2000" smtClean="0"/>
              <a:t>                                  3. místo</a:t>
            </a:r>
            <a:br>
              <a:rPr lang="cs-CZ" sz="2000" smtClean="0"/>
            </a:br>
            <a:r>
              <a:rPr lang="cs-CZ" sz="2000" smtClean="0"/>
              <a:t>LOH Mnichov 1972 </a:t>
            </a:r>
            <a:br>
              <a:rPr lang="cs-CZ" sz="2000" smtClean="0"/>
            </a:br>
            <a:r>
              <a:rPr lang="cs-CZ" sz="2000" smtClean="0"/>
              <a:t>                                   1. místo</a:t>
            </a:r>
          </a:p>
          <a:p>
            <a:r>
              <a:rPr lang="cs-CZ" sz="2000" smtClean="0"/>
              <a:t>Tři světové rekordy (1964, 1965, 1966), poslední 66,07 m</a:t>
            </a:r>
          </a:p>
          <a:p>
            <a:r>
              <a:rPr lang="cs-CZ" sz="2000" smtClean="0"/>
              <a:t>Celou závodní kariéru absolvoval s vážně zraněnou páteří a poškozenou ledvinou</a:t>
            </a:r>
          </a:p>
          <a:p>
            <a:r>
              <a:rPr lang="cs-CZ" sz="2000" smtClean="0"/>
              <a:t>Na obrázku jeho hrob v Rožnově pod Radhoštěm</a:t>
            </a:r>
          </a:p>
        </p:txBody>
      </p:sp>
      <p:pic>
        <p:nvPicPr>
          <p:cNvPr id="10244" name="Zástupný symbol pro obsah 5" descr="450px-Ludv%C3%ADk_Dan%C4%9B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4113" y="1524000"/>
            <a:ext cx="3429000" cy="4572000"/>
          </a:xfrm>
        </p:spPr>
      </p:pic>
      <p:sp>
        <p:nvSpPr>
          <p:cNvPr id="10245" name="TextovéPole 6"/>
          <p:cNvSpPr txBox="1">
            <a:spLocks noChangeArrowheads="1"/>
          </p:cNvSpPr>
          <p:nvPr/>
        </p:nvSpPr>
        <p:spPr bwMode="auto">
          <a:xfrm>
            <a:off x="4932363" y="6092825"/>
            <a:ext cx="25765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Ondřej Žváček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Jarmila Kratochvílová (1951), běhy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1267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Mistryně světa, Helsinky 1983 – 400 m, 800 m</a:t>
            </a:r>
          </a:p>
          <a:p>
            <a:r>
              <a:rPr lang="cs-CZ" smtClean="0"/>
              <a:t>Dodnes platný světový rekord v běhu na 800 m - 1:53,28</a:t>
            </a:r>
          </a:p>
          <a:p>
            <a:r>
              <a:rPr lang="cs-CZ" smtClean="0"/>
              <a:t>Dosud platné národní rekordy :</a:t>
            </a:r>
            <a:br>
              <a:rPr lang="cs-CZ" smtClean="0"/>
            </a:br>
            <a:r>
              <a:rPr lang="cs-CZ" smtClean="0"/>
              <a:t>     100 m – 11,09 s</a:t>
            </a:r>
            <a:br>
              <a:rPr lang="cs-CZ" smtClean="0"/>
            </a:br>
            <a:r>
              <a:rPr lang="cs-CZ" smtClean="0"/>
              <a:t>     200 m – 21,97 s </a:t>
            </a:r>
            <a:br>
              <a:rPr lang="cs-CZ" smtClean="0"/>
            </a:br>
            <a:r>
              <a:rPr lang="cs-CZ" smtClean="0"/>
              <a:t>     400 m – 47,99 s </a:t>
            </a:r>
            <a:br>
              <a:rPr lang="cs-CZ" smtClean="0"/>
            </a:br>
            <a:r>
              <a:rPr lang="cs-CZ" smtClean="0"/>
              <a:t>     800 m – 1:53,28</a:t>
            </a:r>
          </a:p>
        </p:txBody>
      </p:sp>
      <p:pic>
        <p:nvPicPr>
          <p:cNvPr id="11268" name="Zástupný symbol pro obsah 5" descr="Jarmila_Kratochv%C3%ADlov%C3%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57450"/>
            <a:ext cx="4059238" cy="2705100"/>
          </a:xfrm>
        </p:spPr>
      </p:pic>
      <p:sp>
        <p:nvSpPr>
          <p:cNvPr id="11269" name="TextovéPole 6"/>
          <p:cNvSpPr txBox="1">
            <a:spLocks noChangeArrowheads="1"/>
          </p:cNvSpPr>
          <p:nvPr/>
        </p:nvSpPr>
        <p:spPr bwMode="auto">
          <a:xfrm>
            <a:off x="468313" y="5157788"/>
            <a:ext cx="2236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Foto – Creative Commons, Djmig.cz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smtClean="0">
                <a:solidFill>
                  <a:srgbClr val="7030A0"/>
                </a:solidFill>
              </a:rPr>
              <a:t>Helena </a:t>
            </a:r>
            <a:r>
              <a:rPr lang="cs-CZ" b="1" err="1" smtClean="0">
                <a:solidFill>
                  <a:srgbClr val="7030A0"/>
                </a:solidFill>
              </a:rPr>
              <a:t>Fibingerová</a:t>
            </a:r>
            <a:r>
              <a:rPr lang="cs-CZ" b="1" smtClean="0">
                <a:solidFill>
                  <a:srgbClr val="7030A0"/>
                </a:solidFill>
              </a:rPr>
              <a:t> (1949), vrh koulí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LOH Montreal 1976</a:t>
            </a:r>
            <a:br>
              <a:rPr lang="cs-CZ" smtClean="0"/>
            </a:br>
            <a:r>
              <a:rPr lang="cs-CZ" smtClean="0"/>
              <a:t>               3. místo</a:t>
            </a:r>
          </a:p>
          <a:p>
            <a:r>
              <a:rPr lang="cs-CZ" smtClean="0"/>
              <a:t>Mistryně světa, Helsinky 1983</a:t>
            </a:r>
          </a:p>
          <a:p>
            <a:r>
              <a:rPr lang="cs-CZ" smtClean="0"/>
              <a:t>Držitelka dosud nejlepšího světového výkonu v hale – 22,50 m </a:t>
            </a:r>
          </a:p>
          <a:p>
            <a:r>
              <a:rPr lang="cs-CZ" smtClean="0"/>
              <a:t>Dnes podnikatelka, byla členkou Rady České televize, Českého atletického svazu</a:t>
            </a:r>
          </a:p>
        </p:txBody>
      </p:sp>
      <p:sp>
        <p:nvSpPr>
          <p:cNvPr id="12292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b="1" err="1" smtClean="0">
                <a:solidFill>
                  <a:srgbClr val="7030A0"/>
                </a:solidFill>
              </a:rPr>
              <a:t>Imrich</a:t>
            </a:r>
            <a:r>
              <a:rPr lang="cs-CZ" b="1" smtClean="0">
                <a:solidFill>
                  <a:srgbClr val="7030A0"/>
                </a:solidFill>
              </a:rPr>
              <a:t> </a:t>
            </a:r>
            <a:r>
              <a:rPr lang="cs-CZ" b="1" err="1" smtClean="0">
                <a:solidFill>
                  <a:srgbClr val="7030A0"/>
                </a:solidFill>
              </a:rPr>
              <a:t>Bugár</a:t>
            </a:r>
            <a:r>
              <a:rPr lang="cs-CZ" b="1" smtClean="0">
                <a:solidFill>
                  <a:srgbClr val="7030A0"/>
                </a:solidFill>
              </a:rPr>
              <a:t> (1955), hod diskem</a:t>
            </a:r>
            <a:endParaRPr lang="cs-CZ" b="1">
              <a:solidFill>
                <a:srgbClr val="7030A0"/>
              </a:solidFill>
            </a:endParaRPr>
          </a:p>
        </p:txBody>
      </p:sp>
      <p:sp>
        <p:nvSpPr>
          <p:cNvPr id="13315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cs-CZ" smtClean="0"/>
              <a:t>LOH Moskva 1980</a:t>
            </a:r>
            <a:br>
              <a:rPr lang="cs-CZ" smtClean="0"/>
            </a:br>
            <a:r>
              <a:rPr lang="cs-CZ" smtClean="0"/>
              <a:t>                    2. místo</a:t>
            </a:r>
          </a:p>
          <a:p>
            <a:r>
              <a:rPr lang="cs-CZ" smtClean="0"/>
              <a:t>Mistr Evropy 1982</a:t>
            </a:r>
          </a:p>
          <a:p>
            <a:r>
              <a:rPr lang="cs-CZ" smtClean="0"/>
              <a:t>Mistr světa, Helsinky 1983</a:t>
            </a:r>
          </a:p>
          <a:p>
            <a:r>
              <a:rPr lang="cs-CZ" smtClean="0"/>
              <a:t>Osobní rekord – 71,26 m</a:t>
            </a:r>
          </a:p>
          <a:p>
            <a:r>
              <a:rPr lang="cs-CZ" smtClean="0"/>
              <a:t>Průměr 10 nejlepších hodů 70,12 m</a:t>
            </a:r>
          </a:p>
          <a:p>
            <a:r>
              <a:rPr lang="cs-CZ" smtClean="0"/>
              <a:t>Sportovec roku 1982 </a:t>
            </a:r>
          </a:p>
        </p:txBody>
      </p:sp>
      <p:sp>
        <p:nvSpPr>
          <p:cNvPr id="13316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cs-CZ" smtClean="0"/>
              <a:t>Volné foto nenalezeno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3299</TotalTime>
  <Words>1088</Words>
  <Application>Microsoft Office PowerPoint</Application>
  <PresentationFormat>Předvádění na obrazovce (4:3)</PresentationFormat>
  <Paragraphs>354</Paragraphs>
  <Slides>44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Papír</vt:lpstr>
      <vt:lpstr>Prezentace</vt:lpstr>
      <vt:lpstr>Snímek 1</vt:lpstr>
      <vt:lpstr>Metodický list</vt:lpstr>
      <vt:lpstr>Atletika</vt:lpstr>
      <vt:lpstr>Emil Zátopek (1922 – 2000)</vt:lpstr>
      <vt:lpstr>Dana Zátopková a Barbora Špotáková (1981)</vt:lpstr>
      <vt:lpstr>Ludvík Daněk (1937 – 1998), hod diskem</vt:lpstr>
      <vt:lpstr>Jarmila Kratochvílová (1951), běhy</vt:lpstr>
      <vt:lpstr>Helena Fibingerová (1949), vrh koulí</vt:lpstr>
      <vt:lpstr>Imrich Bugár (1955), hod diskem</vt:lpstr>
      <vt:lpstr>Jan Železný (1966), hod oštěpem</vt:lpstr>
      <vt:lpstr>Robert Změlík (1969), desetiboj</vt:lpstr>
      <vt:lpstr>Gymnastika</vt:lpstr>
      <vt:lpstr>Bedřich Šupčík (1898-1957)</vt:lpstr>
      <vt:lpstr>Alois Hudec (1908-1997)</vt:lpstr>
      <vt:lpstr>Eva Bosáková (1931-1991)</vt:lpstr>
      <vt:lpstr>Věra Čáslavská (1942)</vt:lpstr>
      <vt:lpstr>Kopaná</vt:lpstr>
      <vt:lpstr>František Plánička (1904-1996)</vt:lpstr>
      <vt:lpstr>Josef Bican (1913-2001)</vt:lpstr>
      <vt:lpstr>Josef Masopust (1931)</vt:lpstr>
      <vt:lpstr>Ivo Viktor (1942)</vt:lpstr>
      <vt:lpstr>Antonín Panenka (1948)</vt:lpstr>
      <vt:lpstr>Pavel Nedvěd (1972)</vt:lpstr>
      <vt:lpstr>Lední hokej</vt:lpstr>
      <vt:lpstr>Vladimír Zábrodský (1923)</vt:lpstr>
      <vt:lpstr>Stan Mikita (1940)</vt:lpstr>
      <vt:lpstr>Václav Nedomanský (1944)</vt:lpstr>
      <vt:lpstr>Ivan Hlinka (1950-2004)</vt:lpstr>
      <vt:lpstr>Tenis</vt:lpstr>
      <vt:lpstr>Karel Koželuh (1895-1950)</vt:lpstr>
      <vt:lpstr>Jaroslav Drobný (1921-2001)</vt:lpstr>
      <vt:lpstr>Jan Kodeš (1946)</vt:lpstr>
      <vt:lpstr>Martina Navrátilová (1956)</vt:lpstr>
      <vt:lpstr>Ivan Lendl (1960)</vt:lpstr>
      <vt:lpstr>Helena Suková (1965)</vt:lpstr>
      <vt:lpstr>Jana Novotná (1968)</vt:lpstr>
      <vt:lpstr>Další druhy sportu</vt:lpstr>
      <vt:lpstr>Jan (1945)a Jindřich (1942) Pospíšilové</vt:lpstr>
      <vt:lpstr>Eva (1946)a Pavel (1943) Romanovi</vt:lpstr>
      <vt:lpstr>Jiří Raška (1941-2012)</vt:lpstr>
      <vt:lpstr>Ondrej Nepela (1951-1989)</vt:lpstr>
      <vt:lpstr>Vítězslav Mácha (1948)</vt:lpstr>
      <vt:lpstr>Anton Tkáč (1951)</vt:lpstr>
      <vt:lpstr>Zdroje citací</vt:lpstr>
    </vt:vector>
  </TitlesOfParts>
  <Company>VS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Vilma Sikorova</dc:creator>
  <cp:lastModifiedBy>vera.pastorkova</cp:lastModifiedBy>
  <cp:revision>335</cp:revision>
  <dcterms:created xsi:type="dcterms:W3CDTF">2013-02-03T20:00:25Z</dcterms:created>
  <dcterms:modified xsi:type="dcterms:W3CDTF">2013-08-10T15:22:34Z</dcterms:modified>
</cp:coreProperties>
</file>