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73" r:id="rId2"/>
    <p:sldId id="270" r:id="rId3"/>
    <p:sldId id="257" r:id="rId4"/>
    <p:sldId id="271" r:id="rId5"/>
    <p:sldId id="267" r:id="rId6"/>
    <p:sldId id="258" r:id="rId7"/>
    <p:sldId id="262" r:id="rId8"/>
    <p:sldId id="269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bdélník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8782-1FEA-42A6-BF40-AB3E084218AA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347C7-9496-439B-B567-624ADEE094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03A4-2884-445A-B748-B3DD0503BFBE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21E6-AC5F-4930-AF80-12215ECA92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BED5-E41C-4146-9175-50A501639794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8DB0-2C21-47D3-8D91-566441E8AC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1EFA-CCA3-4207-8157-91329761F7D4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A4CA-55CD-4D3E-B123-BE640BBD3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Zaoblený obdélník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C9BF-06F8-4861-92FD-11EBF7BCD2C8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5E4F-7828-477E-B736-C6C8F9141D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B270-4E04-41AD-85F9-BA8B33A05621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3E04-E82C-4086-AB0C-594E50DC91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5310-678D-466B-B1E4-0271697BF708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7869-9A9E-483A-BB7E-0BBBFD9E74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648DC-9B56-4993-BFCD-271BBF908249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B31-E915-444A-ADAF-5F4180CBAA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4114-C2B6-4AE8-98A0-2F044B2818E0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0282-7772-4810-BCE2-E014C27E10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Zaoblený obdélník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C610-85B1-46AA-8031-B36E9C8142F0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789A-DEF3-41C8-AE74-17703A9AE3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A91A-0CA5-4766-8028-A36F06B89D36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2A880-9FCF-4BA5-9DEB-53F022F4AE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205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65A199-1A30-41F7-ABC5-D9D0CEFF5B07}" type="datetimeFigureOut">
              <a:rPr lang="cs-CZ"/>
              <a:pPr>
                <a:defRPr/>
              </a:pPr>
              <a:t>10.8.2013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E8D1B5-505F-49D7-9331-98F1269537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0" r:id="rId2"/>
    <p:sldLayoutId id="2147483972" r:id="rId3"/>
    <p:sldLayoutId id="2147483969" r:id="rId4"/>
    <p:sldLayoutId id="2147483968" r:id="rId5"/>
    <p:sldLayoutId id="2147483967" r:id="rId6"/>
    <p:sldLayoutId id="2147483966" r:id="rId7"/>
    <p:sldLayoutId id="2147483973" r:id="rId8"/>
    <p:sldLayoutId id="2147483974" r:id="rId9"/>
    <p:sldLayoutId id="2147483965" r:id="rId10"/>
    <p:sldLayoutId id="21474839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zentace_aplikace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partaki&#225;da" TargetMode="External"/><Relationship Id="rId2" Type="http://schemas.openxmlformats.org/officeDocument/2006/relationships/hyperlink" Target="http://cs.wikipedia.org/wiki/V&#353;esokolsk&#253;_sl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Velk&#253;_strahovsk&#253;_stad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026" name="Prezentace" r:id="rId3" imgW="4571981" imgH="3429123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Calibri" pitchFamily="34" charset="0"/>
              </a:rPr>
              <a:t>Metodický</a:t>
            </a:r>
            <a:r>
              <a:rPr lang="cs-CZ" sz="2800" b="1" smtClean="0"/>
              <a:t> list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z="1400" smtClean="0">
                <a:latin typeface="Calibri" pitchFamily="34" charset="0"/>
              </a:rPr>
              <a:t>Pohybové aktivity masového nezávodního charakteru mají v českých zemích skoro stopadesátiletou tradici. </a:t>
            </a:r>
          </a:p>
          <a:p>
            <a:pPr eaLnBrk="1" hangingPunct="1"/>
            <a:r>
              <a:rPr lang="cs-CZ" sz="1400" smtClean="0">
                <a:latin typeface="Calibri" pitchFamily="34" charset="0"/>
              </a:rPr>
              <a:t>Počátky souvisí se vznikem české tělovýchovné organizace s názvem Sokol. Postupným sjednocením sokolských jednot vznikla v roce 1904 Česká obec sokolská. Náplní činnosti Sokola byly nejen sportovní soutěže, ale také hromadná tělovýchovná vystoupení, tzv. všesokolské slety. </a:t>
            </a:r>
          </a:p>
          <a:p>
            <a:pPr eaLnBrk="1" hangingPunct="1"/>
            <a:r>
              <a:rPr lang="cs-CZ" sz="1400" smtClean="0">
                <a:latin typeface="Calibri" pitchFamily="34" charset="0"/>
              </a:rPr>
              <a:t>Podobná vystoupení známe pod názvem spartakiáda. První z nich se uskutečnila v roce 1921, následující v roce 1928 byla zakázána. Obě akce byly připravované dělnickými organizacemi a napodobovaly sokolské slety. </a:t>
            </a:r>
          </a:p>
          <a:p>
            <a:pPr eaLnBrk="1" hangingPunct="1"/>
            <a:r>
              <a:rPr lang="cs-CZ" sz="1400" smtClean="0">
                <a:latin typeface="Calibri" pitchFamily="34" charset="0"/>
              </a:rPr>
              <a:t>Po převzetí moci komunisty v roce 1948 byla naše tělovýchova sjednocena, Sokol byl začleněn do ČSTV a místo sletů se konaly 3 celostátní spartakiády (1955, 1960, 1965) a 3 československé spartakiády (1975, 1980, 1985). Součástí spartakiádních slavností byly rovněž Večery družby, které se konaly ve sportovní hale v Holešovicích a na nichž vystupovaly naše i zahraniční skupiny cvičenců se skladbami gymnastického charakteru. Od počátku devadesátých let pokračuje jen tradice všesokolských sletů, které jsou svým rozsahem podstatně menší.</a:t>
            </a:r>
          </a:p>
          <a:p>
            <a:pPr eaLnBrk="1" hangingPunct="1"/>
            <a:r>
              <a:rPr lang="cs-CZ" sz="1400" smtClean="0">
                <a:latin typeface="Calibri" pitchFamily="34" charset="0"/>
              </a:rPr>
              <a:t>Názory na přínos spartakiád se velmi odlišují. Pozitiva zdůrazňuji častěji ti, kteří na nich také cvičili, nebo se na jejich přípravě podíleli. Nutno však vzít v úvahu obrovské finanční náklady na jejich konání. Významného ocenění se spartakiádám dostalo od několika předsedů Mezinárodního olympijského výboru. </a:t>
            </a:r>
          </a:p>
          <a:p>
            <a:pPr eaLnBrk="1" hangingPunct="1"/>
            <a:r>
              <a:rPr lang="cs-CZ" sz="1400" smtClean="0">
                <a:latin typeface="Calibri" pitchFamily="34" charset="0"/>
              </a:rPr>
              <a:t>Bohatou obrázkovou dokumentaci studenti najdou v knihovnách i na internetu.</a:t>
            </a:r>
          </a:p>
          <a:p>
            <a:pPr eaLnBrk="1" hangingPunct="1"/>
            <a:endParaRPr lang="cs-CZ" smtClean="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Vlastnosti</a:t>
            </a:r>
            <a:r>
              <a:rPr lang="cs-CZ" b="1" smtClean="0">
                <a:solidFill>
                  <a:schemeClr val="accent1"/>
                </a:solidFill>
              </a:rPr>
              <a:t> </a:t>
            </a:r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těchto akcí u nás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>
                <a:latin typeface="Calibri" pitchFamily="34" charset="0"/>
              </a:rPr>
              <a:t>Časové vymezení: 2.polovina 19. století až dnešek</a:t>
            </a:r>
            <a:br>
              <a:rPr lang="cs-CZ" smtClean="0">
                <a:latin typeface="Calibri" pitchFamily="34" charset="0"/>
              </a:rPr>
            </a:br>
            <a:endParaRPr lang="cs-CZ" smtClean="0">
              <a:latin typeface="Calibri" pitchFamily="34" charset="0"/>
            </a:endParaRPr>
          </a:p>
          <a:p>
            <a:pPr eaLnBrk="1" hangingPunct="1"/>
            <a:r>
              <a:rPr lang="cs-CZ" smtClean="0">
                <a:latin typeface="Calibri" pitchFamily="34" charset="0"/>
              </a:rPr>
              <a:t>Cvičí najednou stovky až tisíce cvičících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Jsou podívanou pro velké množství diváků na stadionech, později též vysílané v televizi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Cvičení je oslavou lidské pohybové tvořivosti, přátelství a spolupráce 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V některých etapách byl též zdůrazňován vlastenecký nebo politický charakter akce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SOKOL</a:t>
            </a:r>
            <a:endParaRPr lang="cs-CZ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Calibri" pitchFamily="34" charset="0"/>
              </a:rPr>
              <a:t>Česká tělovýchovná organizace, založená 1862, Sokol pražský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Calibri" pitchFamily="34" charset="0"/>
              </a:rPr>
              <a:t>Vznik dalších organizací, jednot, větší celky – župy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Calibri" pitchFamily="34" charset="0"/>
              </a:rPr>
              <a:t>Jejich sjednocení proběhlo v roce 1904 - Česká obec sokolská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Calibri" pitchFamily="34" charset="0"/>
              </a:rPr>
              <a:t>Vůdčí osobností byl Dr. Miroslav </a:t>
            </a:r>
            <a:r>
              <a:rPr lang="cs-CZ" dirty="0" err="1" smtClean="0">
                <a:latin typeface="Calibri" pitchFamily="34" charset="0"/>
              </a:rPr>
              <a:t>Tyrš</a:t>
            </a:r>
            <a:r>
              <a:rPr lang="cs-CZ" dirty="0" smtClean="0">
                <a:latin typeface="Calibri" pitchFamily="34" charset="0"/>
              </a:rPr>
              <a:t> – první český odborný umělecký kritik, …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Calibri" pitchFamily="34" charset="0"/>
              </a:rPr>
              <a:t>SOKOL existuje vedle ČSTV dodnes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Všesokolské slety</a:t>
            </a:r>
            <a:endParaRPr lang="cs-CZ" b="1" smtClean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773238"/>
            <a:ext cx="7772400" cy="4535487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</a:rPr>
              <a:t>Dosavadních 15 sletů proběhlo v těchto letech: </a:t>
            </a:r>
            <a:br>
              <a:rPr lang="cs-CZ" smtClean="0">
                <a:latin typeface="Calibri" pitchFamily="34" charset="0"/>
              </a:rPr>
            </a:br>
            <a:r>
              <a:rPr lang="cs-CZ" smtClean="0">
                <a:latin typeface="Calibri" pitchFamily="34" charset="0"/>
              </a:rPr>
              <a:t>1882, 1891, 1895, 1901, 1907, 1912, 1920, 1926, 1932, 1938, 1948, 1994, 2000, 2006, 2012 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Součástí sletů byly tyto akce: </a:t>
            </a:r>
            <a:br>
              <a:rPr lang="cs-CZ" smtClean="0">
                <a:latin typeface="Calibri" pitchFamily="34" charset="0"/>
              </a:rPr>
            </a:br>
            <a:r>
              <a:rPr lang="cs-CZ" smtClean="0">
                <a:latin typeface="Calibri" pitchFamily="34" charset="0"/>
              </a:rPr>
              <a:t>                   hromadná cvičení </a:t>
            </a:r>
            <a:br>
              <a:rPr lang="cs-CZ" smtClean="0">
                <a:latin typeface="Calibri" pitchFamily="34" charset="0"/>
              </a:rPr>
            </a:br>
            <a:r>
              <a:rPr lang="cs-CZ" smtClean="0">
                <a:latin typeface="Calibri" pitchFamily="34" charset="0"/>
              </a:rPr>
              <a:t>                   průvod Prahou </a:t>
            </a:r>
            <a:br>
              <a:rPr lang="cs-CZ" smtClean="0">
                <a:latin typeface="Calibri" pitchFamily="34" charset="0"/>
              </a:rPr>
            </a:br>
            <a:r>
              <a:rPr lang="cs-CZ" smtClean="0">
                <a:latin typeface="Calibri" pitchFamily="34" charset="0"/>
              </a:rPr>
              <a:t>                   sportovní soutěže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V období komunistické éry se konaly spartakiády pod rouškou sjednocené tělovýchovy 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Spartakiády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28775"/>
            <a:ext cx="7772400" cy="4537075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</a:rPr>
              <a:t>Pokusy o organizování Spartakiád jako projev aktivit dělnických organizací (1921, 1928)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V letech 1955 – 1985 se uskutečnilo 6 čsl. spartakiád (v roce 1970 se nekonala z politických obav)  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Existovala místní, okresní a celostátní vystoupení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Celostátní spartakiády se konaly na tehdy největším stadionu světa, v Praze na Strahově 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Součástí těchto spartakiád bylo i množství sportovních soutěží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Velký strahovský stadion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89138"/>
            <a:ext cx="7772400" cy="4030662"/>
          </a:xfrm>
        </p:spPr>
        <p:txBody>
          <a:bodyPr/>
          <a:lstStyle/>
          <a:p>
            <a:pPr eaLnBrk="1" hangingPunct="1"/>
            <a:r>
              <a:rPr lang="cs-CZ" smtClean="0">
                <a:latin typeface="Calibri" pitchFamily="34" charset="0"/>
              </a:rPr>
              <a:t>Pro 250 000 diváků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Stadion s největší rozlohou na světě (310,5x202,5 m)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Mohlo cvičit až 14 000 cvičenců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Dnes kulturní památka, jednak chátrající, jednak je plocha využívána pro sportovní  i jiné účely </a:t>
            </a:r>
          </a:p>
          <a:p>
            <a:pPr eaLnBrk="1" hangingPunct="1"/>
            <a:r>
              <a:rPr lang="cs-CZ" smtClean="0">
                <a:latin typeface="Calibri" pitchFamily="34" charset="0"/>
              </a:rPr>
              <a:t>V roce 1990 zde vystoupila legendární skupina Rolling Stones, pak další hudební skupiny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accent1"/>
                </a:solidFill>
                <a:latin typeface="Calibri" pitchFamily="34" charset="0"/>
              </a:rPr>
              <a:t>Zdroje citací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550" y="1484313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>
                <a:latin typeface="Calibri" pitchFamily="34" charset="0"/>
              </a:rPr>
              <a:t>Text</a:t>
            </a:r>
          </a:p>
          <a:p>
            <a:pPr eaLnBrk="1" hangingPunct="1"/>
            <a:r>
              <a:rPr lang="cs-CZ" sz="2400" smtClean="0">
                <a:latin typeface="Calibri" pitchFamily="34" charset="0"/>
                <a:hlinkClick r:id="rId2"/>
              </a:rPr>
              <a:t>http://cs.wikipedia.org/wiki/Sokol_(spolek)</a:t>
            </a:r>
          </a:p>
          <a:p>
            <a:pPr eaLnBrk="1" hangingPunct="1"/>
            <a:r>
              <a:rPr lang="cs-CZ" sz="2400" smtClean="0">
                <a:latin typeface="Calibri" pitchFamily="34" charset="0"/>
                <a:hlinkClick r:id="rId2"/>
              </a:rPr>
              <a:t>http://cs.wikipedia.org/wiki/Všesokolský_slet</a:t>
            </a:r>
            <a:endParaRPr lang="cs-CZ" sz="2400" smtClean="0">
              <a:latin typeface="Calibri" pitchFamily="34" charset="0"/>
            </a:endParaRPr>
          </a:p>
          <a:p>
            <a:pPr eaLnBrk="1" hangingPunct="1"/>
            <a:r>
              <a:rPr lang="cs-CZ" sz="2400" smtClean="0">
                <a:latin typeface="Calibri" pitchFamily="34" charset="0"/>
                <a:hlinkClick r:id="rId3"/>
              </a:rPr>
              <a:t>http://cs.wikipedia.org/wiki/Spartakiáda</a:t>
            </a:r>
            <a:endParaRPr lang="cs-CZ" sz="2400" smtClean="0">
              <a:latin typeface="Calibri" pitchFamily="34" charset="0"/>
            </a:endParaRPr>
          </a:p>
          <a:p>
            <a:pPr eaLnBrk="1" hangingPunct="1"/>
            <a:r>
              <a:rPr lang="cs-CZ" sz="2400" smtClean="0">
                <a:latin typeface="Calibri" pitchFamily="34" charset="0"/>
                <a:hlinkClick r:id="rId4"/>
              </a:rPr>
              <a:t>http://cs.wikipedia.org/wiki/Velký_strahovský_stadion</a:t>
            </a:r>
            <a:endParaRPr lang="cs-CZ" sz="2400" smtClean="0">
              <a:latin typeface="Calibri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219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Jmění</vt:lpstr>
      <vt:lpstr>Prezentace</vt:lpstr>
      <vt:lpstr>Snímek 1</vt:lpstr>
      <vt:lpstr>Metodický list</vt:lpstr>
      <vt:lpstr>Vlastnosti těchto akcí u nás</vt:lpstr>
      <vt:lpstr>SOKOL</vt:lpstr>
      <vt:lpstr>Všesokolské slety</vt:lpstr>
      <vt:lpstr>Spartakiády</vt:lpstr>
      <vt:lpstr>Velký strahovský stadion</vt:lpstr>
      <vt:lpstr>Zdroje citací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marcel.gibiec</dc:creator>
  <cp:lastModifiedBy>vera.pastorkova</cp:lastModifiedBy>
  <cp:revision>107</cp:revision>
  <dcterms:created xsi:type="dcterms:W3CDTF">2011-11-16T10:02:00Z</dcterms:created>
  <dcterms:modified xsi:type="dcterms:W3CDTF">2013-08-10T15:24:01Z</dcterms:modified>
</cp:coreProperties>
</file>