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1824-EBC3-4252-9031-22BDFF6B7A3A}" type="datetimeFigureOut">
              <a:rPr lang="cs-CZ" smtClean="0"/>
              <a:pPr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4987-87D6-4CFA-BF18-99DF120148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229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/>
              <a:t>    </a:t>
            </a:r>
            <a:r>
              <a:rPr lang="cs-CZ" sz="2000" dirty="0" smtClean="0">
                <a:latin typeface="Calibri" pitchFamily="34" charset="0"/>
              </a:rPr>
              <a:t>VY_32_INOVACE_</a:t>
            </a:r>
            <a:r>
              <a:rPr lang="cs-CZ" sz="2000" dirty="0" smtClean="0">
                <a:solidFill>
                  <a:srgbClr val="00B0F0"/>
                </a:solidFill>
                <a:latin typeface="Calibri" pitchFamily="34" charset="0"/>
              </a:rPr>
              <a:t>P9_1.3</a:t>
            </a:r>
            <a:endParaRPr lang="cs-CZ" sz="20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Tematická oblast: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biologie člověka s rozsahem pro ZŠ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Svalová soustava</a:t>
            </a:r>
            <a:endParaRPr lang="cs-CZ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Typ: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výkladový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Předmět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Teorie TV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(6leté), 1. r. (4leté)</a:t>
            </a:r>
          </a:p>
          <a:p>
            <a:pPr algn="ctr" eaLnBrk="0" hangingPunct="0"/>
            <a:endParaRPr lang="cs-CZ" dirty="0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500" y="4614863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r>
              <a:rPr lang="cs-CZ" sz="1000" dirty="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 dirty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</a:t>
            </a:r>
            <a:r>
              <a:rPr lang="cs-CZ" sz="2100" b="1" dirty="0" smtClean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Šárka Dohnalová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vytvoření: </a:t>
            </a:r>
            <a:r>
              <a:rPr lang="cs-CZ" sz="1400" b="1" dirty="0" smtClean="0">
                <a:solidFill>
                  <a:srgbClr val="66CCFF"/>
                </a:solidFill>
                <a:ea typeface="Times New Roman" pitchFamily="18" charset="0"/>
                <a:cs typeface="Arial" charset="0"/>
              </a:rPr>
              <a:t>září 2013</a:t>
            </a:r>
            <a:endParaRPr lang="cs-CZ" sz="1400" b="1" dirty="0">
              <a:solidFill>
                <a:srgbClr val="66CC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20938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OPVK_ve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Antagonistické svaly :</a:t>
            </a:r>
            <a:br>
              <a:rPr lang="cs-CZ" b="1" u="sng" dirty="0" smtClean="0"/>
            </a:br>
            <a:r>
              <a:rPr lang="cs-CZ" b="1" u="sng" dirty="0" smtClean="0"/>
              <a:t>pracují proti sobě.</a:t>
            </a:r>
            <a:endParaRPr lang="cs-CZ" b="1" u="sng" dirty="0"/>
          </a:p>
        </p:txBody>
      </p:sp>
      <p:pic>
        <p:nvPicPr>
          <p:cNvPr id="22530" name="Picture 2" descr="http://skolajecna.cz/biologie/Images/Textbook/Big/0020000/0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85392"/>
            <a:ext cx="6200775" cy="547260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572000" y="63813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http://skolajecna.cz/biologie/Images/Textbook/Big/0020000/00225.jpg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Cvičení celého těla.</a:t>
            </a:r>
            <a:endParaRPr lang="cs-CZ" b="1" u="sng" dirty="0"/>
          </a:p>
        </p:txBody>
      </p:sp>
      <p:pic>
        <p:nvPicPr>
          <p:cNvPr id="23554" name="Picture 2" descr="http://www.jenzeny.cz/tinymce/jscripts/tiny_mce/plugins/imagemanager/soubory/shutterstock_113293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812360" cy="486916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547664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err="1" smtClean="0"/>
              <a:t>ww.jenzeny.cz</a:t>
            </a:r>
            <a:r>
              <a:rPr lang="cs-CZ" sz="800" dirty="0" smtClean="0"/>
              <a:t>/</a:t>
            </a:r>
            <a:r>
              <a:rPr lang="cs-CZ" sz="800" dirty="0" err="1" smtClean="0"/>
              <a:t>tinymce</a:t>
            </a:r>
            <a:r>
              <a:rPr lang="cs-CZ" sz="800" dirty="0" smtClean="0"/>
              <a:t>/</a:t>
            </a:r>
            <a:r>
              <a:rPr lang="cs-CZ" sz="800" dirty="0" err="1" smtClean="0"/>
              <a:t>jscripts</a:t>
            </a:r>
            <a:r>
              <a:rPr lang="cs-CZ" sz="800" dirty="0" smtClean="0"/>
              <a:t>/</a:t>
            </a:r>
            <a:r>
              <a:rPr lang="cs-CZ" sz="800" dirty="0" err="1" smtClean="0"/>
              <a:t>tiny</a:t>
            </a:r>
            <a:r>
              <a:rPr lang="cs-CZ" sz="800" dirty="0" smtClean="0"/>
              <a:t>_</a:t>
            </a:r>
            <a:r>
              <a:rPr lang="cs-CZ" sz="800" dirty="0" err="1" smtClean="0"/>
              <a:t>mce</a:t>
            </a:r>
            <a:r>
              <a:rPr lang="cs-CZ" sz="800" dirty="0" smtClean="0"/>
              <a:t>/</a:t>
            </a:r>
            <a:r>
              <a:rPr lang="cs-CZ" sz="800" dirty="0" err="1" smtClean="0"/>
              <a:t>plugins</a:t>
            </a:r>
            <a:r>
              <a:rPr lang="cs-CZ" sz="800" dirty="0" smtClean="0"/>
              <a:t>/</a:t>
            </a:r>
            <a:r>
              <a:rPr lang="cs-CZ" sz="800" dirty="0" err="1" smtClean="0"/>
              <a:t>imagemanager</a:t>
            </a:r>
            <a:r>
              <a:rPr lang="cs-CZ" sz="800" dirty="0" smtClean="0"/>
              <a:t>/soubory/</a:t>
            </a:r>
            <a:r>
              <a:rPr lang="cs-CZ" sz="800" dirty="0" err="1" smtClean="0"/>
              <a:t>shutterstock</a:t>
            </a:r>
            <a:r>
              <a:rPr lang="cs-CZ" sz="800" dirty="0" smtClean="0"/>
              <a:t>_113293717.jpg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3.gstatic.com/images?q=tbn:ANd9GcRV2Qr9RhPYOU7M5M6ZWUouKLtMMjlmbJTAL_Q4viiTsOX_6s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619375" cy="174307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24208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https://encrypted-GcRV2Qr9RhPYOU7M5M6ZWUouKLtMMjlmbJTAL_Q4viiTsOX_6sF5</a:t>
            </a:r>
            <a:endParaRPr lang="cs-CZ" sz="800" dirty="0"/>
          </a:p>
        </p:txBody>
      </p:sp>
      <p:pic>
        <p:nvPicPr>
          <p:cNvPr id="24580" name="Picture 4" descr="https://encrypted-tbn2.gstatic.com/images?q=tbn:ANd9GcQ4gMxCW5VHXXG71KC7JRIuHb893X3-GUT_JSfHrBQzmkuDTfzX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81128"/>
            <a:ext cx="2466975" cy="18478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788024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https://encrypted-tbn2.gstatic.com/images?q=tbn:ANd9GcQ4gMxCW5VHXXG71KC7JRIuHb893X3</a:t>
            </a:r>
            <a:endParaRPr lang="cs-CZ" sz="800" dirty="0"/>
          </a:p>
        </p:txBody>
      </p:sp>
      <p:pic>
        <p:nvPicPr>
          <p:cNvPr id="24582" name="Picture 6" descr="https://encrypted-tbn1.gstatic.com/images?q=tbn:ANd9GcRuqOg02CWQQ8PccuvvKWQfnGHSSSe7qA5Cu9zWXmnJsqi5IK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96952"/>
            <a:ext cx="3476625" cy="131445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788024" y="42930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err="1" smtClean="0"/>
              <a:t>ttps</a:t>
            </a:r>
            <a:r>
              <a:rPr lang="cs-CZ" sz="800" dirty="0" smtClean="0"/>
              <a:t>://</a:t>
            </a:r>
            <a:r>
              <a:rPr lang="cs-CZ" sz="800" dirty="0" err="1" smtClean="0"/>
              <a:t>encrypted</a:t>
            </a:r>
            <a:r>
              <a:rPr lang="cs-CZ" sz="800" dirty="0" smtClean="0"/>
              <a:t>-tbn1.gstatic.comh/</a:t>
            </a:r>
            <a:r>
              <a:rPr lang="cs-CZ" sz="800" dirty="0" err="1" smtClean="0"/>
              <a:t>images</a:t>
            </a:r>
            <a:r>
              <a:rPr lang="cs-CZ" sz="800" dirty="0" smtClean="0"/>
              <a:t>?q=</a:t>
            </a:r>
            <a:r>
              <a:rPr lang="cs-CZ" sz="800" dirty="0" err="1" smtClean="0"/>
              <a:t>tbn</a:t>
            </a:r>
            <a:r>
              <a:rPr lang="cs-CZ" sz="800" dirty="0" smtClean="0"/>
              <a:t>:ANd9GcRuqOg02CWQQ8PccuvvKWQfnGHSSSe</a:t>
            </a:r>
            <a:endParaRPr lang="cs-CZ" sz="800" dirty="0"/>
          </a:p>
        </p:txBody>
      </p:sp>
      <p:pic>
        <p:nvPicPr>
          <p:cNvPr id="24584" name="Picture 8" descr="https://encrypted-tbn2.gstatic.com/images?q=tbn:ANd9GcSdcZkcYJCfLqCvlQQ4lbDm2_-fd8K8DYizkM6vGQn9NhM84z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0648"/>
            <a:ext cx="2619375" cy="174307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72000" y="21328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https://encrypted-tbn2.gstatic.com/images?q=tbn:ANd9GcSdcZkcYJCfLqCvlQQ4lbDm2</a:t>
            </a:r>
            <a:endParaRPr lang="cs-CZ" sz="800" dirty="0"/>
          </a:p>
        </p:txBody>
      </p:sp>
      <p:pic>
        <p:nvPicPr>
          <p:cNvPr id="24586" name="Picture 10" descr="https://encrypted-tbn1.gstatic.com/images?q=tbn:ANd9GcT3UeIig2dx-cQQpsAip_FE9AEJhNdjttDA4oFecwJ1kdqtZ83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852936"/>
            <a:ext cx="2619375" cy="1743076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0" y="42930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https://encrypted-tbn1.gstatic.com/images?q=tbn:ANd9GcT3UeIig2dx-cQQpsAip</a:t>
            </a:r>
            <a:endParaRPr lang="cs-CZ" sz="800" dirty="0"/>
          </a:p>
        </p:txBody>
      </p:sp>
      <p:pic>
        <p:nvPicPr>
          <p:cNvPr id="24588" name="Picture 12" descr="https://encrypted-tbn0.gstatic.com/images?q=tbn:ANd9GcSKG7n2AYr1FhhKFO9wVOoHQi29SUypKqml_P0lbfOPmHumIF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653136"/>
            <a:ext cx="2543175" cy="1800225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https://encrypted-tbn0.gstatic.com/images?q=tbn:ANd9GcSKG7n2AYr1FhhKFO9wVOoHQi29S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Nemoci svalové soustavy.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Plegie</a:t>
            </a:r>
            <a:r>
              <a:rPr lang="cs-CZ" b="1" dirty="0" smtClean="0"/>
              <a:t> </a:t>
            </a:r>
            <a:r>
              <a:rPr lang="cs-CZ" dirty="0" smtClean="0"/>
              <a:t>– nehybnost celého těla.</a:t>
            </a:r>
          </a:p>
          <a:p>
            <a:r>
              <a:rPr lang="cs-CZ" b="1" dirty="0" smtClean="0"/>
              <a:t>Hemiplegie</a:t>
            </a:r>
            <a:r>
              <a:rPr lang="cs-CZ" dirty="0" smtClean="0"/>
              <a:t> – ochrnutí půlky těla.</a:t>
            </a:r>
          </a:p>
          <a:p>
            <a:r>
              <a:rPr lang="cs-CZ" b="1" dirty="0" smtClean="0"/>
              <a:t>Atrofie</a:t>
            </a:r>
            <a:r>
              <a:rPr lang="cs-CZ" dirty="0" smtClean="0"/>
              <a:t> – ochabnutí práce svalů – stáří.</a:t>
            </a:r>
          </a:p>
          <a:p>
            <a:r>
              <a:rPr lang="cs-CZ" b="1" dirty="0" err="1" smtClean="0"/>
              <a:t>Děcká</a:t>
            </a:r>
            <a:r>
              <a:rPr lang="cs-CZ" b="1" dirty="0" smtClean="0"/>
              <a:t> obrna </a:t>
            </a:r>
            <a:r>
              <a:rPr lang="cs-CZ" dirty="0" smtClean="0"/>
              <a:t>– virové onemocnění míchy.</a:t>
            </a:r>
          </a:p>
          <a:p>
            <a:r>
              <a:rPr lang="cs-CZ" b="1" dirty="0" smtClean="0"/>
              <a:t>Svalová horečka </a:t>
            </a:r>
            <a:r>
              <a:rPr lang="cs-CZ" dirty="0" smtClean="0"/>
              <a:t>– usazování kyseliny mléčné po namáhavé svalové práci.</a:t>
            </a:r>
          </a:p>
          <a:p>
            <a:r>
              <a:rPr lang="cs-CZ" b="1" dirty="0" smtClean="0"/>
              <a:t>Infarkt myokardu </a:t>
            </a:r>
            <a:r>
              <a:rPr lang="cs-CZ" dirty="0" smtClean="0"/>
              <a:t>– kornatění cév.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Infarkt myokardu ročně v ČR.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img.blesk.cz/img/1/gallery/447299_infarkt-srd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4286250" cy="260985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699792" y="44371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mg.blesk.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img</a:t>
            </a:r>
            <a:r>
              <a:rPr lang="cs-CZ" sz="800" dirty="0" smtClean="0"/>
              <a:t>/1/</a:t>
            </a:r>
            <a:r>
              <a:rPr lang="cs-CZ" sz="800" dirty="0" err="1" smtClean="0"/>
              <a:t>gallery</a:t>
            </a:r>
            <a:r>
              <a:rPr lang="cs-CZ" sz="800" dirty="0" smtClean="0"/>
              <a:t>/447299_infarkt-srdce.</a:t>
            </a:r>
            <a:r>
              <a:rPr lang="cs-CZ" sz="800" dirty="0" err="1" smtClean="0"/>
              <a:t>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Metodický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Materiál je určen pro 1.ročníky čtyřletého studia a 1.a 2.ročníky šestiletého studia.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Učitel pomocí prezentace probere učivo o </a:t>
            </a:r>
            <a:r>
              <a:rPr lang="cs-CZ" sz="2800" dirty="0" smtClean="0"/>
              <a:t>svalové </a:t>
            </a:r>
            <a:r>
              <a:rPr lang="cs-CZ" sz="2800" dirty="0"/>
              <a:t>soustavě.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Prezentace je určena i jako prevence k první pomoci. </a:t>
            </a:r>
            <a:r>
              <a:rPr lang="cs-CZ" sz="2800" dirty="0">
                <a:cs typeface="Arial" charset="0"/>
              </a:rPr>
              <a:t>Připomene nemoci a význam pohybových aktivit na zlepšování vylučování při zátěžových činnostech.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Prezentaci lze použít jako rozumný návod k rozvoji pohybových aktivit jedince školního věku.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u="sng" dirty="0" smtClean="0">
                <a:solidFill>
                  <a:srgbClr val="CC3300"/>
                </a:solidFill>
              </a:rPr>
              <a:t>Svalová soustava.</a:t>
            </a:r>
            <a:endParaRPr lang="cs-CZ" sz="8000" b="1" u="sng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CC3300"/>
                </a:solidFill>
              </a:rPr>
              <a:t>Funkce </a:t>
            </a:r>
            <a:r>
              <a:rPr lang="cs-CZ" b="1" u="sng" dirty="0" smtClean="0">
                <a:solidFill>
                  <a:srgbClr val="CC3300"/>
                </a:solidFill>
              </a:rPr>
              <a:t>svalové  </a:t>
            </a:r>
            <a:r>
              <a:rPr lang="cs-CZ" b="1" u="sng" dirty="0">
                <a:solidFill>
                  <a:srgbClr val="CC3300"/>
                </a:solidFill>
              </a:rPr>
              <a:t>soustavy.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Zabezpečuje </a:t>
            </a:r>
            <a:r>
              <a:rPr lang="cs-CZ" b="1" dirty="0" smtClean="0"/>
              <a:t>pohyb</a:t>
            </a:r>
            <a:r>
              <a:rPr lang="cs-CZ" dirty="0" smtClean="0"/>
              <a:t> jedince – </a:t>
            </a:r>
            <a:r>
              <a:rPr lang="cs-CZ" b="1" dirty="0" smtClean="0"/>
              <a:t>lokomoce.</a:t>
            </a:r>
            <a:endParaRPr lang="cs-CZ" b="1" dirty="0"/>
          </a:p>
          <a:p>
            <a:endParaRPr lang="cs-CZ" dirty="0"/>
          </a:p>
          <a:p>
            <a:r>
              <a:rPr lang="cs-CZ" dirty="0" smtClean="0"/>
              <a:t>Pohyb zajištěn pomocí </a:t>
            </a:r>
            <a:r>
              <a:rPr lang="cs-CZ" b="1" dirty="0" smtClean="0"/>
              <a:t>kosterního svalstva.</a:t>
            </a:r>
          </a:p>
          <a:p>
            <a:endParaRPr lang="cs-CZ" dirty="0" smtClean="0"/>
          </a:p>
          <a:p>
            <a:r>
              <a:rPr lang="cs-CZ" dirty="0" smtClean="0"/>
              <a:t>Pohybová aktivita souvisí s činnosti </a:t>
            </a:r>
            <a:r>
              <a:rPr lang="cs-CZ" b="1" dirty="0" smtClean="0"/>
              <a:t>vnitřních orgánů.</a:t>
            </a:r>
          </a:p>
          <a:p>
            <a:endParaRPr lang="cs-CZ" dirty="0" smtClean="0"/>
          </a:p>
          <a:p>
            <a:r>
              <a:rPr lang="cs-CZ" dirty="0" smtClean="0"/>
              <a:t>Pohyb krve zajištěn činnosti </a:t>
            </a:r>
            <a:r>
              <a:rPr lang="cs-CZ" b="1" dirty="0" smtClean="0"/>
              <a:t>srdečního svalu.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Svaly dělíme: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Příčně pruhované – kosterní svaly.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Hladká svalovina – vnitřní orgány.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Srdeční svalovina – svaly srdce.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Příčně pruhované – kosterní svaly.</a:t>
            </a:r>
            <a:br>
              <a:rPr lang="cs-CZ" b="1" u="sng" dirty="0" smtClean="0">
                <a:solidFill>
                  <a:srgbClr val="FF0000"/>
                </a:solidFill>
              </a:rPr>
            </a:br>
            <a:endParaRPr lang="cs-CZ" b="1" u="sng" dirty="0"/>
          </a:p>
        </p:txBody>
      </p:sp>
      <p:pic>
        <p:nvPicPr>
          <p:cNvPr id="1026" name="Picture 2" descr="http://3.bp.blogspot.com/-4EJlai4mWxY/UVi3lca9QBI/AAAAAAAAMMw/ZEzaK-dqaQs/s1600/svalov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1075"/>
            <a:ext cx="6734175" cy="587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699792" y="6642556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/>
              <a:t>bp.blogspot.com</a:t>
            </a:r>
            <a:r>
              <a:rPr lang="cs-CZ" sz="800" dirty="0"/>
              <a:t>/-4EJlai4mWxY/UVi3lca9QBI/</a:t>
            </a:r>
            <a:r>
              <a:rPr lang="cs-CZ" sz="800" dirty="0" err="1"/>
              <a:t>AAAAAAAAMMw</a:t>
            </a:r>
            <a:r>
              <a:rPr lang="cs-CZ" sz="800" dirty="0"/>
              <a:t>/</a:t>
            </a:r>
            <a:r>
              <a:rPr lang="cs-CZ" sz="800" dirty="0" err="1"/>
              <a:t>ZEzaK</a:t>
            </a:r>
            <a:r>
              <a:rPr lang="cs-CZ" sz="800" dirty="0"/>
              <a:t>-</a:t>
            </a:r>
            <a:r>
              <a:rPr lang="cs-CZ" sz="800" dirty="0" err="1"/>
              <a:t>dqaQs</a:t>
            </a:r>
            <a:r>
              <a:rPr lang="cs-CZ" sz="800" dirty="0"/>
              <a:t>/s1600/sval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Hladká svalovina – vnitřní orgány.</a:t>
            </a:r>
            <a:br>
              <a:rPr lang="cs-CZ" b="1" u="sng" dirty="0" smtClean="0">
                <a:solidFill>
                  <a:srgbClr val="FF0000"/>
                </a:solidFill>
              </a:rPr>
            </a:br>
            <a:endParaRPr lang="cs-CZ" b="1" u="sng" dirty="0"/>
          </a:p>
        </p:txBody>
      </p:sp>
      <p:pic>
        <p:nvPicPr>
          <p:cNvPr id="24578" name="Picture 2" descr="http://upload.wikimedia.org/wikipedia/commons/7/7c/Human_duode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086100" cy="29337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411760" y="47251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http://upload.wikimedia.org/wikipedia/commons/7/7c/Human_duodenum.jpg</a:t>
            </a:r>
            <a:endParaRPr lang="cs-CZ" sz="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12687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TRÁVICÍ SOUSTAVA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Srdeční svalovina – svaly srdce.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szs-tabor.cz/Projekt/projekt/som/Obrazovy_pruvodce/tema/t02/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762500" cy="42862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051720" y="580526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szs</a:t>
            </a:r>
            <a:r>
              <a:rPr lang="cs-CZ" sz="800" dirty="0" smtClean="0"/>
              <a:t>-</a:t>
            </a:r>
            <a:r>
              <a:rPr lang="cs-CZ" sz="800" dirty="0" err="1" smtClean="0"/>
              <a:t>tabor.cz</a:t>
            </a:r>
            <a:r>
              <a:rPr lang="cs-CZ" sz="800" dirty="0" smtClean="0"/>
              <a:t>/Projekt/projekt/</a:t>
            </a:r>
            <a:r>
              <a:rPr lang="cs-CZ" sz="800" dirty="0" err="1" smtClean="0"/>
              <a:t>som</a:t>
            </a:r>
            <a:r>
              <a:rPr lang="cs-CZ" sz="800" dirty="0" smtClean="0"/>
              <a:t>/</a:t>
            </a:r>
            <a:r>
              <a:rPr lang="cs-CZ" sz="800" dirty="0" err="1" smtClean="0"/>
              <a:t>Obrazovy</a:t>
            </a:r>
            <a:r>
              <a:rPr lang="cs-CZ" sz="800" dirty="0" smtClean="0"/>
              <a:t>_</a:t>
            </a:r>
            <a:r>
              <a:rPr lang="cs-CZ" sz="800" dirty="0" err="1" smtClean="0"/>
              <a:t>pruvodce</a:t>
            </a:r>
            <a:r>
              <a:rPr lang="cs-CZ" sz="800" dirty="0" smtClean="0"/>
              <a:t>/</a:t>
            </a:r>
            <a:r>
              <a:rPr lang="cs-CZ" sz="800" dirty="0" err="1" smtClean="0"/>
              <a:t>tema</a:t>
            </a:r>
            <a:r>
              <a:rPr lang="cs-CZ" sz="800" dirty="0" smtClean="0"/>
              <a:t>/t02/209.jpg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Stavba kosterního svalu.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kulturistika.com/sites/default/files/picturesweb/201010140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71900" cy="50292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11560" y="63813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http://www.kulturistika.</a:t>
            </a:r>
            <a:r>
              <a:rPr lang="cs-CZ" sz="800" dirty="0" err="1" smtClean="0"/>
              <a:t>com</a:t>
            </a:r>
            <a:r>
              <a:rPr lang="cs-CZ" sz="800" dirty="0" smtClean="0"/>
              <a:t>/</a:t>
            </a:r>
            <a:r>
              <a:rPr lang="cs-CZ" sz="800" dirty="0" err="1" smtClean="0"/>
              <a:t>sites</a:t>
            </a:r>
            <a:r>
              <a:rPr lang="cs-CZ" sz="800" dirty="0" smtClean="0"/>
              <a:t>/default/</a:t>
            </a:r>
            <a:r>
              <a:rPr lang="cs-CZ" sz="800" dirty="0" err="1" smtClean="0"/>
              <a:t>files</a:t>
            </a:r>
            <a:r>
              <a:rPr lang="cs-CZ" sz="800" dirty="0" smtClean="0"/>
              <a:t>/</a:t>
            </a:r>
            <a:r>
              <a:rPr lang="cs-CZ" sz="800" dirty="0" err="1" smtClean="0"/>
              <a:t>picturesweb</a:t>
            </a:r>
            <a:r>
              <a:rPr lang="cs-CZ" sz="800" dirty="0" smtClean="0"/>
              <a:t>/2010101401/1.jpg</a:t>
            </a:r>
            <a:endParaRPr lang="cs-CZ" sz="800" dirty="0"/>
          </a:p>
        </p:txBody>
      </p:sp>
      <p:pic>
        <p:nvPicPr>
          <p:cNvPr id="1028" name="Picture 4" descr="http://medicina.ronnie.cz/img/data/clanky/normal/182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060848"/>
            <a:ext cx="4762500" cy="38195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788024" y="60212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http://medicina.ronnie.cz/img/data/clanky/normal/1821_2.jpg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246</Words>
  <Application>Microsoft Office PowerPoint</Application>
  <PresentationFormat>Předvádění na obrazovce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Metodický list</vt:lpstr>
      <vt:lpstr>Svalová soustava.</vt:lpstr>
      <vt:lpstr>Funkce svalové  soustavy.</vt:lpstr>
      <vt:lpstr>Svaly dělíme:</vt:lpstr>
      <vt:lpstr>Příčně pruhované – kosterní svaly. </vt:lpstr>
      <vt:lpstr>Hladká svalovina – vnitřní orgány. </vt:lpstr>
      <vt:lpstr>Srdeční svalovina – svaly srdce.</vt:lpstr>
      <vt:lpstr>Stavba kosterního svalu.</vt:lpstr>
      <vt:lpstr>Antagonistické svaly : pracují proti sobě.</vt:lpstr>
      <vt:lpstr>Cvičení celého těla.</vt:lpstr>
      <vt:lpstr>Snímek 12</vt:lpstr>
      <vt:lpstr>Nemoci svalové soustavy.</vt:lpstr>
      <vt:lpstr>Infarkt myokardu ročně v ČR.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sarka.dohnalova</dc:creator>
  <cp:lastModifiedBy>sarka.dohnalova</cp:lastModifiedBy>
  <cp:revision>14</cp:revision>
  <dcterms:created xsi:type="dcterms:W3CDTF">2013-09-19T12:35:45Z</dcterms:created>
  <dcterms:modified xsi:type="dcterms:W3CDTF">2013-09-24T07:18:47Z</dcterms:modified>
</cp:coreProperties>
</file>