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3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C6CB-C626-49BC-A15A-4130618EB048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8427-5049-4050-BC85-5DCF44F897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C6CB-C626-49BC-A15A-4130618EB048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8427-5049-4050-BC85-5DCF44F897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C6CB-C626-49BC-A15A-4130618EB048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8427-5049-4050-BC85-5DCF44F897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C6CB-C626-49BC-A15A-4130618EB048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8427-5049-4050-BC85-5DCF44F897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C6CB-C626-49BC-A15A-4130618EB048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8427-5049-4050-BC85-5DCF44F897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C6CB-C626-49BC-A15A-4130618EB048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8427-5049-4050-BC85-5DCF44F897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C6CB-C626-49BC-A15A-4130618EB048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8427-5049-4050-BC85-5DCF44F897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C6CB-C626-49BC-A15A-4130618EB048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8427-5049-4050-BC85-5DCF44F897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C6CB-C626-49BC-A15A-4130618EB048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8427-5049-4050-BC85-5DCF44F897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C6CB-C626-49BC-A15A-4130618EB048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8427-5049-4050-BC85-5DCF44F897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C6CB-C626-49BC-A15A-4130618EB048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8427-5049-4050-BC85-5DCF44F897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FC6CB-C626-49BC-A15A-4130618EB048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68427-5049-4050-BC85-5DCF44F8978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90229"/>
            <a:ext cx="9144000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			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 dirty="0"/>
              <a:t>    </a:t>
            </a:r>
            <a:r>
              <a:rPr lang="cs-CZ" sz="2000" dirty="0" smtClean="0">
                <a:latin typeface="Calibri" pitchFamily="34" charset="0"/>
              </a:rPr>
              <a:t>VY_32_INOVACE_</a:t>
            </a:r>
            <a:r>
              <a:rPr lang="cs-CZ" sz="2000" dirty="0" smtClean="0">
                <a:solidFill>
                  <a:srgbClr val="00B0F0"/>
                </a:solidFill>
                <a:latin typeface="Calibri" pitchFamily="34" charset="0"/>
              </a:rPr>
              <a:t>P9_1.17</a:t>
            </a:r>
            <a:endParaRPr lang="cs-CZ" sz="2000" dirty="0">
              <a:solidFill>
                <a:srgbClr val="00B0F0"/>
              </a:solidFill>
              <a:latin typeface="Calibri" pitchFamily="34" charset="0"/>
            </a:endParaRPr>
          </a:p>
          <a:p>
            <a:pPr algn="ctr"/>
            <a:r>
              <a:rPr lang="cs-CZ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cs-CZ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Tematická oblast: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biologie člověka s rozsahem pro ZŠ</a:t>
            </a:r>
            <a:endParaRPr lang="cs-CZ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Endokrinní soustava- Hormony</a:t>
            </a:r>
            <a:endParaRPr lang="cs-CZ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                                  Typ: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DUM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výkladový</a:t>
            </a:r>
            <a:endParaRPr lang="cs-CZ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Předmět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Teorie TV</a:t>
            </a:r>
          </a:p>
          <a:p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Ročník: 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r. (6leté), 1. r. (4leté)</a:t>
            </a:r>
          </a:p>
          <a:p>
            <a:pPr algn="ctr" eaLnBrk="0" hangingPunct="0"/>
            <a:endParaRPr lang="cs-CZ" dirty="0">
              <a:cs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857500" y="4614863"/>
            <a:ext cx="3489325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Zpracováno v rámci projektu</a:t>
            </a:r>
            <a:endParaRPr lang="cs-CZ" sz="800" dirty="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EU peníze školám</a:t>
            </a:r>
            <a:endParaRPr lang="cs-CZ" sz="800" dirty="0">
              <a:ea typeface="Times New Roman" pitchFamily="18" charset="0"/>
              <a:cs typeface="Arial" charset="0"/>
            </a:endParaRPr>
          </a:p>
          <a:p>
            <a:r>
              <a:rPr lang="cs-CZ" sz="1000" dirty="0">
                <a:latin typeface="Calibri" pitchFamily="34" charset="0"/>
                <a:ea typeface="Times New Roman" pitchFamily="18" charset="0"/>
                <a:cs typeface="Arial" charset="0"/>
              </a:rPr>
              <a:t>	  CZ.1.07/1.5.00/34.0296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Zpracovatel:</a:t>
            </a:r>
            <a:endParaRPr lang="cs-CZ" sz="800" dirty="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 sz="2100" b="1" dirty="0">
                <a:solidFill>
                  <a:srgbClr val="00B0F0"/>
                </a:solidFill>
                <a:ea typeface="Times New Roman" pitchFamily="18" charset="0"/>
                <a:cs typeface="Arial" charset="0"/>
              </a:rPr>
              <a:t>Mgr. </a:t>
            </a:r>
            <a:r>
              <a:rPr lang="cs-CZ" sz="2100" b="1" dirty="0" smtClean="0">
                <a:solidFill>
                  <a:srgbClr val="00B0F0"/>
                </a:solidFill>
                <a:ea typeface="Times New Roman" pitchFamily="18" charset="0"/>
                <a:cs typeface="Arial" charset="0"/>
              </a:rPr>
              <a:t>Šárka Dohnalová</a:t>
            </a:r>
            <a:endParaRPr lang="cs-CZ" sz="800" dirty="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4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Datum vytvoření: </a:t>
            </a:r>
            <a:r>
              <a:rPr lang="cs-CZ" sz="1400" b="1" dirty="0" smtClean="0">
                <a:solidFill>
                  <a:srgbClr val="66CCFF"/>
                </a:solidFill>
                <a:ea typeface="Times New Roman" pitchFamily="18" charset="0"/>
                <a:cs typeface="Arial" charset="0"/>
              </a:rPr>
              <a:t>březen2014</a:t>
            </a:r>
            <a:endParaRPr lang="cs-CZ" sz="1400" b="1" dirty="0">
              <a:solidFill>
                <a:srgbClr val="66CCFF"/>
              </a:solidFill>
              <a:ea typeface="Times New Roman" pitchFamily="18" charset="0"/>
              <a:cs typeface="Arial" charset="0"/>
            </a:endParaRPr>
          </a:p>
        </p:txBody>
      </p:sp>
      <p:pic>
        <p:nvPicPr>
          <p:cNvPr id="3076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2420938"/>
            <a:ext cx="2770188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OPVK_ve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07703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itness.dobris.net/uploads/assets/endorfiny-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08720"/>
            <a:ext cx="2381250" cy="3838576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539552" y="4725144"/>
            <a:ext cx="266429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http://fitness.</a:t>
            </a:r>
            <a:r>
              <a:rPr lang="cs-CZ" sz="800" dirty="0" err="1" smtClean="0"/>
              <a:t>dobris.net</a:t>
            </a:r>
            <a:r>
              <a:rPr lang="cs-CZ" sz="800" dirty="0" smtClean="0"/>
              <a:t>/</a:t>
            </a:r>
            <a:r>
              <a:rPr lang="cs-CZ" sz="800" dirty="0" err="1" smtClean="0"/>
              <a:t>uploads</a:t>
            </a:r>
            <a:r>
              <a:rPr lang="cs-CZ" sz="800" dirty="0" smtClean="0"/>
              <a:t>/</a:t>
            </a:r>
            <a:r>
              <a:rPr lang="cs-CZ" sz="800" dirty="0" err="1" smtClean="0"/>
              <a:t>assets</a:t>
            </a:r>
            <a:r>
              <a:rPr lang="cs-CZ" sz="800" dirty="0" smtClean="0"/>
              <a:t>/endorfiny-</a:t>
            </a:r>
            <a:r>
              <a:rPr lang="cs-CZ" sz="800" dirty="0" err="1" smtClean="0"/>
              <a:t>big.jpg</a:t>
            </a:r>
            <a:endParaRPr lang="cs-CZ" sz="800" dirty="0"/>
          </a:p>
        </p:txBody>
      </p:sp>
      <p:pic>
        <p:nvPicPr>
          <p:cNvPr id="1028" name="Picture 4" descr="http://www.poetrie.cz/img/clanky/VV0004/wom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332656"/>
            <a:ext cx="2066925" cy="2762251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3563888" y="260648"/>
            <a:ext cx="273630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poetrie.cz</a:t>
            </a:r>
            <a:r>
              <a:rPr lang="cs-CZ" sz="800" dirty="0" smtClean="0"/>
              <a:t>/</a:t>
            </a:r>
            <a:r>
              <a:rPr lang="cs-CZ" sz="800" dirty="0" err="1" smtClean="0"/>
              <a:t>img</a:t>
            </a:r>
            <a:r>
              <a:rPr lang="cs-CZ" sz="800" dirty="0" smtClean="0"/>
              <a:t>/</a:t>
            </a:r>
            <a:r>
              <a:rPr lang="cs-CZ" sz="800" dirty="0" err="1" smtClean="0"/>
              <a:t>clanky</a:t>
            </a:r>
            <a:r>
              <a:rPr lang="cs-CZ" sz="800" dirty="0" smtClean="0"/>
              <a:t>/VV0004/</a:t>
            </a:r>
            <a:r>
              <a:rPr lang="cs-CZ" sz="800" dirty="0" err="1" smtClean="0"/>
              <a:t>woman.jpg</a:t>
            </a:r>
            <a:endParaRPr lang="cs-CZ" sz="800" dirty="0"/>
          </a:p>
        </p:txBody>
      </p:sp>
      <p:pic>
        <p:nvPicPr>
          <p:cNvPr id="1030" name="Picture 6" descr="http://www.femina.cz/uploads/zdravi/916833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3284984"/>
            <a:ext cx="4819650" cy="3219451"/>
          </a:xfrm>
          <a:prstGeom prst="rect">
            <a:avLst/>
          </a:prstGeom>
          <a:noFill/>
        </p:spPr>
      </p:pic>
      <p:sp>
        <p:nvSpPr>
          <p:cNvPr id="9" name="Obdélník 8"/>
          <p:cNvSpPr/>
          <p:nvPr/>
        </p:nvSpPr>
        <p:spPr>
          <a:xfrm>
            <a:off x="4644008" y="6453336"/>
            <a:ext cx="29523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femina.cz</a:t>
            </a:r>
            <a:r>
              <a:rPr lang="cs-CZ" sz="800" dirty="0" smtClean="0"/>
              <a:t>/</a:t>
            </a:r>
            <a:r>
              <a:rPr lang="cs-CZ" sz="800" dirty="0" err="1" smtClean="0"/>
              <a:t>uploads</a:t>
            </a:r>
            <a:r>
              <a:rPr lang="cs-CZ" sz="800" dirty="0" smtClean="0"/>
              <a:t>/</a:t>
            </a:r>
            <a:r>
              <a:rPr lang="cs-CZ" sz="800" dirty="0" err="1" smtClean="0"/>
              <a:t>zdravi</a:t>
            </a:r>
            <a:r>
              <a:rPr lang="cs-CZ" sz="800" dirty="0" smtClean="0"/>
              <a:t>/91683352.jpg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Endorfiny se také vylučují: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pobytu na sluníčku</a:t>
            </a:r>
          </a:p>
          <a:p>
            <a:r>
              <a:rPr lang="cs-CZ" dirty="0" smtClean="0"/>
              <a:t>Dýchací cvičení</a:t>
            </a:r>
          </a:p>
          <a:p>
            <a:r>
              <a:rPr lang="cs-CZ" dirty="0" err="1" smtClean="0"/>
              <a:t>Saunování</a:t>
            </a:r>
            <a:endParaRPr lang="cs-CZ" dirty="0" smtClean="0"/>
          </a:p>
          <a:p>
            <a:r>
              <a:rPr lang="cs-CZ" dirty="0" smtClean="0"/>
              <a:t>Masáže</a:t>
            </a:r>
          </a:p>
          <a:p>
            <a:r>
              <a:rPr lang="cs-CZ" dirty="0" smtClean="0"/>
              <a:t>Meditace, smích</a:t>
            </a:r>
          </a:p>
          <a:p>
            <a:r>
              <a:rPr lang="cs-CZ" dirty="0" smtClean="0"/>
              <a:t>sex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 </a:t>
            </a:r>
            <a:r>
              <a:rPr lang="cs-CZ" smtClean="0"/>
              <a:t>Zdroje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Archiv autora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Metodický list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/>
              <a:t>Materiál je určen pro 1.ročníky čtyřletého studia a 1.a 2.ročníky šestiletého studia.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Učitel pomocí prezentace probere učivo </a:t>
            </a:r>
            <a:r>
              <a:rPr lang="cs-CZ" sz="2800" dirty="0" smtClean="0"/>
              <a:t>o hormonech a zaměří se na endorfiny.</a:t>
            </a:r>
            <a:endParaRPr lang="cs-CZ" sz="2800" dirty="0"/>
          </a:p>
          <a:p>
            <a:pPr>
              <a:lnSpc>
                <a:spcPct val="90000"/>
              </a:lnSpc>
            </a:pPr>
            <a:r>
              <a:rPr lang="cs-CZ" sz="2800" dirty="0" smtClean="0"/>
              <a:t> </a:t>
            </a:r>
            <a:r>
              <a:rPr lang="cs-CZ" sz="2800" dirty="0">
                <a:cs typeface="Arial" charset="0"/>
              </a:rPr>
              <a:t>Připomene </a:t>
            </a:r>
            <a:r>
              <a:rPr lang="cs-CZ" sz="2800" dirty="0" smtClean="0">
                <a:cs typeface="Arial" charset="0"/>
              </a:rPr>
              <a:t>stavbu a funkci endokrinní soustavy. </a:t>
            </a:r>
            <a:endParaRPr lang="cs-CZ" sz="2800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800" dirty="0" smtClean="0">
                <a:cs typeface="Arial" charset="0"/>
              </a:rPr>
              <a:t> </a:t>
            </a:r>
            <a:r>
              <a:rPr lang="cs-CZ" sz="2800" dirty="0">
                <a:cs typeface="Arial" charset="0"/>
              </a:rPr>
              <a:t>V</a:t>
            </a:r>
            <a:r>
              <a:rPr lang="cs-CZ" sz="2800" dirty="0" smtClean="0">
                <a:cs typeface="Arial" charset="0"/>
              </a:rPr>
              <a:t>ýznam žláz v nitřní sekrecí a uvede funkci hormonů.</a:t>
            </a:r>
            <a:endParaRPr lang="cs-CZ" sz="2800" dirty="0"/>
          </a:p>
          <a:p>
            <a:pPr>
              <a:lnSpc>
                <a:spcPct val="90000"/>
              </a:lnSpc>
            </a:pPr>
            <a:r>
              <a:rPr lang="cs-CZ" sz="2800" dirty="0"/>
              <a:t>Prezentaci lze použít jako rozumný návod k rozvoji pohybových aktivit jedince školního věku.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 smtClean="0"/>
              <a:t>ENDOKRINNÍ SOUSTAVA</a:t>
            </a:r>
            <a:endParaRPr lang="cs-CZ" b="1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rgbClr val="FF0000"/>
                </a:solidFill>
              </a:rPr>
              <a:t>Hormony</a:t>
            </a:r>
            <a:endParaRPr lang="cs-CZ" sz="48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Funkce endokrinní soustavy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Soustava s vnitřní sekrecí</a:t>
            </a:r>
          </a:p>
          <a:p>
            <a:r>
              <a:rPr lang="cs-CZ" b="1" dirty="0" smtClean="0"/>
              <a:t>Sekrety </a:t>
            </a:r>
            <a:r>
              <a:rPr lang="cs-CZ" dirty="0" smtClean="0"/>
              <a:t>- vylučované potřebné látky pro tělo</a:t>
            </a:r>
          </a:p>
          <a:p>
            <a:r>
              <a:rPr lang="cs-CZ" dirty="0" smtClean="0"/>
              <a:t>Vylučovanými látkami jsou </a:t>
            </a:r>
            <a:r>
              <a:rPr lang="cs-CZ" b="1" dirty="0" smtClean="0"/>
              <a:t>hormony</a:t>
            </a:r>
          </a:p>
          <a:p>
            <a:r>
              <a:rPr lang="cs-CZ" dirty="0" smtClean="0"/>
              <a:t>Hormony udržují v činnosti  vnitřní orgány </a:t>
            </a:r>
          </a:p>
          <a:p>
            <a:r>
              <a:rPr lang="cs-CZ" dirty="0" smtClean="0"/>
              <a:t>Hormony spouštějí např. činnost pohlavních žláz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Stavba endokrinní soustavy</a:t>
            </a:r>
            <a:endParaRPr lang="cs-CZ" b="1" u="sng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Mozek – </a:t>
            </a:r>
            <a:r>
              <a:rPr lang="cs-CZ" b="1" dirty="0" smtClean="0"/>
              <a:t>hypofýza </a:t>
            </a:r>
            <a:r>
              <a:rPr lang="cs-CZ" dirty="0" smtClean="0"/>
              <a:t>– podvěsek mozkový</a:t>
            </a:r>
          </a:p>
          <a:p>
            <a:r>
              <a:rPr lang="cs-CZ" dirty="0" smtClean="0"/>
              <a:t>Mozek – </a:t>
            </a:r>
            <a:r>
              <a:rPr lang="cs-CZ" b="1" dirty="0" smtClean="0"/>
              <a:t>epifýza </a:t>
            </a:r>
            <a:r>
              <a:rPr lang="cs-CZ" dirty="0" smtClean="0"/>
              <a:t>- šišinka</a:t>
            </a:r>
          </a:p>
          <a:p>
            <a:r>
              <a:rPr lang="cs-CZ" dirty="0" smtClean="0"/>
              <a:t>Oblast krku – </a:t>
            </a:r>
            <a:r>
              <a:rPr lang="cs-CZ" b="1" dirty="0" smtClean="0"/>
              <a:t>štítná žláza </a:t>
            </a:r>
            <a:r>
              <a:rPr lang="cs-CZ" dirty="0" smtClean="0"/>
              <a:t>a </a:t>
            </a:r>
            <a:r>
              <a:rPr lang="cs-CZ" b="1" dirty="0" smtClean="0"/>
              <a:t>příštítná tělíska</a:t>
            </a:r>
          </a:p>
          <a:p>
            <a:r>
              <a:rPr lang="cs-CZ" dirty="0" smtClean="0"/>
              <a:t>Hrudník – </a:t>
            </a:r>
            <a:r>
              <a:rPr lang="cs-CZ" b="1" dirty="0" smtClean="0"/>
              <a:t>brzlík</a:t>
            </a:r>
          </a:p>
          <a:p>
            <a:r>
              <a:rPr lang="cs-CZ" dirty="0" smtClean="0"/>
              <a:t>Oblast břicha – </a:t>
            </a:r>
            <a:r>
              <a:rPr lang="cs-CZ" b="1" dirty="0" smtClean="0"/>
              <a:t>slinivka břišní(pankreas)</a:t>
            </a:r>
          </a:p>
          <a:p>
            <a:r>
              <a:rPr lang="cs-CZ" dirty="0" smtClean="0"/>
              <a:t>Oblast beder – </a:t>
            </a:r>
            <a:r>
              <a:rPr lang="cs-CZ" b="1" dirty="0" smtClean="0"/>
              <a:t>nadledvinky</a:t>
            </a:r>
          </a:p>
          <a:p>
            <a:r>
              <a:rPr lang="cs-CZ" dirty="0" smtClean="0"/>
              <a:t>Pohlavní orgány – </a:t>
            </a:r>
            <a:r>
              <a:rPr lang="cs-CZ" b="1" dirty="0" smtClean="0"/>
              <a:t>varlata, vaječníky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Hormony ovlivňují v těle životní funkce: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Celkový metabolismus(látková přeměna)</a:t>
            </a:r>
          </a:p>
          <a:p>
            <a:endParaRPr lang="cs-CZ" dirty="0" smtClean="0"/>
          </a:p>
          <a:p>
            <a:r>
              <a:rPr lang="cs-CZ" dirty="0" smtClean="0"/>
              <a:t>Hospodaření s ionty a vodou</a:t>
            </a:r>
          </a:p>
          <a:p>
            <a:endParaRPr lang="cs-CZ" dirty="0" smtClean="0"/>
          </a:p>
          <a:p>
            <a:r>
              <a:rPr lang="cs-CZ" dirty="0" smtClean="0"/>
              <a:t>Růst organismu</a:t>
            </a:r>
          </a:p>
          <a:p>
            <a:endParaRPr lang="cs-CZ" dirty="0" smtClean="0"/>
          </a:p>
          <a:p>
            <a:r>
              <a:rPr lang="cs-CZ" dirty="0" smtClean="0"/>
              <a:t>Rozmnožování organismu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HYPOFÝZA – podvěsek mozkový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Tvořena: předním a zadním lalokem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Je nadřazena ostatním žlázám v těle</a:t>
            </a:r>
          </a:p>
          <a:p>
            <a:r>
              <a:rPr lang="cs-CZ" dirty="0" smtClean="0"/>
              <a:t>Vylučuje </a:t>
            </a:r>
            <a:r>
              <a:rPr lang="cs-CZ" b="1" dirty="0" smtClean="0"/>
              <a:t>hormon ADH </a:t>
            </a:r>
            <a:r>
              <a:rPr lang="cs-CZ" dirty="0" smtClean="0"/>
              <a:t>– </a:t>
            </a:r>
            <a:r>
              <a:rPr lang="cs-CZ" b="1" dirty="0" smtClean="0"/>
              <a:t>antidiuretický hormon </a:t>
            </a:r>
            <a:r>
              <a:rPr lang="cs-CZ" dirty="0" smtClean="0"/>
              <a:t>– stimuluje činnost ledvin - reguluje zpětné vstřebávání vody</a:t>
            </a:r>
          </a:p>
          <a:p>
            <a:r>
              <a:rPr lang="cs-CZ" b="1" dirty="0" smtClean="0"/>
              <a:t>Hormon LH – luteinizační hormon </a:t>
            </a:r>
            <a:r>
              <a:rPr lang="cs-CZ" dirty="0" smtClean="0"/>
              <a:t>– ovlivňuje růst a činnost pohlavních žláz</a:t>
            </a:r>
          </a:p>
          <a:p>
            <a:r>
              <a:rPr lang="cs-CZ" dirty="0" smtClean="0"/>
              <a:t>A další hormony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Endorfiny – hormony štěstí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vylučovány z mozku – limbický systém(část koncového mozku)</a:t>
            </a:r>
          </a:p>
          <a:p>
            <a:r>
              <a:rPr lang="cs-CZ" dirty="0" smtClean="0"/>
              <a:t>Ale také z močového měchýře, z plic a střev</a:t>
            </a:r>
          </a:p>
          <a:p>
            <a:r>
              <a:rPr lang="cs-CZ" dirty="0" smtClean="0"/>
              <a:t>Je to </a:t>
            </a:r>
            <a:r>
              <a:rPr lang="cs-CZ" dirty="0" err="1" smtClean="0"/>
              <a:t>opioidní</a:t>
            </a:r>
            <a:r>
              <a:rPr lang="cs-CZ" dirty="0" smtClean="0"/>
              <a:t> peptid(opiát - alkaloid)</a:t>
            </a:r>
          </a:p>
          <a:p>
            <a:endParaRPr lang="cs-CZ" dirty="0" smtClean="0"/>
          </a:p>
          <a:p>
            <a:r>
              <a:rPr lang="cs-CZ" b="1" dirty="0" smtClean="0"/>
              <a:t>Podporují  tišení bolesti, k přežití kritických okamžiků, zlepšení psychiky a sebevědomí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Sportovní intenzivní trénink, zvyšuje vyplavování endorfinů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nemáte kondici, vylučují se endorfiny vždy s adrenalinem(hormon slinivky břišní)</a:t>
            </a:r>
          </a:p>
          <a:p>
            <a:endParaRPr lang="cs-CZ" dirty="0" smtClean="0"/>
          </a:p>
          <a:p>
            <a:r>
              <a:rPr lang="cs-CZ" b="1" dirty="0" smtClean="0"/>
              <a:t>Budováním kondice </a:t>
            </a:r>
            <a:r>
              <a:rPr lang="cs-CZ" dirty="0" smtClean="0"/>
              <a:t>a pravidelným cvičením si </a:t>
            </a:r>
            <a:r>
              <a:rPr lang="cs-CZ" b="1" dirty="0" smtClean="0"/>
              <a:t>vylepšíte</a:t>
            </a:r>
            <a:r>
              <a:rPr lang="cs-CZ" dirty="0" smtClean="0"/>
              <a:t> vyplavování endorfinu a tím i zlepšíte </a:t>
            </a:r>
            <a:r>
              <a:rPr lang="cs-CZ" b="1" dirty="0" smtClean="0"/>
              <a:t>psychickou pohodu, náladu</a:t>
            </a:r>
            <a:r>
              <a:rPr lang="cs-CZ" dirty="0" smtClean="0"/>
              <a:t> a </a:t>
            </a:r>
            <a:r>
              <a:rPr lang="cs-CZ" b="1" dirty="0" smtClean="0"/>
              <a:t>kondici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322</Words>
  <Application>Microsoft Office PowerPoint</Application>
  <PresentationFormat>Předvádění na obrazovce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Snímek 1</vt:lpstr>
      <vt:lpstr>Metodický list</vt:lpstr>
      <vt:lpstr>ENDOKRINNÍ SOUSTAVA</vt:lpstr>
      <vt:lpstr>Funkce endokrinní soustavy</vt:lpstr>
      <vt:lpstr>Stavba endokrinní soustavy</vt:lpstr>
      <vt:lpstr>Hormony ovlivňují v těle životní funkce:</vt:lpstr>
      <vt:lpstr>HYPOFÝZA – podvěsek mozkový</vt:lpstr>
      <vt:lpstr>Endorfiny – hormony štěstí</vt:lpstr>
      <vt:lpstr>Sportovní intenzivní trénink, zvyšuje vyplavování endorfinů</vt:lpstr>
      <vt:lpstr>Snímek 10</vt:lpstr>
      <vt:lpstr>Endorfiny se také vylučují:</vt:lpstr>
      <vt:lpstr>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sarka.dohnalova</dc:creator>
  <cp:lastModifiedBy>ivana.kuczynska</cp:lastModifiedBy>
  <cp:revision>23</cp:revision>
  <dcterms:created xsi:type="dcterms:W3CDTF">2014-02-05T09:17:55Z</dcterms:created>
  <dcterms:modified xsi:type="dcterms:W3CDTF">2014-04-02T09:55:31Z</dcterms:modified>
</cp:coreProperties>
</file>