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3" r:id="rId14"/>
    <p:sldId id="274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525FE-874B-4CAC-8B5B-1C0E0FEDB15B}" type="datetimeFigureOut">
              <a:rPr lang="cs-CZ" smtClean="0"/>
              <a:pPr/>
              <a:t>9.4.2014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694A1-78BD-44F0-AE1F-94B3C6E3A12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694A1-78BD-44F0-AE1F-94B3C6E3A124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694A1-78BD-44F0-AE1F-94B3C6E3A124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F40D-2E4D-4036-B869-35A711B87C5F}" type="datetimeFigureOut">
              <a:rPr lang="cs-CZ" smtClean="0"/>
              <a:pPr/>
              <a:t>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C76D-04D2-4F7F-B469-8F1D21F684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F40D-2E4D-4036-B869-35A711B87C5F}" type="datetimeFigureOut">
              <a:rPr lang="cs-CZ" smtClean="0"/>
              <a:pPr/>
              <a:t>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C76D-04D2-4F7F-B469-8F1D21F684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F40D-2E4D-4036-B869-35A711B87C5F}" type="datetimeFigureOut">
              <a:rPr lang="cs-CZ" smtClean="0"/>
              <a:pPr/>
              <a:t>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C76D-04D2-4F7F-B469-8F1D21F684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F40D-2E4D-4036-B869-35A711B87C5F}" type="datetimeFigureOut">
              <a:rPr lang="cs-CZ" smtClean="0"/>
              <a:pPr/>
              <a:t>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C76D-04D2-4F7F-B469-8F1D21F684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F40D-2E4D-4036-B869-35A711B87C5F}" type="datetimeFigureOut">
              <a:rPr lang="cs-CZ" smtClean="0"/>
              <a:pPr/>
              <a:t>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C76D-04D2-4F7F-B469-8F1D21F684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F40D-2E4D-4036-B869-35A711B87C5F}" type="datetimeFigureOut">
              <a:rPr lang="cs-CZ" smtClean="0"/>
              <a:pPr/>
              <a:t>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C76D-04D2-4F7F-B469-8F1D21F684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F40D-2E4D-4036-B869-35A711B87C5F}" type="datetimeFigureOut">
              <a:rPr lang="cs-CZ" smtClean="0"/>
              <a:pPr/>
              <a:t>9.4.2014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C76D-04D2-4F7F-B469-8F1D21F684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F40D-2E4D-4036-B869-35A711B87C5F}" type="datetimeFigureOut">
              <a:rPr lang="cs-CZ" smtClean="0"/>
              <a:pPr/>
              <a:t>9.4.2014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C76D-04D2-4F7F-B469-8F1D21F684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F40D-2E4D-4036-B869-35A711B87C5F}" type="datetimeFigureOut">
              <a:rPr lang="cs-CZ" smtClean="0"/>
              <a:pPr/>
              <a:t>9.4.2014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C76D-04D2-4F7F-B469-8F1D21F684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F40D-2E4D-4036-B869-35A711B87C5F}" type="datetimeFigureOut">
              <a:rPr lang="cs-CZ" smtClean="0"/>
              <a:pPr/>
              <a:t>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C76D-04D2-4F7F-B469-8F1D21F684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F40D-2E4D-4036-B869-35A711B87C5F}" type="datetimeFigureOut">
              <a:rPr lang="cs-CZ" smtClean="0"/>
              <a:pPr/>
              <a:t>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C76D-04D2-4F7F-B469-8F1D21F684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BF40D-2E4D-4036-B869-35A711B87C5F}" type="datetimeFigureOut">
              <a:rPr lang="cs-CZ" smtClean="0"/>
              <a:pPr/>
              <a:t>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CC76D-04D2-4F7F-B469-8F1D21F6849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90229"/>
            <a:ext cx="914400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dirty="0"/>
              <a:t>    </a:t>
            </a:r>
            <a:r>
              <a:rPr lang="cs-CZ" sz="2000" dirty="0" smtClean="0">
                <a:latin typeface="Calibri" pitchFamily="34" charset="0"/>
              </a:rPr>
              <a:t>VY_32_INOVACE_</a:t>
            </a:r>
            <a:r>
              <a:rPr lang="cs-CZ" sz="2000" dirty="0" smtClean="0">
                <a:solidFill>
                  <a:srgbClr val="00B0F0"/>
                </a:solidFill>
                <a:latin typeface="Calibri" pitchFamily="34" charset="0"/>
              </a:rPr>
              <a:t>P9_1.15</a:t>
            </a:r>
            <a:endParaRPr lang="cs-CZ" sz="2000" dirty="0">
              <a:solidFill>
                <a:srgbClr val="00B0F0"/>
              </a:solidFill>
              <a:latin typeface="Calibri" pitchFamily="34" charset="0"/>
            </a:endParaRP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cs-CZ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Tematická oblast: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biologie člověka s rozsahem pro ZŠ</a:t>
            </a: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Smyslová soustava- ucho</a:t>
            </a:r>
            <a:endParaRPr lang="cs-CZ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                                  Typ: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DUM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výkladový</a:t>
            </a: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Předmět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Teorie TV</a:t>
            </a:r>
          </a:p>
          <a:p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Ročník: 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r. (6leté), 1. r. (4leté)</a:t>
            </a:r>
          </a:p>
          <a:p>
            <a:pPr algn="ctr" eaLnBrk="0" hangingPunct="0"/>
            <a:endParaRPr lang="cs-CZ" dirty="0">
              <a:cs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857500" y="4614863"/>
            <a:ext cx="3489325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Zpracováno v rámci projektu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EU peníze školám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r>
              <a:rPr lang="cs-CZ" sz="1000" dirty="0">
                <a:latin typeface="Calibri" pitchFamily="34" charset="0"/>
                <a:ea typeface="Times New Roman" pitchFamily="18" charset="0"/>
                <a:cs typeface="Arial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Zpracovatel: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sz="2100" b="1" dirty="0">
                <a:solidFill>
                  <a:srgbClr val="00B0F0"/>
                </a:solidFill>
                <a:ea typeface="Times New Roman" pitchFamily="18" charset="0"/>
                <a:cs typeface="Arial" charset="0"/>
              </a:rPr>
              <a:t>Mgr. </a:t>
            </a:r>
            <a:r>
              <a:rPr lang="cs-CZ" sz="2100" b="1" dirty="0" smtClean="0">
                <a:solidFill>
                  <a:srgbClr val="00B0F0"/>
                </a:solidFill>
                <a:ea typeface="Times New Roman" pitchFamily="18" charset="0"/>
                <a:cs typeface="Arial" charset="0"/>
              </a:rPr>
              <a:t>Šárka Dohnalová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4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Datum vytvoření: </a:t>
            </a:r>
            <a:r>
              <a:rPr lang="cs-CZ" sz="1400" b="1" dirty="0" smtClean="0">
                <a:solidFill>
                  <a:srgbClr val="66CCFF"/>
                </a:solidFill>
                <a:ea typeface="Times New Roman" pitchFamily="18" charset="0"/>
                <a:cs typeface="Arial" charset="0"/>
              </a:rPr>
              <a:t>leden 2014</a:t>
            </a:r>
            <a:endParaRPr lang="cs-CZ" sz="1400" b="1" dirty="0">
              <a:solidFill>
                <a:srgbClr val="66CCFF"/>
              </a:solidFill>
              <a:ea typeface="Times New Roman" pitchFamily="18" charset="0"/>
              <a:cs typeface="Arial" charset="0"/>
            </a:endParaRPr>
          </a:p>
        </p:txBody>
      </p:sp>
      <p:pic>
        <p:nvPicPr>
          <p:cNvPr id="3076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2420938"/>
            <a:ext cx="2770188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OPVK_ve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07703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err="1" smtClean="0"/>
              <a:t>Cortiho</a:t>
            </a:r>
            <a:r>
              <a:rPr lang="cs-CZ" b="1" u="sng" smtClean="0"/>
              <a:t> orgán(č.4) </a:t>
            </a:r>
            <a:r>
              <a:rPr lang="cs-CZ" b="1" u="sng" dirty="0" smtClean="0"/>
              <a:t>s řasnatými buňkami č.5,6</a:t>
            </a:r>
            <a:endParaRPr lang="cs-CZ" b="1" u="sng" dirty="0"/>
          </a:p>
        </p:txBody>
      </p:sp>
      <p:pic>
        <p:nvPicPr>
          <p:cNvPr id="25602" name="Picture 2" descr="http://upload.wikimedia.org/wikipedia/commons/thumb/f/fd/Organ_of_Corti_multilingual.svg/596px-Organ_of_Corti_multilingual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44824"/>
            <a:ext cx="7200800" cy="4536504"/>
          </a:xfrm>
          <a:prstGeom prst="rect">
            <a:avLst/>
          </a:prstGeom>
          <a:noFill/>
        </p:spPr>
      </p:pic>
      <p:sp>
        <p:nvSpPr>
          <p:cNvPr id="4" name="Obdélník 3"/>
          <p:cNvSpPr/>
          <p:nvPr/>
        </p:nvSpPr>
        <p:spPr>
          <a:xfrm>
            <a:off x="3707904" y="630932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800" dirty="0"/>
              <a:t>http://upload.wikimedia.org/wikipedia/commons/thumb/f/fd/Organ_of_Corti_multilingual.svg/596p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</a:rPr>
              <a:t>Vnímáme zvuk 20 – </a:t>
            </a:r>
            <a:r>
              <a:rPr lang="cs-CZ" b="1" u="sng" dirty="0" err="1" smtClean="0">
                <a:solidFill>
                  <a:srgbClr val="FF0000"/>
                </a:solidFill>
              </a:rPr>
              <a:t>20</a:t>
            </a:r>
            <a:r>
              <a:rPr lang="cs-CZ" b="1" u="sng" dirty="0" smtClean="0">
                <a:solidFill>
                  <a:srgbClr val="FF0000"/>
                </a:solidFill>
              </a:rPr>
              <a:t> 000 hertzů</a:t>
            </a:r>
            <a:endParaRPr lang="cs-CZ" b="1" u="sng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Mluvené slovo 2 000 hertzů(Hz)</a:t>
            </a:r>
          </a:p>
          <a:p>
            <a:r>
              <a:rPr lang="cs-CZ" u="sng" dirty="0" smtClean="0"/>
              <a:t>Starší člověk </a:t>
            </a:r>
            <a:r>
              <a:rPr lang="cs-CZ" dirty="0" smtClean="0"/>
              <a:t>vnímá frekvenci  </a:t>
            </a:r>
            <a:r>
              <a:rPr lang="cs-CZ" u="sng" dirty="0" smtClean="0"/>
              <a:t>50 – 8 000 Hz</a:t>
            </a:r>
          </a:p>
          <a:p>
            <a:endParaRPr lang="cs-CZ" u="sng" dirty="0" smtClean="0"/>
          </a:p>
          <a:p>
            <a:r>
              <a:rPr lang="cs-CZ" u="sng" dirty="0" smtClean="0"/>
              <a:t>Kočka </a:t>
            </a:r>
            <a:r>
              <a:rPr lang="cs-CZ" dirty="0" smtClean="0"/>
              <a:t> vnímá frekvenci </a:t>
            </a:r>
            <a:r>
              <a:rPr lang="cs-CZ" u="sng" dirty="0" smtClean="0"/>
              <a:t>30 – 45 000 Hz</a:t>
            </a:r>
          </a:p>
          <a:p>
            <a:r>
              <a:rPr lang="cs-CZ" u="sng" dirty="0" smtClean="0"/>
              <a:t>Pes</a:t>
            </a:r>
            <a:r>
              <a:rPr lang="cs-CZ" dirty="0" smtClean="0"/>
              <a:t> vnímá frekvenci </a:t>
            </a:r>
            <a:r>
              <a:rPr lang="cs-CZ" u="sng" dirty="0" smtClean="0"/>
              <a:t>15 – 50 000 Hz</a:t>
            </a:r>
          </a:p>
          <a:p>
            <a:r>
              <a:rPr lang="cs-CZ" u="sng" dirty="0" smtClean="0"/>
              <a:t>Netopýři , delfíni </a:t>
            </a:r>
            <a:r>
              <a:rPr lang="cs-CZ" dirty="0" smtClean="0"/>
              <a:t>se orientují pomocí zvuku </a:t>
            </a:r>
            <a:r>
              <a:rPr lang="cs-CZ" u="sng" dirty="0" smtClean="0">
                <a:solidFill>
                  <a:srgbClr val="FF0000"/>
                </a:solidFill>
              </a:rPr>
              <a:t>echolokace</a:t>
            </a:r>
            <a:endParaRPr lang="cs-CZ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</a:rPr>
              <a:t>Nemoci</a:t>
            </a:r>
            <a:endParaRPr lang="cs-CZ" b="1" u="sng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u="sng" dirty="0" smtClean="0"/>
              <a:t>Zánět středního ucha</a:t>
            </a:r>
          </a:p>
          <a:p>
            <a:endParaRPr lang="cs-CZ" dirty="0" smtClean="0"/>
          </a:p>
          <a:p>
            <a:r>
              <a:rPr lang="cs-CZ" u="sng" dirty="0" err="1" smtClean="0"/>
              <a:t>Tinnitus</a:t>
            </a:r>
            <a:endParaRPr lang="cs-CZ" u="sng" dirty="0" smtClean="0"/>
          </a:p>
          <a:p>
            <a:endParaRPr lang="cs-CZ" dirty="0" smtClean="0"/>
          </a:p>
          <a:p>
            <a:r>
              <a:rPr lang="cs-CZ" u="sng" dirty="0" err="1" smtClean="0"/>
              <a:t>Vertigo</a:t>
            </a:r>
            <a:r>
              <a:rPr lang="cs-CZ" u="sng" dirty="0" smtClean="0"/>
              <a:t> – závratě</a:t>
            </a:r>
          </a:p>
          <a:p>
            <a:endParaRPr lang="cs-CZ" dirty="0" smtClean="0"/>
          </a:p>
          <a:p>
            <a:r>
              <a:rPr lang="cs-CZ" u="sng" dirty="0" smtClean="0"/>
              <a:t>Zalepené ucho</a:t>
            </a:r>
            <a:endParaRPr lang="cs-CZ" u="sng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Hlavně u dětí, bolestivý</a:t>
            </a:r>
          </a:p>
          <a:p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Zvonění a pískání v uchu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Porucha </a:t>
            </a:r>
            <a:r>
              <a:rPr lang="cs-CZ" dirty="0" err="1" smtClean="0"/>
              <a:t>polkruh.chodb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Mazivové špunty - hluchota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Mezinárodní označení postižení</a:t>
            </a:r>
            <a:endParaRPr lang="cs-CZ" b="1" u="sng" dirty="0"/>
          </a:p>
        </p:txBody>
      </p:sp>
      <p:pic>
        <p:nvPicPr>
          <p:cNvPr id="33794" name="Picture 2" descr="http://www.upce.cz/studium/handicap/log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348880"/>
            <a:ext cx="7258050" cy="2343151"/>
          </a:xfrm>
          <a:prstGeom prst="rect">
            <a:avLst/>
          </a:prstGeom>
          <a:noFill/>
        </p:spPr>
      </p:pic>
      <p:sp>
        <p:nvSpPr>
          <p:cNvPr id="4" name="Obdélník 3"/>
          <p:cNvSpPr/>
          <p:nvPr/>
        </p:nvSpPr>
        <p:spPr>
          <a:xfrm>
            <a:off x="2267744" y="4581128"/>
            <a:ext cx="302433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50" dirty="0"/>
              <a:t>http://www.</a:t>
            </a:r>
            <a:r>
              <a:rPr lang="cs-CZ" sz="1050" dirty="0" err="1"/>
              <a:t>upce.cz</a:t>
            </a:r>
            <a:r>
              <a:rPr lang="cs-CZ" sz="1050" dirty="0"/>
              <a:t>/studium/handicap/loga.</a:t>
            </a:r>
            <a:r>
              <a:rPr lang="cs-CZ" sz="1050" dirty="0" err="1"/>
              <a:t>png</a:t>
            </a:r>
            <a:endParaRPr lang="cs-CZ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 Zdroje a obrázky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Archiv </a:t>
            </a:r>
            <a:r>
              <a:rPr lang="cs-CZ" dirty="0" smtClean="0"/>
              <a:t>autora</a:t>
            </a:r>
          </a:p>
          <a:p>
            <a:r>
              <a:rPr lang="cs-CZ" dirty="0" smtClean="0"/>
              <a:t>Zdroje uvedeny u obrázků</a:t>
            </a: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Metodický list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Materiál je určen pro 1.ročníky čtyřletého studia a 1.a 2.ročníky šestiletého studia.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Učitel pomocí prezentace probere učivo </a:t>
            </a:r>
            <a:r>
              <a:rPr lang="cs-CZ" sz="2800" dirty="0" smtClean="0"/>
              <a:t>o smyslové soustavě a stavbě ucha.</a:t>
            </a:r>
            <a:endParaRPr lang="cs-CZ" sz="2800" dirty="0"/>
          </a:p>
          <a:p>
            <a:pPr>
              <a:lnSpc>
                <a:spcPct val="90000"/>
              </a:lnSpc>
            </a:pPr>
            <a:r>
              <a:rPr lang="cs-CZ" sz="2800" dirty="0" smtClean="0"/>
              <a:t> </a:t>
            </a:r>
            <a:r>
              <a:rPr lang="cs-CZ" sz="2800" dirty="0">
                <a:cs typeface="Arial" charset="0"/>
              </a:rPr>
              <a:t>Připomene </a:t>
            </a:r>
            <a:r>
              <a:rPr lang="cs-CZ" sz="2800" dirty="0" smtClean="0">
                <a:cs typeface="Arial" charset="0"/>
              </a:rPr>
              <a:t>stavbu a funkci nervové soustavy. </a:t>
            </a:r>
            <a:endParaRPr lang="cs-CZ" sz="2800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800" dirty="0" smtClean="0">
                <a:cs typeface="Arial" charset="0"/>
              </a:rPr>
              <a:t> </a:t>
            </a:r>
            <a:r>
              <a:rPr lang="cs-CZ" sz="2800" dirty="0">
                <a:cs typeface="Arial" charset="0"/>
              </a:rPr>
              <a:t>V</a:t>
            </a:r>
            <a:r>
              <a:rPr lang="cs-CZ" sz="2800" dirty="0" smtClean="0">
                <a:cs typeface="Arial" charset="0"/>
              </a:rPr>
              <a:t>ýznam smyslové soustavy a uvede nemoci smyslů.</a:t>
            </a:r>
            <a:endParaRPr lang="cs-CZ" sz="2800" dirty="0"/>
          </a:p>
          <a:p>
            <a:pPr>
              <a:lnSpc>
                <a:spcPct val="90000"/>
              </a:lnSpc>
            </a:pPr>
            <a:r>
              <a:rPr lang="cs-CZ" sz="2800" dirty="0"/>
              <a:t>Prezentaci lze použít jako rozumný návod k rozvoji pohybových aktivit jedince školního věku.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 smtClean="0"/>
              <a:t>SMYSLOVÁ SOUSTAVA</a:t>
            </a:r>
            <a:endParaRPr lang="cs-CZ" b="1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rgbClr val="FF0000"/>
                </a:solidFill>
              </a:rPr>
              <a:t>STAVBA UCHA</a:t>
            </a:r>
            <a:endParaRPr lang="cs-CZ" sz="48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FUNKCE SMYSLŮ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Jsou součástí nervové soustavy</a:t>
            </a:r>
          </a:p>
          <a:p>
            <a:r>
              <a:rPr lang="cs-CZ" dirty="0" smtClean="0"/>
              <a:t>Regulován reflexním obloukem: receptor, dostředivá dráha, CNS, odstředivá dráha, efektor</a:t>
            </a:r>
          </a:p>
          <a:p>
            <a:r>
              <a:rPr lang="cs-CZ" dirty="0" smtClean="0"/>
              <a:t>Přenos podnětů z vnějšího prostředí do vnitřního prostředí člověka</a:t>
            </a:r>
          </a:p>
          <a:p>
            <a:r>
              <a:rPr lang="cs-CZ" dirty="0" smtClean="0"/>
              <a:t>Přenos pomocí pěti smyslů: zrak, </a:t>
            </a:r>
            <a:r>
              <a:rPr lang="cs-CZ" b="1" dirty="0" smtClean="0"/>
              <a:t>sluch</a:t>
            </a:r>
            <a:r>
              <a:rPr lang="cs-CZ" dirty="0" smtClean="0"/>
              <a:t>, čich, hmat, chuť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Obrázek stavby ucha</a:t>
            </a:r>
            <a:endParaRPr lang="cs-CZ" b="1" u="sng" dirty="0"/>
          </a:p>
        </p:txBody>
      </p:sp>
      <p:pic>
        <p:nvPicPr>
          <p:cNvPr id="1026" name="Picture 2" descr="http://files.holomoooc.webnode.cz/200000014-e4066e5001/anatomie%20uch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56792"/>
            <a:ext cx="6768752" cy="4824536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2267744" y="6381328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800" dirty="0"/>
              <a:t>http://files.holomoooc.webnode.cz/200000014-e4066e5001/anatomie%20ucho.jpg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Popis stavby ucha – </a:t>
            </a:r>
            <a:r>
              <a:rPr lang="cs-CZ" b="1" u="sng" dirty="0" smtClean="0">
                <a:solidFill>
                  <a:srgbClr val="FF0000"/>
                </a:solidFill>
              </a:rPr>
              <a:t>vnější ucho</a:t>
            </a:r>
            <a:endParaRPr lang="cs-CZ" b="1" u="sng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Ušní boltec </a:t>
            </a:r>
            <a:r>
              <a:rPr lang="cs-CZ" dirty="0" smtClean="0"/>
              <a:t>– ochranná funkce</a:t>
            </a:r>
          </a:p>
          <a:p>
            <a:endParaRPr lang="cs-CZ" dirty="0" smtClean="0"/>
          </a:p>
          <a:p>
            <a:r>
              <a:rPr lang="cs-CZ" u="sng" dirty="0" smtClean="0"/>
              <a:t>Vnější zvukovod </a:t>
            </a:r>
            <a:r>
              <a:rPr lang="cs-CZ" dirty="0" smtClean="0"/>
              <a:t>– přenáší zvukové vlny</a:t>
            </a:r>
          </a:p>
          <a:p>
            <a:endParaRPr lang="cs-CZ" dirty="0" smtClean="0"/>
          </a:p>
          <a:p>
            <a:r>
              <a:rPr lang="cs-CZ" u="sng" dirty="0" smtClean="0"/>
              <a:t>Bubínek</a:t>
            </a:r>
            <a:r>
              <a:rPr lang="cs-CZ" dirty="0" smtClean="0"/>
              <a:t> – vazivová blanka, která má schopnost dorůstat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</a:rPr>
              <a:t>Střední ucho</a:t>
            </a:r>
            <a:endParaRPr lang="cs-CZ" b="1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 smtClean="0"/>
              <a:t>Kladívko, kovadlinka, třmínek </a:t>
            </a:r>
          </a:p>
          <a:p>
            <a:r>
              <a:rPr lang="cs-CZ" dirty="0" smtClean="0"/>
              <a:t>Nejmenší kůstky lidského těla</a:t>
            </a:r>
          </a:p>
          <a:p>
            <a:r>
              <a:rPr lang="cs-CZ" dirty="0" smtClean="0"/>
              <a:t>Nasedají na sebe a přenášejí zvukové vlny</a:t>
            </a:r>
          </a:p>
          <a:p>
            <a:r>
              <a:rPr lang="cs-CZ" dirty="0" smtClean="0"/>
              <a:t>Třmínek nasedá na oválné okénko kostěného labyrintu</a:t>
            </a:r>
          </a:p>
          <a:p>
            <a:endParaRPr lang="cs-CZ" dirty="0" smtClean="0"/>
          </a:p>
          <a:p>
            <a:r>
              <a:rPr lang="cs-CZ" u="sng" dirty="0" smtClean="0"/>
              <a:t>Eustachova trubice</a:t>
            </a:r>
          </a:p>
          <a:p>
            <a:r>
              <a:rPr lang="cs-CZ" dirty="0" smtClean="0"/>
              <a:t>Spojuje střední ucho s nosohltanem</a:t>
            </a:r>
          </a:p>
          <a:p>
            <a:r>
              <a:rPr lang="cs-CZ" dirty="0" smtClean="0"/>
              <a:t>Vyrovnává tlak hlavy a těla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</a:rPr>
              <a:t>Vnitřní ucho</a:t>
            </a:r>
            <a:endParaRPr lang="cs-CZ" b="1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>
                <a:solidFill>
                  <a:srgbClr val="FF0000"/>
                </a:solidFill>
              </a:rPr>
              <a:t>Kostěný labyrint </a:t>
            </a:r>
            <a:r>
              <a:rPr lang="cs-CZ" dirty="0" smtClean="0"/>
              <a:t>– uložen v kosti skalní obsahuje:</a:t>
            </a:r>
          </a:p>
          <a:p>
            <a:r>
              <a:rPr lang="cs-CZ" u="sng" dirty="0" smtClean="0"/>
              <a:t>3 </a:t>
            </a:r>
            <a:r>
              <a:rPr lang="cs-CZ" u="sng" dirty="0" err="1" smtClean="0"/>
              <a:t>polokružné</a:t>
            </a:r>
            <a:r>
              <a:rPr lang="cs-CZ" u="sng" dirty="0" smtClean="0"/>
              <a:t> chodby, vejčitý a kulovitý váček</a:t>
            </a:r>
            <a:r>
              <a:rPr lang="cs-CZ" dirty="0" smtClean="0"/>
              <a:t> zabezpečují rovnováhu a polohu těla</a:t>
            </a:r>
          </a:p>
          <a:p>
            <a:r>
              <a:rPr lang="cs-CZ" u="sng" dirty="0" smtClean="0"/>
              <a:t>Hlemýžď </a:t>
            </a:r>
            <a:r>
              <a:rPr lang="cs-CZ" dirty="0" smtClean="0"/>
              <a:t>– hlavní zvukový orgán 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22530" name="Picture 2" descr="http://www.goasedlcany.cz/stranky/vyukove_materialy/biologie/zoologie_1/list2_soubory/list2_f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4653136"/>
            <a:ext cx="4248472" cy="1584176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4067944" y="630932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800" dirty="0"/>
              <a:t>http://www.</a:t>
            </a:r>
            <a:r>
              <a:rPr lang="cs-CZ" sz="800" dirty="0" err="1"/>
              <a:t>goasedlcany.cz</a:t>
            </a:r>
            <a:r>
              <a:rPr lang="cs-CZ" sz="800" dirty="0"/>
              <a:t>/</a:t>
            </a:r>
            <a:r>
              <a:rPr lang="cs-CZ" sz="800" dirty="0" err="1"/>
              <a:t>stranky</a:t>
            </a:r>
            <a:r>
              <a:rPr lang="cs-CZ" sz="800" dirty="0"/>
              <a:t>/</a:t>
            </a:r>
            <a:r>
              <a:rPr lang="cs-CZ" sz="800" dirty="0" err="1"/>
              <a:t>vyukove</a:t>
            </a:r>
            <a:r>
              <a:rPr lang="cs-CZ" sz="800" dirty="0"/>
              <a:t>_</a:t>
            </a:r>
            <a:r>
              <a:rPr lang="cs-CZ" sz="800" dirty="0" err="1"/>
              <a:t>materialy</a:t>
            </a:r>
            <a:r>
              <a:rPr lang="cs-CZ" sz="800" dirty="0"/>
              <a:t>/biologie/zoologie_1/list2_soubory/list2_</a:t>
            </a:r>
            <a:r>
              <a:rPr lang="cs-CZ" sz="800" dirty="0" err="1"/>
              <a:t>f.gifmie</a:t>
            </a:r>
            <a:r>
              <a:rPr lang="cs-CZ" sz="800" dirty="0"/>
              <a:t>%20ucho.jpg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Hlemýžď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Nachází se ve vnitřním uchu</a:t>
            </a:r>
          </a:p>
          <a:p>
            <a:r>
              <a:rPr lang="cs-CZ" dirty="0" smtClean="0"/>
              <a:t>Obsahuje </a:t>
            </a:r>
            <a:r>
              <a:rPr lang="cs-CZ" u="sng" dirty="0" err="1" smtClean="0"/>
              <a:t>Cortiho</a:t>
            </a:r>
            <a:r>
              <a:rPr lang="cs-CZ" u="sng" dirty="0" smtClean="0"/>
              <a:t> orgán </a:t>
            </a:r>
            <a:r>
              <a:rPr lang="cs-CZ" dirty="0" smtClean="0"/>
              <a:t>– tvořen řasnatými buňkami(č.4), které přenášejí zvuk sluchovým nervem do mozku</a:t>
            </a:r>
            <a:endParaRPr lang="cs-CZ" dirty="0"/>
          </a:p>
        </p:txBody>
      </p:sp>
      <p:pic>
        <p:nvPicPr>
          <p:cNvPr id="26626" name="Picture 2" descr="http://www.steiner.cz/david/akustika/obr2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645024"/>
            <a:ext cx="4248472" cy="2540496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4932040" y="6309320"/>
            <a:ext cx="218521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/>
              <a:t>http://www.</a:t>
            </a:r>
            <a:r>
              <a:rPr lang="cs-CZ" sz="800" dirty="0" err="1"/>
              <a:t>steiner.cz</a:t>
            </a:r>
            <a:r>
              <a:rPr lang="cs-CZ" sz="800" dirty="0"/>
              <a:t>/</a:t>
            </a:r>
            <a:r>
              <a:rPr lang="cs-CZ" sz="800" dirty="0" err="1"/>
              <a:t>david</a:t>
            </a:r>
            <a:r>
              <a:rPr lang="cs-CZ" sz="800" dirty="0"/>
              <a:t>/akustika/obr21.gif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339</Words>
  <Application>Microsoft Office PowerPoint</Application>
  <PresentationFormat>Předvádění na obrazovce (4:3)</PresentationFormat>
  <Paragraphs>84</Paragraphs>
  <Slides>14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Snímek 1</vt:lpstr>
      <vt:lpstr>Metodický list</vt:lpstr>
      <vt:lpstr>SMYSLOVÁ SOUSTAVA</vt:lpstr>
      <vt:lpstr>FUNKCE SMYSLŮ</vt:lpstr>
      <vt:lpstr>Obrázek stavby ucha</vt:lpstr>
      <vt:lpstr>Popis stavby ucha – vnější ucho</vt:lpstr>
      <vt:lpstr>Střední ucho</vt:lpstr>
      <vt:lpstr>Vnitřní ucho</vt:lpstr>
      <vt:lpstr>Hlemýžď</vt:lpstr>
      <vt:lpstr>Cortiho orgán(č.4) s řasnatými buňkami č.5,6</vt:lpstr>
      <vt:lpstr>Vnímáme zvuk 20 – 20 000 hertzů</vt:lpstr>
      <vt:lpstr>Nemoci</vt:lpstr>
      <vt:lpstr>Mezinárodní označení postižení</vt:lpstr>
      <vt:lpstr> Zdroje a obrázky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sarka.dohnalova</dc:creator>
  <cp:lastModifiedBy>ivana.kuczynska</cp:lastModifiedBy>
  <cp:revision>18</cp:revision>
  <dcterms:created xsi:type="dcterms:W3CDTF">2014-01-05T15:10:23Z</dcterms:created>
  <dcterms:modified xsi:type="dcterms:W3CDTF">2014-04-09T11:12:39Z</dcterms:modified>
</cp:coreProperties>
</file>