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9" r:id="rId13"/>
    <p:sldId id="270" r:id="rId14"/>
    <p:sldId id="271" r:id="rId15"/>
    <p:sldId id="272" r:id="rId16"/>
    <p:sldId id="273" r:id="rId17"/>
    <p:sldId id="27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1B5F-770C-4F2F-BFF8-3E4AE44CAB3D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08A-7672-4E99-B2E5-9A9EE00921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1B5F-770C-4F2F-BFF8-3E4AE44CAB3D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08A-7672-4E99-B2E5-9A9EE00921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1B5F-770C-4F2F-BFF8-3E4AE44CAB3D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08A-7672-4E99-B2E5-9A9EE00921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1B5F-770C-4F2F-BFF8-3E4AE44CAB3D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08A-7672-4E99-B2E5-9A9EE00921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1B5F-770C-4F2F-BFF8-3E4AE44CAB3D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08A-7672-4E99-B2E5-9A9EE00921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1B5F-770C-4F2F-BFF8-3E4AE44CAB3D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08A-7672-4E99-B2E5-9A9EE00921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1B5F-770C-4F2F-BFF8-3E4AE44CAB3D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08A-7672-4E99-B2E5-9A9EE00921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1B5F-770C-4F2F-BFF8-3E4AE44CAB3D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08A-7672-4E99-B2E5-9A9EE00921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1B5F-770C-4F2F-BFF8-3E4AE44CAB3D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08A-7672-4E99-B2E5-9A9EE00921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1B5F-770C-4F2F-BFF8-3E4AE44CAB3D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08A-7672-4E99-B2E5-9A9EE00921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1B5F-770C-4F2F-BFF8-3E4AE44CAB3D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708A-7672-4E99-B2E5-9A9EE00921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B1B5F-770C-4F2F-BFF8-3E4AE44CAB3D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708A-7672-4E99-B2E5-9A9EE009215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90229"/>
            <a:ext cx="91440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				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 dirty="0"/>
              <a:t>    </a:t>
            </a:r>
            <a:r>
              <a:rPr lang="cs-CZ" sz="2000" dirty="0" smtClean="0">
                <a:latin typeface="Calibri" pitchFamily="34" charset="0"/>
              </a:rPr>
              <a:t>VY_32_INOVACE_</a:t>
            </a:r>
            <a:r>
              <a:rPr lang="cs-CZ" sz="2000" dirty="0" smtClean="0">
                <a:solidFill>
                  <a:srgbClr val="00B0F0"/>
                </a:solidFill>
                <a:latin typeface="Calibri" pitchFamily="34" charset="0"/>
              </a:rPr>
              <a:t>P9_1.14</a:t>
            </a:r>
            <a:endParaRPr lang="cs-CZ" sz="2000" dirty="0">
              <a:solidFill>
                <a:srgbClr val="00B0F0"/>
              </a:solidFill>
              <a:latin typeface="Calibri" pitchFamily="34" charset="0"/>
            </a:endParaRPr>
          </a:p>
          <a:p>
            <a:pPr algn="ctr"/>
            <a:r>
              <a:rPr lang="cs-CZ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Tematická oblast: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biologie člověka s rozsahem pro ZŠ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Smyslová soustava- oko</a:t>
            </a:r>
            <a:endParaRPr lang="cs-CZ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                               Typ: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DUM </a:t>
            </a:r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výkladový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Předmět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Teorie TV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Ročník: 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r. (6leté), 1. r. (4leté)</a:t>
            </a:r>
          </a:p>
          <a:p>
            <a:pPr algn="ctr" eaLnBrk="0" hangingPunct="0"/>
            <a:endParaRPr lang="cs-CZ" dirty="0">
              <a:cs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500" y="4614863"/>
            <a:ext cx="348932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Zpracováno v rámci projektu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EU peníze školám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r>
              <a:rPr lang="cs-CZ" sz="1000" dirty="0">
                <a:latin typeface="Calibri" pitchFamily="34" charset="0"/>
                <a:ea typeface="Times New Roman" pitchFamily="18" charset="0"/>
                <a:cs typeface="Arial" charset="0"/>
              </a:rPr>
              <a:t>	  CZ.1.07/1.5.00/34.0296</a:t>
            </a: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Zpracovatel: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sz="2100" b="1" dirty="0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Mgr. </a:t>
            </a:r>
            <a:r>
              <a:rPr lang="cs-CZ" sz="2100" b="1" dirty="0" smtClean="0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Šárka Dohnalová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Datum vytvoření: </a:t>
            </a:r>
            <a:r>
              <a:rPr lang="cs-CZ" sz="1400" b="1" dirty="0" smtClean="0">
                <a:solidFill>
                  <a:srgbClr val="66CCFF"/>
                </a:solidFill>
                <a:ea typeface="Times New Roman" pitchFamily="18" charset="0"/>
                <a:cs typeface="Arial" charset="0"/>
              </a:rPr>
              <a:t>leden 2014</a:t>
            </a:r>
            <a:endParaRPr lang="cs-CZ" sz="1400" b="1" dirty="0">
              <a:solidFill>
                <a:srgbClr val="66CCFF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3076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420938"/>
            <a:ext cx="2770188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OPVK_ve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3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sítnici jsou uloženy: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u="sng" dirty="0" smtClean="0">
                <a:solidFill>
                  <a:srgbClr val="C00000"/>
                </a:solidFill>
              </a:rPr>
              <a:t>Čípky –  barevné vidění</a:t>
            </a:r>
            <a:endParaRPr lang="cs-CZ" sz="2800" u="sng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57200" y="2132856"/>
            <a:ext cx="3538736" cy="3993307"/>
          </a:xfrm>
        </p:spPr>
        <p:txBody>
          <a:bodyPr/>
          <a:lstStyle/>
          <a:p>
            <a:pPr>
              <a:buNone/>
            </a:pPr>
            <a:endParaRPr lang="cs-CZ" u="sng" dirty="0"/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C00000"/>
                </a:solidFill>
              </a:rPr>
              <a:t>Červené čípky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00B050"/>
                </a:solidFill>
              </a:rPr>
              <a:t>Zelené čípky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Modré čípky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800" u="sng" dirty="0" smtClean="0"/>
              <a:t>Tyčinky – černobílé vidění</a:t>
            </a:r>
            <a:endParaRPr lang="cs-CZ" sz="2800" u="sng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u="sng" dirty="0" smtClean="0"/>
          </a:p>
          <a:p>
            <a:pPr>
              <a:buFont typeface="Wingdings" pitchFamily="2" charset="2"/>
              <a:buChar char="Ø"/>
            </a:pPr>
            <a:r>
              <a:rPr lang="cs-CZ" u="sng" dirty="0" smtClean="0"/>
              <a:t>Zabezpečují vidění ve tmě</a:t>
            </a:r>
            <a:endParaRPr lang="cs-CZ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yzika.jreichl.com/data/optika/32_oko_soubory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264696" cy="453650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411760" y="544522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http://fyzika.</a:t>
            </a:r>
            <a:r>
              <a:rPr lang="cs-CZ" sz="800" dirty="0" err="1"/>
              <a:t>jreichl.com</a:t>
            </a:r>
            <a:r>
              <a:rPr lang="cs-CZ" sz="800" dirty="0"/>
              <a:t>/data/optika/32_oko_soubory/image002.jpg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b="1" u="sng" dirty="0" smtClean="0"/>
              <a:t>NEMOCI</a:t>
            </a:r>
            <a:endParaRPr lang="cs-CZ" sz="6600" b="1" u="sng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Daltonismus</a:t>
            </a:r>
          </a:p>
          <a:p>
            <a:r>
              <a:rPr lang="cs-CZ" sz="4800" b="1" dirty="0" smtClean="0">
                <a:solidFill>
                  <a:srgbClr val="FF0000"/>
                </a:solidFill>
              </a:rPr>
              <a:t>Refrakční vady</a:t>
            </a:r>
            <a:endParaRPr lang="cs-CZ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DALTONISMUS - barvoslepost</a:t>
            </a:r>
            <a:endParaRPr lang="cs-CZ" b="1" u="sng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Genetické onemocnění, které popsal anglický vědec Johan Dalton – trpěl danou chorobou</a:t>
            </a:r>
          </a:p>
          <a:p>
            <a:r>
              <a:rPr lang="cs-CZ" dirty="0" smtClean="0"/>
              <a:t>Chybí čípky pro barevné vidění</a:t>
            </a:r>
          </a:p>
          <a:p>
            <a:r>
              <a:rPr lang="cs-CZ" dirty="0" smtClean="0"/>
              <a:t>Nejčastěji červené a zelené čípky, ale mohou vzácně chybět i všechny</a:t>
            </a:r>
          </a:p>
          <a:p>
            <a:r>
              <a:rPr lang="cs-CZ" dirty="0" smtClean="0"/>
              <a:t>Na dalším obrázku ukázka testu pro daltonismus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thumb/c/c3/Ishihara_11.PNG/600px-Ishihara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624736" cy="659735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267744" y="594928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http://upload.wikimedia.org/wikipedia/commons/thumb/c/c3/Ishihara_11.PNG/600px-Ishihara_11.PNG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Refrakční vady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Nemoc</a:t>
            </a:r>
            <a:r>
              <a:rPr lang="cs-CZ" dirty="0" smtClean="0"/>
              <a:t>, která charakterizuje špatný dopad světla na sínici</a:t>
            </a:r>
          </a:p>
          <a:p>
            <a:endParaRPr lang="cs-CZ" dirty="0" smtClean="0"/>
          </a:p>
          <a:p>
            <a:r>
              <a:rPr lang="cs-CZ" dirty="0" smtClean="0"/>
              <a:t>Lidem, kterým dopadá paprsek světla </a:t>
            </a:r>
            <a:r>
              <a:rPr lang="cs-CZ" b="1" dirty="0" smtClean="0"/>
              <a:t>před nebo za sítnici </a:t>
            </a:r>
            <a:r>
              <a:rPr lang="cs-CZ" dirty="0" smtClean="0"/>
              <a:t>jsou označení nemoci</a:t>
            </a:r>
          </a:p>
          <a:p>
            <a:endParaRPr lang="cs-CZ" dirty="0" smtClean="0"/>
          </a:p>
          <a:p>
            <a:r>
              <a:rPr lang="cs-CZ" dirty="0" smtClean="0"/>
              <a:t> Řešení brýlemi s </a:t>
            </a:r>
            <a:r>
              <a:rPr lang="cs-CZ" b="1" dirty="0" smtClean="0"/>
              <a:t>rozptylkami nebo spojkami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s.gsospg.cz:5050/bio/Images/Textbook/Big/0110000/00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3067050" cy="6076951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51520" y="623731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http://ms.gsospg.cz:5050/bio/Images/Textbook/Big/0110000/00275.jpg</a:t>
            </a:r>
          </a:p>
        </p:txBody>
      </p:sp>
      <p:pic>
        <p:nvPicPr>
          <p:cNvPr id="27652" name="Picture 4" descr="http://www.shop-web.cz/userdata/shopimg/asop-optik/Image/obr/presby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6752"/>
            <a:ext cx="5148064" cy="2600697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932040" y="76470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http://www.</a:t>
            </a:r>
            <a:r>
              <a:rPr lang="cs-CZ" sz="800" dirty="0" err="1"/>
              <a:t>shop</a:t>
            </a:r>
            <a:r>
              <a:rPr lang="cs-CZ" sz="800" dirty="0"/>
              <a:t>-web.</a:t>
            </a:r>
            <a:r>
              <a:rPr lang="cs-CZ" sz="800" dirty="0" err="1"/>
              <a:t>cz</a:t>
            </a:r>
            <a:r>
              <a:rPr lang="cs-CZ" sz="800" dirty="0"/>
              <a:t>/</a:t>
            </a:r>
            <a:r>
              <a:rPr lang="cs-CZ" sz="800" dirty="0" err="1"/>
              <a:t>userdata</a:t>
            </a:r>
            <a:r>
              <a:rPr lang="cs-CZ" sz="800" dirty="0"/>
              <a:t>/</a:t>
            </a:r>
            <a:r>
              <a:rPr lang="cs-CZ" sz="800" dirty="0" err="1"/>
              <a:t>shopimg</a:t>
            </a:r>
            <a:r>
              <a:rPr lang="cs-CZ" sz="800" dirty="0"/>
              <a:t>/</a:t>
            </a:r>
            <a:r>
              <a:rPr lang="cs-CZ" sz="800" dirty="0" err="1"/>
              <a:t>asop</a:t>
            </a:r>
            <a:r>
              <a:rPr lang="cs-CZ" sz="800" dirty="0"/>
              <a:t>-optik/Image/obr/presbyopie.JPG</a:t>
            </a:r>
          </a:p>
        </p:txBody>
      </p:sp>
      <p:pic>
        <p:nvPicPr>
          <p:cNvPr id="27656" name="Picture 8" descr="http://www.eye-t.cz/aktualne/2011/makularni-degener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05064"/>
            <a:ext cx="2952328" cy="2376264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4788024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 </a:t>
            </a:r>
            <a:r>
              <a:rPr lang="cs-CZ" sz="800" dirty="0"/>
              <a:t>http://www.</a:t>
            </a:r>
            <a:r>
              <a:rPr lang="cs-CZ" sz="800" dirty="0" err="1"/>
              <a:t>eye</a:t>
            </a:r>
            <a:r>
              <a:rPr lang="cs-CZ" sz="800" dirty="0"/>
              <a:t>-</a:t>
            </a:r>
            <a:r>
              <a:rPr lang="cs-CZ" sz="800" dirty="0" err="1"/>
              <a:t>t.cz</a:t>
            </a:r>
            <a:r>
              <a:rPr lang="cs-CZ" sz="800" dirty="0"/>
              <a:t>/</a:t>
            </a:r>
            <a:r>
              <a:rPr lang="cs-CZ" sz="800" dirty="0" err="1"/>
              <a:t>aktualne</a:t>
            </a:r>
            <a:r>
              <a:rPr lang="cs-CZ" sz="800" dirty="0"/>
              <a:t>/2011/</a:t>
            </a:r>
            <a:r>
              <a:rPr lang="cs-CZ" sz="800" dirty="0" err="1"/>
              <a:t>makularni</a:t>
            </a:r>
            <a:r>
              <a:rPr lang="cs-CZ" sz="800" dirty="0"/>
              <a:t>-degenerace.</a:t>
            </a:r>
            <a:r>
              <a:rPr lang="cs-CZ" sz="800" dirty="0" err="1"/>
              <a:t>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Zdroje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Archiv </a:t>
            </a:r>
            <a:r>
              <a:rPr lang="cs-CZ" dirty="0" smtClean="0"/>
              <a:t>autora</a:t>
            </a:r>
          </a:p>
          <a:p>
            <a:r>
              <a:rPr lang="cs-CZ" dirty="0" smtClean="0"/>
              <a:t>Zdroje uvedeny u obrázků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Metodický list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Materiál je určen pro 1.ročníky čtyřletého studia a 1.a 2.ročníky šestiletého studia.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Učitel pomocí prezentace probere učivo </a:t>
            </a:r>
            <a:r>
              <a:rPr lang="cs-CZ" sz="2800" dirty="0" smtClean="0"/>
              <a:t>o smyslové soustavě a stavbě oka.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 smtClean="0"/>
              <a:t> </a:t>
            </a:r>
            <a:r>
              <a:rPr lang="cs-CZ" sz="2800" dirty="0">
                <a:cs typeface="Arial" charset="0"/>
              </a:rPr>
              <a:t>Připomene </a:t>
            </a:r>
            <a:r>
              <a:rPr lang="cs-CZ" sz="2800" dirty="0" smtClean="0">
                <a:cs typeface="Arial" charset="0"/>
              </a:rPr>
              <a:t>stavbu a funkci nervové soustavy. </a:t>
            </a:r>
            <a:endParaRPr lang="cs-CZ" sz="28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cs typeface="Arial" charset="0"/>
              </a:rPr>
              <a:t> </a:t>
            </a:r>
            <a:r>
              <a:rPr lang="cs-CZ" sz="2800" dirty="0">
                <a:cs typeface="Arial" charset="0"/>
              </a:rPr>
              <a:t>V</a:t>
            </a:r>
            <a:r>
              <a:rPr lang="cs-CZ" sz="2800" dirty="0" smtClean="0">
                <a:cs typeface="Arial" charset="0"/>
              </a:rPr>
              <a:t>ýznam smyslové soustavy a uvede nemoci smyslů.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Prezentaci lze použít jako rozumný návod k rozvoji pohybových aktivit jedince školního věku.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u="sng" dirty="0" smtClean="0"/>
              <a:t>SMYSLOVÁ SOUSTAVA</a:t>
            </a:r>
            <a:endParaRPr lang="cs-CZ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b="1" u="sng" dirty="0" smtClean="0">
                <a:solidFill>
                  <a:srgbClr val="FF0000"/>
                </a:solidFill>
              </a:rPr>
              <a:t>STAVBA OKA</a:t>
            </a:r>
            <a:endParaRPr lang="cs-CZ" sz="4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FUNKCE SMYSLŮ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Jsou součástí nervové soustavy</a:t>
            </a:r>
          </a:p>
          <a:p>
            <a:r>
              <a:rPr lang="cs-CZ" dirty="0" smtClean="0"/>
              <a:t>Regulován reflexním obloukem: receptor, dostředivá dráha, CNS, odstředivá dráha, efektor</a:t>
            </a:r>
          </a:p>
          <a:p>
            <a:r>
              <a:rPr lang="cs-CZ" dirty="0" smtClean="0"/>
              <a:t>Přenos podnětů z vnějšího prostředí do vnitřního prostředí člověka</a:t>
            </a:r>
          </a:p>
          <a:p>
            <a:r>
              <a:rPr lang="cs-CZ" dirty="0" smtClean="0"/>
              <a:t>Přenos pomocí pěti smyslů: </a:t>
            </a:r>
            <a:r>
              <a:rPr lang="cs-CZ" b="1" dirty="0" smtClean="0"/>
              <a:t>zrak</a:t>
            </a:r>
            <a:r>
              <a:rPr lang="cs-CZ" dirty="0" smtClean="0"/>
              <a:t>, sluch, čich, hmat, chuť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OKA</a:t>
            </a:r>
            <a:endParaRPr lang="cs-CZ" dirty="0"/>
          </a:p>
        </p:txBody>
      </p:sp>
      <p:pic>
        <p:nvPicPr>
          <p:cNvPr id="18434" name="Picture 2" descr="http://fyzika.jreichl.com/data/optika/32_oko_soubory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904656" cy="3312368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2483768" y="508518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https://www.google.cz/search?hl=cs&amp;site=imghp&amp;tbm=isch&amp;source=hp&amp;biw=1138&amp;bih=532&amp;q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Popis stavebních části oka:</a:t>
            </a:r>
            <a:endParaRPr lang="cs-CZ" b="1" u="sng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Rohovka</a:t>
            </a:r>
            <a:r>
              <a:rPr lang="cs-CZ" dirty="0" smtClean="0"/>
              <a:t> – chrání vnější část oka</a:t>
            </a:r>
          </a:p>
          <a:p>
            <a:r>
              <a:rPr lang="cs-CZ" u="sng" dirty="0" smtClean="0"/>
              <a:t>Duhovka</a:t>
            </a:r>
            <a:r>
              <a:rPr lang="cs-CZ" b="1" dirty="0" smtClean="0"/>
              <a:t> </a:t>
            </a:r>
            <a:r>
              <a:rPr lang="cs-CZ" dirty="0" smtClean="0"/>
              <a:t>– udává barvu oka, obsahuje pigmenty.  Uprostřed otvor – </a:t>
            </a:r>
            <a:r>
              <a:rPr lang="cs-CZ" b="1" dirty="0" smtClean="0"/>
              <a:t>zornice</a:t>
            </a:r>
          </a:p>
          <a:p>
            <a:r>
              <a:rPr lang="cs-CZ" u="sng" dirty="0" smtClean="0"/>
              <a:t>Čočka</a:t>
            </a:r>
            <a:r>
              <a:rPr lang="cs-CZ" dirty="0" smtClean="0"/>
              <a:t> – zaostřuje předávaný obraz do mozku</a:t>
            </a:r>
          </a:p>
          <a:p>
            <a:r>
              <a:rPr lang="cs-CZ" u="sng" dirty="0" smtClean="0"/>
              <a:t>Sklivec</a:t>
            </a:r>
            <a:r>
              <a:rPr lang="cs-CZ" b="1" dirty="0" smtClean="0"/>
              <a:t> </a:t>
            </a:r>
            <a:r>
              <a:rPr lang="cs-CZ" dirty="0" smtClean="0"/>
              <a:t>– rosolovitá hmota uvnitř oka</a:t>
            </a:r>
          </a:p>
          <a:p>
            <a:r>
              <a:rPr lang="cs-CZ" u="sng" dirty="0"/>
              <a:t>Sítnice</a:t>
            </a:r>
            <a:r>
              <a:rPr lang="cs-CZ" b="1" dirty="0" smtClean="0"/>
              <a:t> </a:t>
            </a:r>
            <a:r>
              <a:rPr lang="cs-CZ" dirty="0" smtClean="0"/>
              <a:t>– obsahuje </a:t>
            </a:r>
            <a:r>
              <a:rPr lang="cs-CZ" b="1" dirty="0" smtClean="0"/>
              <a:t>tyčinky </a:t>
            </a:r>
            <a:r>
              <a:rPr lang="cs-CZ" dirty="0" smtClean="0"/>
              <a:t>a</a:t>
            </a:r>
            <a:r>
              <a:rPr lang="cs-CZ" b="1" dirty="0" smtClean="0">
                <a:solidFill>
                  <a:srgbClr val="FF0000"/>
                </a:solidFill>
              </a:rPr>
              <a:t> čípky</a:t>
            </a:r>
            <a:r>
              <a:rPr lang="cs-CZ" dirty="0" smtClean="0"/>
              <a:t>, které zabezpečují </a:t>
            </a:r>
            <a:r>
              <a:rPr lang="cs-CZ" b="1" dirty="0" smtClean="0"/>
              <a:t>černobílé </a:t>
            </a:r>
            <a:r>
              <a:rPr lang="cs-CZ" dirty="0" smtClean="0"/>
              <a:t>a </a:t>
            </a:r>
            <a:r>
              <a:rPr lang="cs-CZ" dirty="0" smtClean="0">
                <a:solidFill>
                  <a:srgbClr val="FF0000"/>
                </a:solidFill>
              </a:rPr>
              <a:t>barevné vidění</a:t>
            </a:r>
          </a:p>
          <a:p>
            <a:r>
              <a:rPr lang="cs-CZ" u="sng" dirty="0"/>
              <a:t>Cévna</a:t>
            </a:r>
            <a:r>
              <a:rPr lang="cs-CZ" u="sng" dirty="0" smtClean="0"/>
              <a:t>tka</a:t>
            </a:r>
            <a:r>
              <a:rPr lang="cs-CZ" dirty="0" smtClean="0"/>
              <a:t> – bohatě prokrvená – výživa oka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Místo nejostřejšího vidění: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 nazývá </a:t>
            </a:r>
            <a:r>
              <a:rPr lang="cs-CZ" b="1" dirty="0" smtClean="0"/>
              <a:t>ŽLUTÁ SKVRNA </a:t>
            </a:r>
            <a:r>
              <a:rPr lang="cs-CZ" dirty="0" smtClean="0"/>
              <a:t>– obsahuje největší množství tyčinek a čípků.</a:t>
            </a:r>
            <a:endParaRPr lang="cs-CZ" dirty="0"/>
          </a:p>
        </p:txBody>
      </p:sp>
      <p:pic>
        <p:nvPicPr>
          <p:cNvPr id="19458" name="Picture 2" descr="http://www.zeleny-zakal.cz/dbpic/anatomie1_4-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24944"/>
            <a:ext cx="4032448" cy="331236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971600" y="623731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https://www.google.cz/search?hl=cs&amp;site=imghp&amp;tbm=isch&amp;source=hp&amp;biw=1138&amp;bih=532&amp;q=%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Místo špatného vidění: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 nazývá </a:t>
            </a:r>
            <a:r>
              <a:rPr lang="cs-CZ" b="1" dirty="0" smtClean="0"/>
              <a:t>SLEPÁ SKVRNA </a:t>
            </a:r>
            <a:r>
              <a:rPr lang="cs-CZ" dirty="0" smtClean="0"/>
              <a:t>– nachází se na sítnici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V</a:t>
            </a:r>
            <a:r>
              <a:rPr lang="cs-CZ" dirty="0" smtClean="0"/>
              <a:t> místě vycházejícího </a:t>
            </a:r>
            <a:r>
              <a:rPr lang="cs-CZ" b="1" dirty="0" smtClean="0"/>
              <a:t>zrakového nervu</a:t>
            </a:r>
          </a:p>
          <a:p>
            <a:r>
              <a:rPr lang="cs-CZ" dirty="0" smtClean="0"/>
              <a:t>Když paprsek světla dopadne zde nevidíme nic</a:t>
            </a:r>
          </a:p>
          <a:p>
            <a:r>
              <a:rPr lang="cs-CZ" dirty="0" smtClean="0"/>
              <a:t>Nenacházejí se zde žádné čípky ani tyčinky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iles.lidsketelo.webnode.cz/200000028-07d4308cd5/o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4000" cy="5960741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195736" y="602128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http://files.lidsketelo.webnode.cz/200000028-07d4308cd/oko.jpg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353</Words>
  <Application>Microsoft Office PowerPoint</Application>
  <PresentationFormat>Předvádění na obrazovce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Snímek 1</vt:lpstr>
      <vt:lpstr>Metodický list</vt:lpstr>
      <vt:lpstr>SMYSLOVÁ SOUSTAVA</vt:lpstr>
      <vt:lpstr>FUNKCE SMYSLŮ</vt:lpstr>
      <vt:lpstr>STAVBA OKA</vt:lpstr>
      <vt:lpstr>Popis stavebních části oka:</vt:lpstr>
      <vt:lpstr>Místo nejostřejšího vidění:</vt:lpstr>
      <vt:lpstr>Místo špatného vidění:</vt:lpstr>
      <vt:lpstr>Snímek 9</vt:lpstr>
      <vt:lpstr>Na sítnici jsou uloženy:</vt:lpstr>
      <vt:lpstr>Snímek 11</vt:lpstr>
      <vt:lpstr>NEMOCI</vt:lpstr>
      <vt:lpstr>DALTONISMUS - barvoslepost</vt:lpstr>
      <vt:lpstr>Snímek 14</vt:lpstr>
      <vt:lpstr>Refrakční vady</vt:lpstr>
      <vt:lpstr>Snímek 16</vt:lpstr>
      <vt:lpstr>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sarka.dohnalova</dc:creator>
  <cp:lastModifiedBy>ivana.kuczynska</cp:lastModifiedBy>
  <cp:revision>24</cp:revision>
  <dcterms:created xsi:type="dcterms:W3CDTF">2014-01-04T18:00:41Z</dcterms:created>
  <dcterms:modified xsi:type="dcterms:W3CDTF">2014-04-09T11:09:53Z</dcterms:modified>
</cp:coreProperties>
</file>