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B49D8-77DE-4987-A879-8C3F29E52C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0F9E7-0707-45CD-B73B-A33C830871F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0E0A4-9625-43FF-8E69-1A467F5A20D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4E407-CABF-419E-964A-60F049BEB39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12BEA-85A4-4DF8-B004-A25BD2B0B6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23F4E-F7B6-466E-B81A-847575F2F5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AC90B-F73D-486F-BB39-4CF65F5953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C5125-8182-4AB9-A850-036C414CD7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C6C69-3B18-4250-B69B-4FAD34F1FE0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8B53-D4B2-40BB-9E38-A776A03A98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909CB-98B1-46F5-A93F-DA0C91C6C8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FBCCFA-E5A3-46A4-909A-3B1A41FE6EA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03188"/>
            <a:ext cx="9144000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/>
              <a:t>    </a:t>
            </a:r>
            <a:r>
              <a:rPr lang="cs-CZ" sz="2000">
                <a:latin typeface="Calibri" pitchFamily="34" charset="0"/>
              </a:rPr>
              <a:t>VY_32_INOVACE_</a:t>
            </a:r>
            <a:r>
              <a:rPr lang="cs-CZ" sz="2000">
                <a:solidFill>
                  <a:srgbClr val="00B0F0"/>
                </a:solidFill>
              </a:rPr>
              <a:t>P6</a:t>
            </a:r>
            <a:r>
              <a:rPr lang="cs-CZ" sz="2000">
                <a:solidFill>
                  <a:srgbClr val="00B0F0"/>
                </a:solidFill>
                <a:latin typeface="Calibri" pitchFamily="34" charset="0"/>
              </a:rPr>
              <a:t>_</a:t>
            </a:r>
            <a:r>
              <a:rPr lang="cs-CZ" sz="2000">
                <a:solidFill>
                  <a:srgbClr val="00B0F0"/>
                </a:solidFill>
              </a:rPr>
              <a:t>1</a:t>
            </a:r>
            <a:r>
              <a:rPr lang="cs-CZ" sz="2000">
                <a:solidFill>
                  <a:srgbClr val="00B0F0"/>
                </a:solidFill>
                <a:latin typeface="Calibri" pitchFamily="34" charset="0"/>
              </a:rPr>
              <a:t>.</a:t>
            </a:r>
            <a:r>
              <a:rPr lang="cs-CZ" sz="2000">
                <a:solidFill>
                  <a:srgbClr val="00B0F0"/>
                </a:solidFill>
              </a:rPr>
              <a:t>6</a:t>
            </a:r>
          </a:p>
          <a:p>
            <a:pPr algn="ctr"/>
            <a:r>
              <a:rPr lang="cs-CZ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Tematická oblast: </a:t>
            </a:r>
            <a:r>
              <a:rPr lang="cs-CZ" sz="24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Laboratorní a terénní cvičení</a:t>
            </a:r>
          </a:p>
          <a:p>
            <a:pPr algn="ctr"/>
            <a:r>
              <a:rPr lang="cs-CZ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Rostlinná pletiva II.</a:t>
            </a:r>
            <a:endParaRPr lang="cs-CZ" sz="24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                                  Typ: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                   Předmět: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Biologie</a:t>
            </a:r>
          </a:p>
          <a:p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r. (6leté), 2. r. (4leté)</a:t>
            </a:r>
          </a:p>
          <a:p>
            <a:pPr algn="ctr" eaLnBrk="0" hangingPunct="0"/>
            <a:endParaRPr lang="cs-CZ">
              <a:cs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500" y="4614863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r>
              <a:rPr lang="cs-CZ" sz="100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Šárka Dohnalová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listopad 2013</a:t>
            </a:r>
          </a:p>
        </p:txBody>
      </p:sp>
      <p:pic>
        <p:nvPicPr>
          <p:cNvPr id="3076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42093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Postup č.3</a:t>
            </a:r>
            <a:br>
              <a:rPr lang="cs-CZ" sz="3200" b="1" u="sng"/>
            </a:br>
            <a:r>
              <a:rPr lang="cs-CZ" sz="3200" b="1"/>
              <a:t>Pomůcky: </a:t>
            </a:r>
            <a:r>
              <a:rPr lang="cs-CZ" sz="3200"/>
              <a:t>hluchavka pitulník.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Zhotovíme příčný řez z řapíku listu.</a:t>
            </a:r>
          </a:p>
          <a:p>
            <a:r>
              <a:rPr lang="cs-CZ"/>
              <a:t>Řežeme žiletkou tenké příčné řezy.</a:t>
            </a:r>
          </a:p>
          <a:p>
            <a:r>
              <a:rPr lang="cs-CZ"/>
              <a:t>Z nejtenčích řezů zhotovíme nativní preparát.</a:t>
            </a:r>
          </a:p>
          <a:p>
            <a:r>
              <a:rPr lang="cs-CZ"/>
              <a:t>Mikroskopujeme při nejmenším zvětšení.</a:t>
            </a:r>
          </a:p>
          <a:p>
            <a:r>
              <a:rPr lang="cs-CZ"/>
              <a:t>Zakreslíme a popíšeme 3- 4buňky.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/>
              <a:t>Odpověz na otázky.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Jakou funkci má sklerenchym a kolenchym?</a:t>
            </a:r>
          </a:p>
          <a:p>
            <a:r>
              <a:rPr lang="cs-CZ"/>
              <a:t>Kde ještě najdeš ve stavbě rostlin sklerenchym a kde kolenchym?</a:t>
            </a:r>
          </a:p>
          <a:p>
            <a:r>
              <a:rPr lang="cs-CZ"/>
              <a:t>Funkce plazmodezmů je: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Závěr: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/>
              <a:t>Možnosti: </a:t>
            </a:r>
            <a:r>
              <a:rPr lang="cs-CZ"/>
              <a:t>charakteristika,práce se mi podařila, nepodařila,co bych mohla zlepšit.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/>
              <a:t>Použitá literatura.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Vlastní zdroje.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/>
              <a:t>METODICKÝ LIST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cs-CZ"/>
              <a:t>Studenti a učitel donesou rostlinný materiál.</a:t>
            </a:r>
          </a:p>
          <a:p>
            <a:r>
              <a:rPr lang="cs-CZ"/>
              <a:t>Před započetím práce učitel pomoci prezentace připomene základní stavbu rostlinné eukaryotické buňky.</a:t>
            </a:r>
          </a:p>
          <a:p>
            <a:r>
              <a:rPr lang="cs-CZ"/>
              <a:t>Na obrázcích učitel ukáže části, které budou studenti mikroskopovat.</a:t>
            </a:r>
          </a:p>
          <a:p>
            <a:r>
              <a:rPr lang="cs-CZ"/>
              <a:t>Učitel zopakuje základní pravidla mikroskopování.</a:t>
            </a:r>
          </a:p>
          <a:p>
            <a:pPr>
              <a:buFontTx/>
              <a:buNone/>
            </a:pPr>
            <a:endParaRPr lang="cs-CZ"/>
          </a:p>
          <a:p>
            <a:endParaRPr lang="cs-CZ" sz="2000"/>
          </a:p>
        </p:txBody>
      </p:sp>
      <p:sp>
        <p:nvSpPr>
          <p:cNvPr id="4100" name="Zástupný symbol pro obsah 2"/>
          <p:cNvSpPr txBox="1">
            <a:spLocks/>
          </p:cNvSpPr>
          <p:nvPr/>
        </p:nvSpPr>
        <p:spPr bwMode="auto">
          <a:xfrm>
            <a:off x="468313" y="1628775"/>
            <a:ext cx="8229600" cy="4924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>
                <a:latin typeface="Calibri" pitchFamily="34" charset="0"/>
              </a:rPr>
              <a:t>Studenti a učitel donesou rostlinný materiál.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>
                <a:latin typeface="Calibri" pitchFamily="34" charset="0"/>
              </a:rPr>
              <a:t>V rámci laboratorních cvičení se žáci seznámí s několika typy rostlinných pletiv.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>
                <a:latin typeface="Calibri" pitchFamily="34" charset="0"/>
              </a:rPr>
              <a:t>Na obrázcích učitel ukáže části, které budou studenti mikroskopovat.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>
                <a:latin typeface="Calibri" pitchFamily="34" charset="0"/>
              </a:rPr>
              <a:t>Učitel zopakuje základní pravidla mikroskopování.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>
                <a:latin typeface="Calibri" pitchFamily="34" charset="0"/>
              </a:rPr>
              <a:t>Pro zápis použijeme předepsaný protokol.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/>
              <a:t>Protokol č.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/>
              <a:t>Téma:	</a:t>
            </a:r>
            <a:r>
              <a:rPr lang="cs-CZ"/>
              <a:t>	</a:t>
            </a:r>
            <a:r>
              <a:rPr lang="cs-CZ" sz="4000" b="1" u="sng">
                <a:solidFill>
                  <a:srgbClr val="FF0000"/>
                </a:solidFill>
              </a:rPr>
              <a:t>Pletiva II.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4000" b="1" u="sng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b="1"/>
              <a:t>Jméno:	</a:t>
            </a:r>
            <a:r>
              <a:rPr lang="cs-CZ"/>
              <a:t>				</a:t>
            </a:r>
            <a:r>
              <a:rPr lang="cs-CZ" b="1"/>
              <a:t>Datum:</a:t>
            </a:r>
          </a:p>
          <a:p>
            <a:pPr>
              <a:lnSpc>
                <a:spcPct val="90000"/>
              </a:lnSpc>
            </a:pPr>
            <a:r>
              <a:rPr lang="cs-CZ" b="1"/>
              <a:t>Pomůcky:</a:t>
            </a:r>
            <a:r>
              <a:rPr lang="cs-CZ"/>
              <a:t> </a:t>
            </a:r>
            <a:r>
              <a:rPr lang="cs-CZ" sz="1800"/>
              <a:t>mikroskop s příslušenstvím, plod - hruška, hluchavka pitulník, zápalky.</a:t>
            </a:r>
          </a:p>
          <a:p>
            <a:pPr>
              <a:lnSpc>
                <a:spcPct val="90000"/>
              </a:lnSpc>
            </a:pPr>
            <a:endParaRPr lang="cs-CZ" sz="1800"/>
          </a:p>
          <a:p>
            <a:pPr>
              <a:lnSpc>
                <a:spcPct val="90000"/>
              </a:lnSpc>
            </a:pPr>
            <a:endParaRPr lang="cs-CZ" sz="1800"/>
          </a:p>
          <a:p>
            <a:pPr>
              <a:lnSpc>
                <a:spcPct val="90000"/>
              </a:lnSpc>
            </a:pPr>
            <a:r>
              <a:rPr lang="cs-CZ" b="1"/>
              <a:t>Úloha:  č.1. – 3.</a:t>
            </a:r>
          </a:p>
          <a:p>
            <a:pPr>
              <a:lnSpc>
                <a:spcPct val="90000"/>
              </a:lnSpc>
            </a:pPr>
            <a:r>
              <a:rPr lang="cs-CZ" b="1"/>
              <a:t>Závěr:</a:t>
            </a:r>
          </a:p>
          <a:p>
            <a:pPr>
              <a:lnSpc>
                <a:spcPct val="90000"/>
              </a:lnSpc>
            </a:pPr>
            <a:endParaRPr lang="cs-CZ" b="1"/>
          </a:p>
          <a:p>
            <a:pPr>
              <a:lnSpc>
                <a:spcPct val="90000"/>
              </a:lnSpc>
            </a:pPr>
            <a:endParaRPr lang="cs-CZ" sz="1800"/>
          </a:p>
          <a:p>
            <a:pPr>
              <a:lnSpc>
                <a:spcPct val="90000"/>
              </a:lnSpc>
            </a:pPr>
            <a:endParaRPr lang="cs-CZ" sz="1800"/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u="sng"/>
              <a:t>Doplň - teoretický základ ke cvičení: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Pletiva jsou</a:t>
            </a:r>
            <a:r>
              <a:rPr lang="cs-CZ"/>
              <a:t>………………………………..</a:t>
            </a:r>
          </a:p>
          <a:p>
            <a:endParaRPr lang="cs-CZ"/>
          </a:p>
          <a:p>
            <a:r>
              <a:rPr lang="cs-CZ">
                <a:solidFill>
                  <a:srgbClr val="FF0000"/>
                </a:solidFill>
              </a:rPr>
              <a:t>Sklerenchym</a:t>
            </a:r>
            <a:r>
              <a:rPr lang="cs-CZ"/>
              <a:t>………………………………..</a:t>
            </a:r>
          </a:p>
          <a:p>
            <a:r>
              <a:rPr lang="cs-CZ">
                <a:solidFill>
                  <a:srgbClr val="FF0000"/>
                </a:solidFill>
              </a:rPr>
              <a:t>Kolenchym</a:t>
            </a:r>
            <a:r>
              <a:rPr lang="cs-CZ"/>
              <a:t>…………………………………..</a:t>
            </a:r>
          </a:p>
          <a:p>
            <a:r>
              <a:rPr lang="cs-CZ"/>
              <a:t>Plazmodesmy……………………………….</a:t>
            </a:r>
          </a:p>
          <a:p>
            <a:r>
              <a:rPr lang="cs-CZ"/>
              <a:t>Funkce plazmodesmů………………………</a:t>
            </a: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Úloha č.1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>
                <a:solidFill>
                  <a:srgbClr val="008000"/>
                </a:solidFill>
              </a:rPr>
              <a:t>Pozorování sklerenchymu v dužině hrušky.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Postup č.1</a:t>
            </a:r>
            <a:br>
              <a:rPr lang="cs-CZ" sz="3200" b="1" u="sng"/>
            </a:br>
            <a:r>
              <a:rPr lang="cs-CZ" sz="3200" b="1"/>
              <a:t>Pomůcky: </a:t>
            </a:r>
            <a:r>
              <a:rPr lang="cs-CZ" sz="3200"/>
              <a:t>malvice hruška, vlašský ořech.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Provedeme příčný řez plodu hrušky.</a:t>
            </a:r>
          </a:p>
          <a:p>
            <a:r>
              <a:rPr lang="cs-CZ"/>
              <a:t>Řežeme žiletkou tenké příčné řezy.</a:t>
            </a:r>
          </a:p>
          <a:p>
            <a:r>
              <a:rPr lang="cs-CZ"/>
              <a:t>Z nejtenčích řezů zhotovíme nativní preparát.</a:t>
            </a:r>
          </a:p>
          <a:p>
            <a:r>
              <a:rPr lang="cs-CZ"/>
              <a:t>Mikroskopujeme při nejmenším zvětšení.</a:t>
            </a:r>
          </a:p>
          <a:p>
            <a:r>
              <a:rPr lang="cs-CZ"/>
              <a:t>Zakreslíme a popíšeme 3- 4buňky.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Úloha č.2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>
                <a:solidFill>
                  <a:srgbClr val="008000"/>
                </a:solidFill>
              </a:rPr>
              <a:t>Pozorování plazmodezmů v zápalce.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Postup č.2</a:t>
            </a:r>
            <a:br>
              <a:rPr lang="cs-CZ" sz="3200" b="1" u="sng"/>
            </a:br>
            <a:r>
              <a:rPr lang="cs-CZ" sz="3200" b="1"/>
              <a:t>Pomůcky: </a:t>
            </a:r>
            <a:r>
              <a:rPr lang="cs-CZ" sz="3200"/>
              <a:t>zápalka.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Zhotovíme příčné nebo podélné řezy zápalkou.</a:t>
            </a:r>
          </a:p>
          <a:p>
            <a:r>
              <a:rPr lang="cs-CZ"/>
              <a:t>Řežeme žiletkou tenké řezy.</a:t>
            </a:r>
          </a:p>
          <a:p>
            <a:r>
              <a:rPr lang="cs-CZ"/>
              <a:t>Z nejtenčích řezů zhotovíme nativní preparát.</a:t>
            </a:r>
          </a:p>
          <a:p>
            <a:r>
              <a:rPr lang="cs-CZ"/>
              <a:t>Mikroskopujeme tečky a dvojtečky plazmodezmů při nejmenším zvětšení.</a:t>
            </a:r>
          </a:p>
          <a:p>
            <a:r>
              <a:rPr lang="cs-CZ"/>
              <a:t>Zakreslíme a popíšeme 3- 4buňky.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Úloha č.3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>
                <a:solidFill>
                  <a:srgbClr val="008000"/>
                </a:solidFill>
              </a:rPr>
              <a:t>Pozorování kolenchymu v řapíku listu.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283</Words>
  <Application>Microsoft Office PowerPoint</Application>
  <PresentationFormat>Předvádění na obrazovce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Výchozí návrh</vt:lpstr>
      <vt:lpstr>Snímek 1</vt:lpstr>
      <vt:lpstr>METODICKÝ LIST</vt:lpstr>
      <vt:lpstr>Protokol č.</vt:lpstr>
      <vt:lpstr>Doplň - teoretický základ ke cvičení:</vt:lpstr>
      <vt:lpstr>Úloha č.1</vt:lpstr>
      <vt:lpstr>Postup č.1 Pomůcky: malvice hruška, vlašský ořech.</vt:lpstr>
      <vt:lpstr>Úloha č.2</vt:lpstr>
      <vt:lpstr>Postup č.2 Pomůcky: zápalka.</vt:lpstr>
      <vt:lpstr>Úloha č.3</vt:lpstr>
      <vt:lpstr>Postup č.3 Pomůcky: hluchavka pitulník.</vt:lpstr>
      <vt:lpstr>Odpověz na otázky.</vt:lpstr>
      <vt:lpstr>Závěr:</vt:lpstr>
      <vt:lpstr>Použitá literatura.</vt:lpstr>
    </vt:vector>
  </TitlesOfParts>
  <Company>gymnázium Třinec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sarka.dohnalova</dc:creator>
  <cp:lastModifiedBy>hana.frankova</cp:lastModifiedBy>
  <cp:revision>6</cp:revision>
  <dcterms:created xsi:type="dcterms:W3CDTF">2013-11-14T12:01:19Z</dcterms:created>
  <dcterms:modified xsi:type="dcterms:W3CDTF">2013-12-20T09:54:05Z</dcterms:modified>
</cp:coreProperties>
</file>