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6" r:id="rId8"/>
    <p:sldId id="267" r:id="rId9"/>
    <p:sldId id="269" r:id="rId10"/>
    <p:sldId id="270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2CC7A-E2BE-4D6E-9FA2-427CEF1D6F1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C219C-CF06-4329-9D80-BEB55062D91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1F39C-8B23-4A03-A437-63C6F4A7800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D02A9-E5C7-4B52-8C5C-4C8FE004BA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7B665-AF96-4D2D-834F-3FFAEE2B2FB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51860-9F98-4AA8-BE87-33C1E34B58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1F4A8-4189-4DC5-9D83-FADE950941C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5CDFB-EAE6-44A2-80E5-FF6A42269E9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8E7E7-CD06-4168-A84E-B0B61F3EA98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81888-8EDC-4414-A45D-86EC2EF5D87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778EF-119B-414B-9EAE-A48FBFB467A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766F10-AC02-479F-AFA8-9EFF0E9A8366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03188"/>
            <a:ext cx="9144000" cy="262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>
                <a:latin typeface="Calibri" pitchFamily="34" charset="0"/>
              </a:rPr>
              <a:t>				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/>
              <a:t>    </a:t>
            </a:r>
            <a:r>
              <a:rPr lang="cs-CZ" sz="2000">
                <a:latin typeface="Calibri" pitchFamily="34" charset="0"/>
              </a:rPr>
              <a:t>VY_32_INOVACE_</a:t>
            </a:r>
            <a:r>
              <a:rPr lang="cs-CZ" sz="2000">
                <a:solidFill>
                  <a:srgbClr val="00B0F0"/>
                </a:solidFill>
              </a:rPr>
              <a:t>P6</a:t>
            </a:r>
            <a:r>
              <a:rPr lang="cs-CZ" sz="2000">
                <a:solidFill>
                  <a:srgbClr val="00B0F0"/>
                </a:solidFill>
                <a:latin typeface="Calibri" pitchFamily="34" charset="0"/>
              </a:rPr>
              <a:t>_</a:t>
            </a:r>
            <a:r>
              <a:rPr lang="cs-CZ" sz="2000">
                <a:solidFill>
                  <a:srgbClr val="00B0F0"/>
                </a:solidFill>
              </a:rPr>
              <a:t>1</a:t>
            </a:r>
            <a:r>
              <a:rPr lang="cs-CZ" sz="2000">
                <a:solidFill>
                  <a:srgbClr val="00B0F0"/>
                </a:solidFill>
                <a:latin typeface="Calibri" pitchFamily="34" charset="0"/>
              </a:rPr>
              <a:t>.</a:t>
            </a:r>
            <a:r>
              <a:rPr lang="cs-CZ" sz="2000">
                <a:solidFill>
                  <a:srgbClr val="00B0F0"/>
                </a:solidFill>
              </a:rPr>
              <a:t>5</a:t>
            </a:r>
          </a:p>
          <a:p>
            <a:pPr algn="ctr"/>
            <a:r>
              <a:rPr lang="cs-CZ" sz="2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Tematická oblast: </a:t>
            </a:r>
            <a:r>
              <a:rPr lang="cs-CZ" sz="24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Laboratorní a terénní cvičení</a:t>
            </a:r>
          </a:p>
          <a:p>
            <a:pPr algn="ctr"/>
            <a:r>
              <a:rPr lang="cs-CZ" sz="2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Rostlinná pletiva I.</a:t>
            </a:r>
            <a:endParaRPr lang="cs-CZ" sz="240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>
                <a:latin typeface="Times New Roman" pitchFamily="18" charset="0"/>
                <a:cs typeface="Times New Roman" pitchFamily="18" charset="0"/>
              </a:rPr>
              <a:t>                                              Typ:</a:t>
            </a:r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- kombinovaný</a:t>
            </a:r>
          </a:p>
          <a:p>
            <a:r>
              <a:rPr lang="cs-CZ" sz="2000">
                <a:latin typeface="Times New Roman" pitchFamily="18" charset="0"/>
                <a:cs typeface="Times New Roman" pitchFamily="18" charset="0"/>
              </a:rPr>
              <a:t>		                   Předmět: </a:t>
            </a:r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Biologie</a:t>
            </a:r>
          </a:p>
          <a:p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3. r. (6leté), 2. r. (4leté)</a:t>
            </a:r>
          </a:p>
          <a:p>
            <a:pPr algn="ctr" eaLnBrk="0" hangingPunct="0"/>
            <a:endParaRPr lang="cs-CZ"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57500" y="4614863"/>
            <a:ext cx="3489325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Zpracováno v rámci projektu</a:t>
            </a:r>
            <a:endParaRPr lang="cs-CZ" sz="80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EU peníze školám</a:t>
            </a:r>
            <a:endParaRPr lang="cs-CZ" sz="800">
              <a:ea typeface="Times New Roman" pitchFamily="18" charset="0"/>
              <a:cs typeface="Arial" charset="0"/>
            </a:endParaRPr>
          </a:p>
          <a:p>
            <a:r>
              <a:rPr lang="cs-CZ" sz="1000">
                <a:latin typeface="Calibri" pitchFamily="34" charset="0"/>
                <a:ea typeface="Times New Roman" pitchFamily="18" charset="0"/>
                <a:cs typeface="Arial" charset="0"/>
              </a:rPr>
              <a:t>	  CZ.1.07/1.5.00/34.0296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Zpracovatel:</a:t>
            </a:r>
            <a:endParaRPr lang="cs-CZ" sz="80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2100" b="1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Mgr. Šárka Dohnalová</a:t>
            </a:r>
            <a:endParaRPr lang="cs-CZ" sz="80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Datum vytvoření: </a:t>
            </a:r>
            <a:r>
              <a:rPr lang="cs-CZ" sz="1400" b="1">
                <a:solidFill>
                  <a:srgbClr val="66CCFF"/>
                </a:solidFill>
                <a:ea typeface="Times New Roman" pitchFamily="18" charset="0"/>
                <a:cs typeface="Arial" charset="0"/>
              </a:rPr>
              <a:t>listopad 2013</a:t>
            </a:r>
          </a:p>
        </p:txBody>
      </p:sp>
      <p:pic>
        <p:nvPicPr>
          <p:cNvPr id="5124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2420938"/>
            <a:ext cx="2770188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OPVK_ve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u="sng"/>
              <a:t>Postup č.3</a:t>
            </a:r>
            <a:br>
              <a:rPr lang="cs-CZ" sz="3200" b="1" u="sng"/>
            </a:br>
            <a:r>
              <a:rPr lang="cs-CZ" sz="3200" b="1"/>
              <a:t>Pomůcky:</a:t>
            </a:r>
            <a:r>
              <a:rPr lang="cs-CZ" sz="3200"/>
              <a:t> cibule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Nařežeme několik čtverečků z vnitřní strany suknice cibule.</a:t>
            </a:r>
          </a:p>
          <a:p>
            <a:r>
              <a:rPr lang="cs-CZ"/>
              <a:t>Z vnitřní strany pinzetou stáhneme tenkou blanku pokožky.</a:t>
            </a:r>
          </a:p>
          <a:p>
            <a:r>
              <a:rPr lang="cs-CZ"/>
              <a:t>Přeneseme do kapky vody na podložní sklíčko a vytvoříme preparát.</a:t>
            </a:r>
          </a:p>
          <a:p>
            <a:r>
              <a:rPr lang="cs-CZ"/>
              <a:t>Pozorujeme,nakreslíme a popíšeme.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/>
              <a:t>Odpověz na otázky.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Jakou funkci má aerenchym?</a:t>
            </a:r>
          </a:p>
          <a:p>
            <a:r>
              <a:rPr lang="cs-CZ"/>
              <a:t>Kde ještě najdeš ve stavbě rostlin parenchym?</a:t>
            </a:r>
          </a:p>
          <a:p>
            <a:r>
              <a:rPr lang="cs-CZ"/>
              <a:t>Prosenchym ve stavbě cibule plní funkci, které soustavy pletiv?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/>
              <a:t>Závěr: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/>
              <a:t>Možnosti: </a:t>
            </a:r>
            <a:r>
              <a:rPr lang="cs-CZ"/>
              <a:t>charakteristika,práce se mi podařila, nepodařila,co bych mohla zlepšit.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/>
              <a:t>Použitá literatura.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Vlastní zdroje.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/>
              <a:t>METODICKÝ LIST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cs-CZ"/>
              <a:t>Studenti a učitel donesou rostlinný materiál.</a:t>
            </a:r>
          </a:p>
          <a:p>
            <a:r>
              <a:rPr lang="cs-CZ"/>
              <a:t>Před započetím práce učitel pomoci prezentace připomene základní stavbu rostlinné eukaryotické buňky.</a:t>
            </a:r>
          </a:p>
          <a:p>
            <a:r>
              <a:rPr lang="cs-CZ"/>
              <a:t>Na obrázcích učitel ukáže části, které budou studenti mikroskopovat.</a:t>
            </a:r>
          </a:p>
          <a:p>
            <a:r>
              <a:rPr lang="cs-CZ"/>
              <a:t>Učitel zopakuje základní pravidla mikroskopování.</a:t>
            </a:r>
          </a:p>
          <a:p>
            <a:pPr>
              <a:buFontTx/>
              <a:buNone/>
            </a:pPr>
            <a:endParaRPr lang="cs-CZ"/>
          </a:p>
          <a:p>
            <a:endParaRPr lang="cs-CZ" sz="2000"/>
          </a:p>
        </p:txBody>
      </p:sp>
      <p:sp>
        <p:nvSpPr>
          <p:cNvPr id="6148" name="Zástupný symbol pro obsah 2"/>
          <p:cNvSpPr txBox="1">
            <a:spLocks/>
          </p:cNvSpPr>
          <p:nvPr/>
        </p:nvSpPr>
        <p:spPr bwMode="auto">
          <a:xfrm>
            <a:off x="468313" y="1628775"/>
            <a:ext cx="8229600" cy="4924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>
                <a:latin typeface="Calibri" pitchFamily="34" charset="0"/>
              </a:rPr>
              <a:t>Studenti a učitel donesou rostlinný materiál.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>
                <a:latin typeface="Calibri" pitchFamily="34" charset="0"/>
              </a:rPr>
              <a:t>V rámci laboratorních cvičení se žáci seznámí s několika typy rostlinných pletiv.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>
                <a:latin typeface="Calibri" pitchFamily="34" charset="0"/>
              </a:rPr>
              <a:t>Na obrázcích učitel ukáže části, které budou studenti mikroskopovat.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>
                <a:latin typeface="Calibri" pitchFamily="34" charset="0"/>
              </a:rPr>
              <a:t>Učitel zopakuje základní pravidla mikroskopování.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>
                <a:latin typeface="Calibri" pitchFamily="34" charset="0"/>
              </a:rPr>
              <a:t>Pro zápis použijeme předepsaný protokol.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cs-CZ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/>
              <a:t>Protokol č.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Téma:	</a:t>
            </a:r>
            <a:r>
              <a:rPr lang="cs-CZ"/>
              <a:t>	</a:t>
            </a:r>
            <a:r>
              <a:rPr lang="cs-CZ" sz="4000" b="1" u="sng">
                <a:solidFill>
                  <a:srgbClr val="FF0000"/>
                </a:solidFill>
              </a:rPr>
              <a:t>Pletiva I.</a:t>
            </a:r>
          </a:p>
          <a:p>
            <a:pPr>
              <a:buFontTx/>
              <a:buNone/>
            </a:pPr>
            <a:endParaRPr lang="cs-CZ" sz="4000" b="1" u="sng">
              <a:solidFill>
                <a:srgbClr val="FF0000"/>
              </a:solidFill>
            </a:endParaRPr>
          </a:p>
          <a:p>
            <a:r>
              <a:rPr lang="cs-CZ" b="1"/>
              <a:t>Jméno:	</a:t>
            </a:r>
            <a:r>
              <a:rPr lang="cs-CZ"/>
              <a:t>				</a:t>
            </a:r>
            <a:r>
              <a:rPr lang="cs-CZ" b="1"/>
              <a:t>Datum:</a:t>
            </a:r>
          </a:p>
          <a:p>
            <a:r>
              <a:rPr lang="cs-CZ" b="1"/>
              <a:t>Pomůcky:</a:t>
            </a:r>
            <a:r>
              <a:rPr lang="cs-CZ"/>
              <a:t> </a:t>
            </a:r>
            <a:r>
              <a:rPr lang="cs-CZ" sz="1800"/>
              <a:t>mikroskop s příslušenstvím, černý bez, sítina, cibule.</a:t>
            </a:r>
          </a:p>
          <a:p>
            <a:endParaRPr lang="cs-CZ" sz="1800"/>
          </a:p>
          <a:p>
            <a:endParaRPr lang="cs-CZ" sz="1800"/>
          </a:p>
          <a:p>
            <a:r>
              <a:rPr lang="cs-CZ" b="1"/>
              <a:t>Úloha:  č.1. – 3.</a:t>
            </a:r>
          </a:p>
          <a:p>
            <a:r>
              <a:rPr lang="cs-CZ" b="1"/>
              <a:t>Závěr:</a:t>
            </a:r>
          </a:p>
          <a:p>
            <a:endParaRPr lang="cs-CZ" b="1"/>
          </a:p>
          <a:p>
            <a:endParaRPr lang="cs-CZ" sz="1800"/>
          </a:p>
          <a:p>
            <a:endParaRPr lang="cs-CZ" sz="1800"/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u="sng"/>
              <a:t>Doplň - teoretický základ ke cvičení: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Pletiva jsou</a:t>
            </a:r>
            <a:r>
              <a:rPr lang="cs-CZ"/>
              <a:t>………………………………</a:t>
            </a:r>
          </a:p>
          <a:p>
            <a:endParaRPr lang="cs-CZ"/>
          </a:p>
          <a:p>
            <a:r>
              <a:rPr lang="cs-CZ">
                <a:solidFill>
                  <a:srgbClr val="FF0000"/>
                </a:solidFill>
              </a:rPr>
              <a:t>Parenchym</a:t>
            </a:r>
            <a:r>
              <a:rPr lang="cs-CZ"/>
              <a:t>…………………………….</a:t>
            </a:r>
          </a:p>
          <a:p>
            <a:r>
              <a:rPr lang="cs-CZ"/>
              <a:t>Aerenchym…………………………….</a:t>
            </a:r>
          </a:p>
          <a:p>
            <a:r>
              <a:rPr lang="cs-CZ">
                <a:solidFill>
                  <a:srgbClr val="FF0000"/>
                </a:solidFill>
              </a:rPr>
              <a:t>Prosenchym</a:t>
            </a:r>
            <a:r>
              <a:rPr lang="cs-CZ"/>
              <a:t>………………………………</a:t>
            </a:r>
          </a:p>
          <a:p>
            <a:r>
              <a:rPr lang="cs-CZ"/>
              <a:t>Interceluáry……………………………….</a:t>
            </a:r>
          </a:p>
          <a:p>
            <a:pPr>
              <a:buFontTx/>
              <a:buNone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/>
              <a:t>Úloha č.1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>
                <a:solidFill>
                  <a:srgbClr val="008000"/>
                </a:solidFill>
              </a:rPr>
              <a:t>Pozorování parenchymu v dužině černého bezu.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u="sng"/>
              <a:t>Postup č.1</a:t>
            </a:r>
            <a:br>
              <a:rPr lang="cs-CZ" sz="3200" b="1" u="sng"/>
            </a:br>
            <a:r>
              <a:rPr lang="cs-CZ" sz="3200" b="1"/>
              <a:t>Pomůcky: </a:t>
            </a:r>
            <a:r>
              <a:rPr lang="cs-CZ" sz="3200"/>
              <a:t>bobule, stonek černého bezu.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Provedeme příčný řez stonku bezu černého.</a:t>
            </a:r>
          </a:p>
          <a:p>
            <a:r>
              <a:rPr lang="cs-CZ"/>
              <a:t>Řežeme žiletkou tenké příčné řezy.</a:t>
            </a:r>
          </a:p>
          <a:p>
            <a:r>
              <a:rPr lang="cs-CZ"/>
              <a:t>Z nejtenčích řezů zhotovíme nativní preparát.</a:t>
            </a:r>
          </a:p>
          <a:p>
            <a:r>
              <a:rPr lang="cs-CZ"/>
              <a:t>Mikroskopujeme při nejmenším zvětšení.</a:t>
            </a:r>
          </a:p>
          <a:p>
            <a:r>
              <a:rPr lang="cs-CZ"/>
              <a:t>Zakreslíme a popíšeme 3- 4buňky.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/>
              <a:t>Úloha č.2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>
                <a:solidFill>
                  <a:srgbClr val="008000"/>
                </a:solidFill>
              </a:rPr>
              <a:t>Pozorování aerenchymu v dužině sítiny.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u="sng"/>
              <a:t>Postup č.2</a:t>
            </a:r>
            <a:br>
              <a:rPr lang="cs-CZ" sz="3200" b="1" u="sng"/>
            </a:br>
            <a:r>
              <a:rPr lang="cs-CZ" sz="3200" b="1"/>
              <a:t>Pomůcky: </a:t>
            </a:r>
            <a:r>
              <a:rPr lang="cs-CZ" sz="3200"/>
              <a:t>sítina rozkladitá.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Zhotovíme příčný řez stonku bezové ,,duše“.</a:t>
            </a:r>
          </a:p>
          <a:p>
            <a:r>
              <a:rPr lang="cs-CZ"/>
              <a:t>Řežeme žiletkou tenké příčné řezy.</a:t>
            </a:r>
          </a:p>
          <a:p>
            <a:r>
              <a:rPr lang="cs-CZ"/>
              <a:t>Z nejtenčích řezů zhotovíme nativní preparát.</a:t>
            </a:r>
          </a:p>
          <a:p>
            <a:r>
              <a:rPr lang="cs-CZ"/>
              <a:t>Mikroskopujeme při nejmenším zvětšení.</a:t>
            </a:r>
          </a:p>
          <a:p>
            <a:r>
              <a:rPr lang="cs-CZ"/>
              <a:t>Zakreslíme a popíšeme 3- 4buňky.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/>
              <a:t>Úloha č.3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>
                <a:solidFill>
                  <a:srgbClr val="008000"/>
                </a:solidFill>
              </a:rPr>
              <a:t>Pozorování prosenchymu v pokožce cibule.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287</Words>
  <Application>Microsoft Office PowerPoint</Application>
  <PresentationFormat>Předvádění na obrazovce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Výchozí návrh</vt:lpstr>
      <vt:lpstr>Snímek 1</vt:lpstr>
      <vt:lpstr>METODICKÝ LIST</vt:lpstr>
      <vt:lpstr>Protokol č.</vt:lpstr>
      <vt:lpstr>Doplň - teoretický základ ke cvičení:</vt:lpstr>
      <vt:lpstr>Úloha č.1</vt:lpstr>
      <vt:lpstr>Postup č.1 Pomůcky: bobule, stonek černého bezu.</vt:lpstr>
      <vt:lpstr>Úloha č.2</vt:lpstr>
      <vt:lpstr>Postup č.2 Pomůcky: sítina rozkladitá.</vt:lpstr>
      <vt:lpstr>Úloha č.3</vt:lpstr>
      <vt:lpstr>Postup č.3 Pomůcky: cibule</vt:lpstr>
      <vt:lpstr>Odpověz na otázky.</vt:lpstr>
      <vt:lpstr>Závěr:</vt:lpstr>
      <vt:lpstr>Použitá literatura.</vt:lpstr>
    </vt:vector>
  </TitlesOfParts>
  <Company>gymnázium Třinec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sarka.dohnalova</dc:creator>
  <cp:lastModifiedBy>hana.frankova</cp:lastModifiedBy>
  <cp:revision>7</cp:revision>
  <dcterms:created xsi:type="dcterms:W3CDTF">2013-10-30T08:06:56Z</dcterms:created>
  <dcterms:modified xsi:type="dcterms:W3CDTF">2013-12-20T09:51:24Z</dcterms:modified>
</cp:coreProperties>
</file>