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9" r:id="rId3"/>
    <p:sldId id="261" r:id="rId4"/>
    <p:sldId id="262" r:id="rId5"/>
    <p:sldId id="267" r:id="rId6"/>
    <p:sldId id="263" r:id="rId7"/>
    <p:sldId id="264" r:id="rId8"/>
    <p:sldId id="265" r:id="rId9"/>
    <p:sldId id="268" r:id="rId10"/>
    <p:sldId id="269" r:id="rId11"/>
    <p:sldId id="270" r:id="rId12"/>
    <p:sldId id="271" r:id="rId13"/>
    <p:sldId id="266" r:id="rId14"/>
    <p:sldId id="274" r:id="rId15"/>
    <p:sldId id="272" r:id="rId16"/>
    <p:sldId id="273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ED34-F4DF-43C0-A381-6F2B27F8D45B}" type="datetimeFigureOut">
              <a:rPr lang="cs-CZ"/>
              <a:pPr>
                <a:defRPr/>
              </a:pPr>
              <a:t>28.4.2014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9C62C-901F-4EBA-914D-EE7CB1299E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1FC4E-944C-40BC-A98C-2EEAF07EDACF}" type="datetimeFigureOut">
              <a:rPr lang="cs-CZ"/>
              <a:pPr>
                <a:defRPr/>
              </a:pPr>
              <a:t>28.4.2014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51FC3-C1CC-430B-A934-C1067E98FF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A29AA-6382-4203-B543-3E334F0BD78C}" type="datetimeFigureOut">
              <a:rPr lang="cs-CZ"/>
              <a:pPr>
                <a:defRPr/>
              </a:pPr>
              <a:t>28.4.2014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9C1CF-93A2-4142-8302-892A18573D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DC303-1825-402D-AE5B-602027D02D22}" type="datetimeFigureOut">
              <a:rPr lang="cs-CZ"/>
              <a:pPr>
                <a:defRPr/>
              </a:pPr>
              <a:t>28.4.2014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6BDB4-EC97-4796-AF0A-76C34590A3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1AA48-C90B-4E82-B457-B632CD2125DA}" type="datetimeFigureOut">
              <a:rPr lang="cs-CZ"/>
              <a:pPr>
                <a:defRPr/>
              </a:pPr>
              <a:t>28.4.2014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50BF1-6C48-43F9-AE32-BF716483AF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9EC8B-F254-4732-99C3-7526A0797CAF}" type="datetimeFigureOut">
              <a:rPr lang="cs-CZ"/>
              <a:pPr>
                <a:defRPr/>
              </a:pPr>
              <a:t>28.4.2014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15A77-F9B7-4121-AA9B-7A4A1BB2D1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B5CA9-EB7C-4E62-A077-3BD828934F61}" type="datetimeFigureOut">
              <a:rPr lang="cs-CZ"/>
              <a:pPr>
                <a:defRPr/>
              </a:pPr>
              <a:t>28.4.2014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84C53-7B10-46F3-9E79-51B53E8DD3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BAA84-2256-4D8A-9186-4E78B46C5996}" type="datetimeFigureOut">
              <a:rPr lang="cs-CZ"/>
              <a:pPr>
                <a:defRPr/>
              </a:pPr>
              <a:t>28.4.2014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F3920-1C81-4FD0-8A42-5BD5DAAA1E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40FE-1B82-4C3E-8FC2-0C369AB3C379}" type="datetimeFigureOut">
              <a:rPr lang="cs-CZ"/>
              <a:pPr>
                <a:defRPr/>
              </a:pPr>
              <a:t>28.4.2014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90A25-E76F-40DE-AA31-F86FFF3DD5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6D8E-CE12-40DD-A2D2-A512962AC031}" type="datetimeFigureOut">
              <a:rPr lang="cs-CZ"/>
              <a:pPr>
                <a:defRPr/>
              </a:pPr>
              <a:t>28.4.2014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193DA-A44A-46BE-8CA7-0BA34296F5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38B98-8EE3-49E7-9BC9-0635E33AC512}" type="datetimeFigureOut">
              <a:rPr lang="cs-CZ"/>
              <a:pPr>
                <a:defRPr/>
              </a:pPr>
              <a:t>28.4.2014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2E8D4-36EA-4354-A92B-B1F4E497C4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2F126-6956-49D1-A957-26294AF284DA}" type="datetimeFigureOut">
              <a:rPr lang="cs-CZ"/>
              <a:pPr>
                <a:defRPr/>
              </a:pPr>
              <a:t>28.4.2014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2F6A9-B913-412B-A7FE-767D400F1C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43979A-57AF-4EF6-BE6C-90A915CC6238}" type="datetimeFigureOut">
              <a:rPr lang="cs-CZ"/>
              <a:pPr>
                <a:defRPr/>
              </a:pPr>
              <a:t>28.4.2014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62D2B7-9009-4F5A-9350-A11B744AAE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0" y="90488"/>
            <a:ext cx="914400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2000">
                <a:latin typeface="Calibri" pitchFamily="34" charset="0"/>
              </a:rPr>
              <a:t>				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Číslo šablony: III/2</a:t>
            </a:r>
          </a:p>
          <a:p>
            <a:pPr algn="ctr"/>
            <a:r>
              <a:rPr lang="cs-CZ" sz="2000"/>
              <a:t>    </a:t>
            </a:r>
            <a:r>
              <a:rPr lang="cs-CZ" sz="2000">
                <a:latin typeface="Calibri" pitchFamily="34" charset="0"/>
              </a:rPr>
              <a:t>VY_32_INOVACE_</a:t>
            </a:r>
            <a:r>
              <a:rPr lang="cs-CZ" sz="2000">
                <a:solidFill>
                  <a:srgbClr val="00B0F0"/>
                </a:solidFill>
              </a:rPr>
              <a:t>P6</a:t>
            </a:r>
            <a:r>
              <a:rPr lang="cs-CZ" sz="2000">
                <a:solidFill>
                  <a:srgbClr val="00B0F0"/>
                </a:solidFill>
                <a:latin typeface="Calibri" pitchFamily="34" charset="0"/>
              </a:rPr>
              <a:t>_</a:t>
            </a:r>
            <a:r>
              <a:rPr lang="cs-CZ" sz="2000">
                <a:solidFill>
                  <a:srgbClr val="00B0F0"/>
                </a:solidFill>
              </a:rPr>
              <a:t>1</a:t>
            </a:r>
            <a:r>
              <a:rPr lang="cs-CZ" sz="2000">
                <a:solidFill>
                  <a:srgbClr val="00B0F0"/>
                </a:solidFill>
                <a:latin typeface="Calibri" pitchFamily="34" charset="0"/>
              </a:rPr>
              <a:t>.</a:t>
            </a:r>
            <a:r>
              <a:rPr lang="cs-CZ" sz="2000">
                <a:solidFill>
                  <a:srgbClr val="00B0F0"/>
                </a:solidFill>
              </a:rPr>
              <a:t>4</a:t>
            </a:r>
          </a:p>
          <a:p>
            <a:pPr algn="ctr"/>
            <a:r>
              <a:rPr lang="cs-CZ" sz="24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Tematická oblast: </a:t>
            </a:r>
            <a:r>
              <a:rPr lang="cs-CZ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Laboratorní a terénní cvičení</a:t>
            </a:r>
          </a:p>
          <a:p>
            <a:pPr algn="ctr"/>
            <a:r>
              <a:rPr lang="cs-CZ" sz="24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Fyziologie buňky</a:t>
            </a:r>
            <a:endParaRPr lang="cs-CZ" sz="24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>
                <a:latin typeface="Times New Roman" pitchFamily="18" charset="0"/>
                <a:cs typeface="Times New Roman" pitchFamily="18" charset="0"/>
              </a:rPr>
              <a:t>                                                Typ: </a:t>
            </a:r>
            <a:r>
              <a:rPr lang="cs-CZ" sz="20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DUM - kombinovaný</a:t>
            </a:r>
          </a:p>
          <a:p>
            <a:r>
              <a:rPr lang="cs-CZ" sz="2000">
                <a:latin typeface="Times New Roman" pitchFamily="18" charset="0"/>
                <a:cs typeface="Times New Roman" pitchFamily="18" charset="0"/>
              </a:rPr>
              <a:t>		                   Předmět: </a:t>
            </a:r>
            <a:r>
              <a:rPr lang="cs-CZ" sz="20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Biologie</a:t>
            </a:r>
          </a:p>
          <a:p>
            <a:r>
              <a:rPr lang="cs-CZ" sz="20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Ročník:  </a:t>
            </a:r>
            <a:r>
              <a:rPr lang="cs-CZ" sz="20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3. r. (6leté), 2. r. (4leté)</a:t>
            </a:r>
          </a:p>
          <a:p>
            <a:pPr algn="ctr" eaLnBrk="0" hangingPunct="0"/>
            <a:endParaRPr lang="cs-CZ">
              <a:cs typeface="Arial" charset="0"/>
            </a:endParaRPr>
          </a:p>
        </p:txBody>
      </p:sp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2857500" y="4614863"/>
            <a:ext cx="3489325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0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Zpracováno v rámci projektu</a:t>
            </a:r>
            <a:endParaRPr lang="cs-CZ" sz="800"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cs-CZ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EU peníze školám</a:t>
            </a:r>
            <a:endParaRPr lang="cs-CZ" sz="800">
              <a:ea typeface="Times New Roman" pitchFamily="18" charset="0"/>
              <a:cs typeface="Arial" charset="0"/>
            </a:endParaRPr>
          </a:p>
          <a:p>
            <a:r>
              <a:rPr lang="cs-CZ" sz="1000">
                <a:latin typeface="Calibri" pitchFamily="34" charset="0"/>
                <a:ea typeface="Times New Roman" pitchFamily="18" charset="0"/>
                <a:cs typeface="Arial" charset="0"/>
              </a:rPr>
              <a:t>	  CZ.1.07/1.5.00/34.0296</a:t>
            </a:r>
          </a:p>
          <a:p>
            <a:pPr algn="ctr" eaLnBrk="0" hangingPunct="0"/>
            <a:r>
              <a:rPr lang="cs-CZ" sz="13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Zpracovatel:</a:t>
            </a:r>
            <a:endParaRPr lang="cs-CZ" sz="800"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cs-CZ" sz="2100" b="1">
                <a:solidFill>
                  <a:srgbClr val="00B0F0"/>
                </a:solidFill>
                <a:ea typeface="Times New Roman" pitchFamily="18" charset="0"/>
                <a:cs typeface="Arial" charset="0"/>
              </a:rPr>
              <a:t>Mgr. Šárka Dohnalová</a:t>
            </a:r>
            <a:endParaRPr lang="cs-CZ" sz="800"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cs-CZ" sz="13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Gymnázium, Třinec, příspěvková organizace</a:t>
            </a:r>
          </a:p>
          <a:p>
            <a:pPr algn="ctr" eaLnBrk="0" hangingPunct="0"/>
            <a:r>
              <a:rPr lang="cs-CZ" sz="1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Datum vytvoření: </a:t>
            </a:r>
            <a:r>
              <a:rPr lang="cs-CZ" sz="1400" b="1">
                <a:solidFill>
                  <a:srgbClr val="66CCFF"/>
                </a:solidFill>
                <a:ea typeface="Times New Roman" pitchFamily="18" charset="0"/>
                <a:cs typeface="Arial" charset="0"/>
              </a:rPr>
              <a:t>prosinec 2013</a:t>
            </a:r>
          </a:p>
        </p:txBody>
      </p:sp>
      <p:pic>
        <p:nvPicPr>
          <p:cNvPr id="14339" name="obrázek 1" descr="\\Galerie\public\Fotky\Foto školy a učebny\Škola v říjnu 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2420938"/>
            <a:ext cx="2770188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OPVK_ve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002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u="sng" smtClean="0">
                <a:latin typeface="Arial" charset="0"/>
              </a:rPr>
              <a:t>Postup č.2</a:t>
            </a:r>
            <a:br>
              <a:rPr lang="cs-CZ" sz="4000" b="1" u="sng" smtClean="0">
                <a:latin typeface="Arial" charset="0"/>
              </a:rPr>
            </a:br>
            <a:r>
              <a:rPr lang="cs-CZ" sz="4000" b="1" u="sng" smtClean="0">
                <a:latin typeface="Arial" charset="0"/>
              </a:rPr>
              <a:t>Pomůcky:cibule, roztok NaCL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latin typeface="Arial" charset="0"/>
              </a:rPr>
              <a:t>Čtverečky epidermis cibule(suknice) přeneseme do Petriho misky s naředěnými roztoky plazmolytika - vzorek musí být </a:t>
            </a:r>
          </a:p>
          <a:p>
            <a:pPr eaLnBrk="1" hangingPunct="1">
              <a:buFont typeface="Arial" charset="0"/>
              <a:buNone/>
            </a:pPr>
            <a:r>
              <a:rPr lang="cs-CZ" smtClean="0">
                <a:latin typeface="Arial" charset="0"/>
              </a:rPr>
              <a:t>   ponořen.</a:t>
            </a:r>
          </a:p>
          <a:p>
            <a:pPr eaLnBrk="1" hangingPunct="1"/>
            <a:r>
              <a:rPr lang="cs-CZ" smtClean="0">
                <a:latin typeface="Arial" charset="0"/>
              </a:rPr>
              <a:t>Po 20min. </a:t>
            </a:r>
            <a:r>
              <a:rPr lang="cs-CZ" b="1" smtClean="0">
                <a:latin typeface="Arial" charset="0"/>
              </a:rPr>
              <a:t>ihned </a:t>
            </a:r>
            <a:r>
              <a:rPr lang="cs-CZ" smtClean="0">
                <a:latin typeface="Arial" charset="0"/>
              </a:rPr>
              <a:t>zhotovíme nativní preparát se stejným roztokem NaCl.</a:t>
            </a:r>
          </a:p>
          <a:p>
            <a:pPr eaLnBrk="1" hangingPunct="1"/>
            <a:r>
              <a:rPr lang="cs-CZ" smtClean="0">
                <a:latin typeface="Arial" charset="0"/>
              </a:rPr>
              <a:t>Pozorujte, zakreslete tvary buněk protoplastu.</a:t>
            </a:r>
          </a:p>
          <a:p>
            <a:pPr eaLnBrk="1" hangingPunct="1"/>
            <a:endParaRPr lang="cs-CZ" smtClean="0">
              <a:latin typeface="Arial" charset="0"/>
            </a:endParaRPr>
          </a:p>
          <a:p>
            <a:pPr eaLnBrk="1" hangingPunct="1"/>
            <a:endParaRPr lang="cs-CZ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0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u="sng" smtClean="0"/>
              <a:t>Koncentrace NaCl</a:t>
            </a:r>
          </a:p>
        </p:txBody>
      </p:sp>
      <p:graphicFrame>
        <p:nvGraphicFramePr>
          <p:cNvPr id="24675" name="Group 9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2741613"/>
                <a:gridCol w="2744787"/>
                <a:gridCol w="2743200"/>
              </a:tblGrid>
              <a:tr h="904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Koncentrace roztoku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 roztok NaCl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Destilovan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á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voda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 n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ml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ml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 n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ml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ml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 n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ml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ml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 n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ml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ml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u="sng" smtClean="0"/>
              <a:t>Zjistěte: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Při jaké koncentraci dochází k hraniční plazmolýze a tento roztok považujte přibližně za </a:t>
            </a:r>
            <a:r>
              <a:rPr lang="cs-CZ" b="1" smtClean="0"/>
              <a:t>izotonický.</a:t>
            </a:r>
          </a:p>
          <a:p>
            <a:pPr eaLnBrk="1" hangingPunct="1"/>
            <a:r>
              <a:rPr lang="cs-CZ" b="1" smtClean="0"/>
              <a:t>Zapište do závěru.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u="sng" smtClean="0">
                <a:latin typeface="Arial" charset="0"/>
              </a:rPr>
              <a:t>Mikroskopický obrázek č.1</a:t>
            </a:r>
            <a:endParaRPr lang="cs-CZ" b="1" u="sng" smtClean="0"/>
          </a:p>
        </p:txBody>
      </p:sp>
      <p:pic>
        <p:nvPicPr>
          <p:cNvPr id="26626" name="Picture 4" descr="cibule stav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412875"/>
            <a:ext cx="691356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latin typeface="Arial" charset="0"/>
              </a:rPr>
              <a:t>Obrázek plazmolýzy č.2</a:t>
            </a:r>
          </a:p>
        </p:txBody>
      </p:sp>
      <p:pic>
        <p:nvPicPr>
          <p:cNvPr id="27650" name="Picture 6" descr="plazmolý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557338"/>
            <a:ext cx="8351838" cy="50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u="sng" smtClean="0"/>
              <a:t>Závěr: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chemeClr val="tx1"/>
                </a:solidFill>
              </a:rPr>
              <a:t>Možnosti: </a:t>
            </a:r>
            <a:r>
              <a:rPr lang="cs-CZ" smtClean="0">
                <a:solidFill>
                  <a:schemeClr val="tx1"/>
                </a:solidFill>
              </a:rPr>
              <a:t>charakteristika,práce se mi podařila, nepodařila,co bych mohla zlepšit.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u="sng" smtClean="0"/>
              <a:t>Použitá literatura a obrázky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Vlastní </a:t>
            </a:r>
            <a:r>
              <a:rPr lang="cs-CZ" dirty="0" smtClean="0"/>
              <a:t>zdroje</a:t>
            </a:r>
          </a:p>
          <a:p>
            <a:pPr eaLnBrk="1" hangingPunct="1"/>
            <a:r>
              <a:rPr lang="cs-CZ" dirty="0" smtClean="0"/>
              <a:t>Obr. </a:t>
            </a:r>
            <a:r>
              <a:rPr lang="cs-CZ" smtClean="0"/>
              <a:t>1 – 2 – archiv autora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cs-CZ" smtClean="0"/>
              <a:t>METODICKÝ LIST</a:t>
            </a:r>
          </a:p>
        </p:txBody>
      </p:sp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/>
            <a:r>
              <a:rPr lang="cs-CZ" smtClean="0"/>
              <a:t>Studenti a učitel donesou rostlinný materiál.</a:t>
            </a:r>
          </a:p>
          <a:p>
            <a:pPr eaLnBrk="1" hangingPunct="1"/>
            <a:r>
              <a:rPr lang="cs-CZ" smtClean="0"/>
              <a:t>Před započetím práce učitel pomoci prezentace připomene základní stavbu rostlinné eukaryotické buňky.</a:t>
            </a:r>
          </a:p>
          <a:p>
            <a:pPr eaLnBrk="1" hangingPunct="1"/>
            <a:r>
              <a:rPr lang="cs-CZ" smtClean="0"/>
              <a:t>Na obrázcích učitel ukáže části, které budou studenti mikroskopovat.</a:t>
            </a:r>
          </a:p>
          <a:p>
            <a:pPr eaLnBrk="1" hangingPunct="1"/>
            <a:r>
              <a:rPr lang="cs-CZ" smtClean="0"/>
              <a:t>Učitel zopakuje základní pravidla mikroskopování.</a:t>
            </a:r>
          </a:p>
          <a:p>
            <a:pPr eaLnBrk="1" hangingPunct="1"/>
            <a:r>
              <a:rPr lang="cs-CZ" smtClean="0"/>
              <a:t>Pro zápis použijeme předepsaný protokol.</a:t>
            </a:r>
          </a:p>
          <a:p>
            <a:pPr eaLnBrk="1" hangingPunct="1"/>
            <a:endParaRPr lang="cs-CZ" sz="2000" smtClean="0"/>
          </a:p>
        </p:txBody>
      </p:sp>
      <p:sp>
        <p:nvSpPr>
          <p:cNvPr id="15363" name="Zástupný symbol pro obsah 2"/>
          <p:cNvSpPr txBox="1">
            <a:spLocks/>
          </p:cNvSpPr>
          <p:nvPr/>
        </p:nvSpPr>
        <p:spPr bwMode="auto">
          <a:xfrm>
            <a:off x="468313" y="1628775"/>
            <a:ext cx="8229600" cy="4924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3200">
                <a:latin typeface="Calibri" pitchFamily="34" charset="0"/>
              </a:rPr>
              <a:t>Studenti a učitel donesou rostlinný materiál.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3200">
                <a:latin typeface="Calibri" pitchFamily="34" charset="0"/>
              </a:rPr>
              <a:t>Před započetím práce učitel pomocí prezentace připomene základní stavbu rostlinné eukaryotické buňky.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3200">
                <a:latin typeface="Calibri" pitchFamily="34" charset="0"/>
              </a:rPr>
              <a:t>Na obrázcích učitel ukáže části, které budou studenti mikroskopovat.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3200">
                <a:latin typeface="Calibri" pitchFamily="34" charset="0"/>
              </a:rPr>
              <a:t>Učitel zopakuje základní pravidla mikroskopování.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3200">
                <a:latin typeface="Calibri" pitchFamily="34" charset="0"/>
              </a:rPr>
              <a:t>Pro zápis použijeme předepsaný protokol.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cs-CZ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u="sng" smtClean="0"/>
              <a:t>Laboratorní cvičení č.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800" b="1" dirty="0" smtClean="0"/>
              <a:t>Téma: 		</a:t>
            </a:r>
            <a:r>
              <a:rPr lang="cs-CZ" sz="4700" b="1" u="sng" dirty="0" smtClean="0">
                <a:solidFill>
                  <a:srgbClr val="FF0000"/>
                </a:solidFill>
              </a:rPr>
              <a:t>Fyziologie buňky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4000" b="1" u="sng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800" b="1" dirty="0" smtClean="0"/>
              <a:t>Pracoval(a):	</a:t>
            </a:r>
            <a:r>
              <a:rPr lang="cs-CZ" sz="3800" dirty="0" smtClean="0"/>
              <a:t>……………………………..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800" b="1" dirty="0" smtClean="0"/>
              <a:t>Datum:		</a:t>
            </a:r>
            <a:r>
              <a:rPr lang="cs-CZ" sz="3800" dirty="0" smtClean="0"/>
              <a:t>……………………………..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800" b="1" dirty="0" smtClean="0"/>
              <a:t>Pomůcky:</a:t>
            </a:r>
            <a:r>
              <a:rPr lang="cs-CZ" sz="4000" dirty="0" smtClean="0"/>
              <a:t>	</a:t>
            </a:r>
            <a:r>
              <a:rPr lang="cs-CZ" sz="2600" dirty="0" smtClean="0"/>
              <a:t>mikroskop s příslušenstvím, cibule domácí,</a:t>
            </a:r>
          </a:p>
          <a:p>
            <a:pPr lvl="6">
              <a:buFont typeface="Arial" pitchFamily="34" charset="0"/>
              <a:buNone/>
              <a:defRPr/>
            </a:pPr>
            <a:r>
              <a:rPr lang="cs-CZ" sz="2600" dirty="0" err="1" smtClean="0"/>
              <a:t>Lugolův</a:t>
            </a:r>
            <a:r>
              <a:rPr lang="cs-CZ" sz="2600" dirty="0" smtClean="0"/>
              <a:t> roztok.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4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800" b="1" dirty="0" smtClean="0"/>
              <a:t>Úloha č. 1. – 2.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800" b="1" dirty="0" smtClean="0"/>
              <a:t>Závěr:	</a:t>
            </a:r>
            <a:r>
              <a:rPr lang="cs-CZ" sz="4000" b="1" dirty="0" smtClean="0"/>
              <a:t>	</a:t>
            </a:r>
            <a:r>
              <a:rPr lang="cs-CZ" sz="4000" dirty="0" smtClean="0"/>
              <a:t>……………………………..</a:t>
            </a:r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u="sng" smtClean="0"/>
              <a:t>Teoretický základ ke cvičení.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/>
              <a:t>Eukaryotní buňka </a:t>
            </a:r>
            <a:r>
              <a:rPr lang="cs-CZ" dirty="0" smtClean="0"/>
              <a:t>je typická pro </a:t>
            </a:r>
            <a:r>
              <a:rPr lang="cs-CZ" b="1" dirty="0" smtClean="0">
                <a:solidFill>
                  <a:srgbClr val="FF0000"/>
                </a:solidFill>
              </a:rPr>
              <a:t>jaderné organismy.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Mezi </a:t>
            </a:r>
            <a:r>
              <a:rPr lang="cs-CZ" b="1" dirty="0" smtClean="0"/>
              <a:t>buněčné povrchy </a:t>
            </a:r>
            <a:r>
              <a:rPr lang="cs-CZ" dirty="0" smtClean="0"/>
              <a:t>patří </a:t>
            </a:r>
            <a:r>
              <a:rPr lang="cs-CZ" b="1" dirty="0" smtClean="0">
                <a:solidFill>
                  <a:srgbClr val="FF0000"/>
                </a:solidFill>
              </a:rPr>
              <a:t>buněčná stěna </a:t>
            </a:r>
            <a:r>
              <a:rPr lang="cs-CZ" dirty="0" smtClean="0"/>
              <a:t>a </a:t>
            </a:r>
            <a:r>
              <a:rPr lang="cs-CZ" b="1" dirty="0" smtClean="0">
                <a:solidFill>
                  <a:srgbClr val="FF0000"/>
                </a:solidFill>
              </a:rPr>
              <a:t>cytoplazmatická membrána</a:t>
            </a:r>
            <a:r>
              <a:rPr lang="cs-CZ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/>
              <a:t>Cytoplazmatická membrána </a:t>
            </a:r>
            <a:r>
              <a:rPr lang="cs-CZ" dirty="0" smtClean="0"/>
              <a:t>je </a:t>
            </a:r>
            <a:r>
              <a:rPr lang="cs-CZ" b="1" dirty="0" smtClean="0">
                <a:solidFill>
                  <a:srgbClr val="FF0000"/>
                </a:solidFill>
              </a:rPr>
              <a:t>semipermeabilní </a:t>
            </a:r>
            <a:r>
              <a:rPr lang="cs-CZ" dirty="0" smtClean="0"/>
              <a:t>– polopropustná.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/>
              <a:t>Buněčná stěna </a:t>
            </a:r>
            <a:r>
              <a:rPr lang="cs-CZ" dirty="0" smtClean="0"/>
              <a:t>je fibrilární, tvořena </a:t>
            </a:r>
            <a:r>
              <a:rPr lang="cs-CZ" b="1" dirty="0" smtClean="0">
                <a:solidFill>
                  <a:srgbClr val="FF0000"/>
                </a:solidFill>
              </a:rPr>
              <a:t>celulózou. </a:t>
            </a:r>
            <a:r>
              <a:rPr lang="cs-CZ" dirty="0" smtClean="0"/>
              <a:t>Bývá </a:t>
            </a:r>
            <a:r>
              <a:rPr lang="cs-CZ" b="1" dirty="0" smtClean="0"/>
              <a:t>inkrustována</a:t>
            </a:r>
            <a:r>
              <a:rPr lang="cs-CZ" dirty="0" smtClean="0"/>
              <a:t> nebo </a:t>
            </a:r>
            <a:r>
              <a:rPr lang="cs-CZ" b="1" dirty="0" smtClean="0"/>
              <a:t>impregnována.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/>
              <a:t>Vnitřní obsah </a:t>
            </a:r>
            <a:r>
              <a:rPr lang="cs-CZ" dirty="0" smtClean="0"/>
              <a:t>buňky tvoří </a:t>
            </a:r>
            <a:r>
              <a:rPr lang="cs-CZ" b="1" dirty="0" smtClean="0">
                <a:solidFill>
                  <a:srgbClr val="FF0000"/>
                </a:solidFill>
              </a:rPr>
              <a:t>cytoplazma.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u="sng" smtClean="0">
                <a:latin typeface="Arial" charset="0"/>
              </a:rPr>
              <a:t>Doplň - teoretický základ ke cvičení: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smtClean="0">
                <a:latin typeface="Arial" charset="0"/>
              </a:rPr>
              <a:t>Charakterizuj následující pojmy a jevy:</a:t>
            </a:r>
          </a:p>
          <a:p>
            <a:pPr eaLnBrk="1" hangingPunct="1"/>
            <a:r>
              <a:rPr lang="cs-CZ" smtClean="0">
                <a:latin typeface="Arial" charset="0"/>
              </a:rPr>
              <a:t>fyziologie buněk……………..</a:t>
            </a:r>
          </a:p>
          <a:p>
            <a:pPr eaLnBrk="1" hangingPunct="1"/>
            <a:r>
              <a:rPr lang="cs-CZ" smtClean="0">
                <a:latin typeface="Arial" charset="0"/>
              </a:rPr>
              <a:t>difúze………………………………….</a:t>
            </a:r>
          </a:p>
          <a:p>
            <a:pPr eaLnBrk="1" hangingPunct="1"/>
            <a:r>
              <a:rPr lang="cs-CZ" smtClean="0">
                <a:latin typeface="Arial" charset="0"/>
              </a:rPr>
              <a:t>hypertonické prostředí……………………..</a:t>
            </a:r>
          </a:p>
          <a:p>
            <a:pPr eaLnBrk="1" hangingPunct="1"/>
            <a:r>
              <a:rPr lang="cs-CZ" smtClean="0">
                <a:latin typeface="Arial" charset="0"/>
              </a:rPr>
              <a:t>hypotonické prostředí………………………</a:t>
            </a:r>
          </a:p>
          <a:p>
            <a:pPr eaLnBrk="1" hangingPunct="1"/>
            <a:r>
              <a:rPr lang="cs-CZ" smtClean="0">
                <a:latin typeface="Arial" charset="0"/>
              </a:rPr>
              <a:t>plazmolýza…………………………………..</a:t>
            </a:r>
          </a:p>
          <a:p>
            <a:pPr eaLnBrk="1" hangingPunct="1"/>
            <a:r>
              <a:rPr lang="cs-CZ" smtClean="0">
                <a:latin typeface="Arial" charset="0"/>
              </a:rPr>
              <a:t>deplazmolýza……………………………….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u="sng" smtClean="0">
                <a:solidFill>
                  <a:srgbClr val="008000"/>
                </a:solidFill>
              </a:rPr>
              <a:t>Úloha č.1</a:t>
            </a:r>
          </a:p>
        </p:txBody>
      </p:sp>
      <p:sp>
        <p:nvSpPr>
          <p:cNvPr id="19458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sz="4000" b="1" u="sng" smtClean="0">
                <a:solidFill>
                  <a:srgbClr val="008000"/>
                </a:solidFill>
              </a:rPr>
              <a:t>Buňky z epidermis dužnatého listu cibule.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u="sng" dirty="0" smtClean="0"/>
              <a:t>Postup č.1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b="1" dirty="0" smtClean="0"/>
              <a:t>Pomůcky:</a:t>
            </a:r>
            <a:r>
              <a:rPr lang="cs-CZ" sz="4000" dirty="0" smtClean="0"/>
              <a:t> </a:t>
            </a:r>
            <a:r>
              <a:rPr lang="cs-CZ" sz="4000" u="sng" dirty="0" smtClean="0"/>
              <a:t>cibule, </a:t>
            </a:r>
            <a:r>
              <a:rPr lang="cs-CZ" sz="4000" u="sng" dirty="0" err="1" smtClean="0"/>
              <a:t>Lugolův</a:t>
            </a:r>
            <a:r>
              <a:rPr lang="cs-CZ" sz="4000" u="sng" dirty="0" smtClean="0"/>
              <a:t> roztok 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Cibuli skalpelem rozčtvrtíme a některou ze suknic vyjmeme.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Na čisté podložní sklo kápneme kapku vody a kapku </a:t>
            </a:r>
            <a:r>
              <a:rPr lang="cs-CZ" dirty="0" err="1" smtClean="0"/>
              <a:t>Lugolova</a:t>
            </a:r>
            <a:r>
              <a:rPr lang="cs-CZ" dirty="0" smtClean="0"/>
              <a:t> roztoku dále od sebe, abychom položili vedle sebe 2krycí skla.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Ze suknice cibule(vnitřní strana) vyřízneme čtvereček 5x5mm.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Pinzetou přeneseme do obou kapek a přikryjeme podložními sklíčky.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u="sng" smtClean="0"/>
              <a:t>Postup č.1</a:t>
            </a:r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Pozorujeme pod mikroskopem při malém i velkém zvětšení.</a:t>
            </a:r>
          </a:p>
          <a:p>
            <a:pPr eaLnBrk="1" hangingPunct="1"/>
            <a:r>
              <a:rPr lang="cs-CZ" smtClean="0"/>
              <a:t>Zakreslete 3 – 4 buňky z každého preparátu.</a:t>
            </a:r>
          </a:p>
          <a:p>
            <a:pPr eaLnBrk="1" hangingPunct="1"/>
            <a:r>
              <a:rPr lang="cs-CZ" smtClean="0"/>
              <a:t>Popište obě struktury a označte odlišnosti.</a:t>
            </a:r>
          </a:p>
          <a:p>
            <a:pPr eaLnBrk="1" hangingPunct="1"/>
            <a:r>
              <a:rPr lang="cs-CZ" smtClean="0"/>
              <a:t>V závěru stručně popište odlišnosti obou struktur.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5"/>
          <p:cNvSpPr>
            <a:spLocks noGrp="1"/>
          </p:cNvSpPr>
          <p:nvPr>
            <p:ph type="ctrTitle" idx="4294967295"/>
          </p:nvPr>
        </p:nvSpPr>
        <p:spPr>
          <a:xfrm>
            <a:off x="611188" y="2133600"/>
            <a:ext cx="7772400" cy="1470025"/>
          </a:xfrm>
        </p:spPr>
        <p:txBody>
          <a:bodyPr/>
          <a:lstStyle/>
          <a:p>
            <a:pPr eaLnBrk="1" hangingPunct="1"/>
            <a:r>
              <a:rPr lang="cs-CZ" b="1" u="sng" smtClean="0">
                <a:solidFill>
                  <a:srgbClr val="008000"/>
                </a:solidFill>
              </a:rPr>
              <a:t>Úloha č.</a:t>
            </a:r>
            <a:r>
              <a:rPr lang="cs-CZ" b="1" u="sng" smtClean="0">
                <a:solidFill>
                  <a:srgbClr val="008000"/>
                </a:solidFill>
                <a:latin typeface="Arial" charset="0"/>
              </a:rPr>
              <a:t>2</a:t>
            </a:r>
          </a:p>
        </p:txBody>
      </p:sp>
      <p:sp>
        <p:nvSpPr>
          <p:cNvPr id="22530" name="Podnadpis 6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3600" b="1" u="sng" smtClean="0">
                <a:solidFill>
                  <a:srgbClr val="008000"/>
                </a:solidFill>
                <a:latin typeface="Arial" charset="0"/>
              </a:rPr>
              <a:t>Stanovení osmotického potenciálu buňky- metodou hraniční plazmolýzy</a:t>
            </a:r>
            <a:r>
              <a:rPr lang="cs-CZ" sz="3600" b="1" u="sng" smtClean="0">
                <a:solidFill>
                  <a:srgbClr val="008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412</Words>
  <Application>Microsoft Office PowerPoint</Application>
  <PresentationFormat>Předvádění na obrazovce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Snímek 1</vt:lpstr>
      <vt:lpstr>METODICKÝ LIST</vt:lpstr>
      <vt:lpstr>Laboratorní cvičení č.</vt:lpstr>
      <vt:lpstr>Teoretický základ ke cvičení.</vt:lpstr>
      <vt:lpstr>Doplň - teoretický základ ke cvičení:</vt:lpstr>
      <vt:lpstr>Úloha č.1</vt:lpstr>
      <vt:lpstr>Postup č.1 Pomůcky: cibule, Lugolův roztok </vt:lpstr>
      <vt:lpstr>Postup č.1</vt:lpstr>
      <vt:lpstr>Úloha č.2</vt:lpstr>
      <vt:lpstr>Postup č.2 Pomůcky:cibule, roztok NaCL</vt:lpstr>
      <vt:lpstr>Koncentrace NaCl</vt:lpstr>
      <vt:lpstr>Zjistěte:</vt:lpstr>
      <vt:lpstr>Mikroskopický obrázek č.1</vt:lpstr>
      <vt:lpstr>Obrázek plazmolýzy č.2</vt:lpstr>
      <vt:lpstr>Závěr:</vt:lpstr>
      <vt:lpstr>Použitá literatura a obrázky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spravce</dc:creator>
  <cp:lastModifiedBy>hana.frankova</cp:lastModifiedBy>
  <cp:revision>17</cp:revision>
  <dcterms:created xsi:type="dcterms:W3CDTF">2013-08-20T10:06:02Z</dcterms:created>
  <dcterms:modified xsi:type="dcterms:W3CDTF">2014-04-28T11:32:06Z</dcterms:modified>
</cp:coreProperties>
</file>