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4" r:id="rId13"/>
    <p:sldId id="272" r:id="rId14"/>
    <p:sldId id="273" r:id="rId15"/>
    <p:sldId id="27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2F49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13B0-2FEC-4D6E-8A4F-7DE39733D99E}" type="datetimeFigureOut">
              <a:rPr lang="cs-CZ" smtClean="0"/>
              <a:pPr/>
              <a:t>19.6.2014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CBE2-FC45-4AF5-B931-F55DC9F12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13B0-2FEC-4D6E-8A4F-7DE39733D99E}" type="datetimeFigureOut">
              <a:rPr lang="cs-CZ" smtClean="0"/>
              <a:pPr/>
              <a:t>19.6.2014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CBE2-FC45-4AF5-B931-F55DC9F12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13B0-2FEC-4D6E-8A4F-7DE39733D99E}" type="datetimeFigureOut">
              <a:rPr lang="cs-CZ" smtClean="0"/>
              <a:pPr/>
              <a:t>19.6.2014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CBE2-FC45-4AF5-B931-F55DC9F12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 descr="projekt logo vertikal barevné vycent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1106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722EC-152A-4E20-B21D-BBDCC536C383}" type="datetimeFigureOut">
              <a:rPr lang="cs-CZ"/>
              <a:pPr>
                <a:defRPr/>
              </a:pPr>
              <a:t>19.6.2014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7AC15-DFF8-4705-B8A3-EF419E7037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13B0-2FEC-4D6E-8A4F-7DE39733D99E}" type="datetimeFigureOut">
              <a:rPr lang="cs-CZ" smtClean="0"/>
              <a:pPr/>
              <a:t>19.6.2014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CBE2-FC45-4AF5-B931-F55DC9F12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13B0-2FEC-4D6E-8A4F-7DE39733D99E}" type="datetimeFigureOut">
              <a:rPr lang="cs-CZ" smtClean="0"/>
              <a:pPr/>
              <a:t>19.6.2014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CBE2-FC45-4AF5-B931-F55DC9F12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13B0-2FEC-4D6E-8A4F-7DE39733D99E}" type="datetimeFigureOut">
              <a:rPr lang="cs-CZ" smtClean="0"/>
              <a:pPr/>
              <a:t>19.6.2014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CBE2-FC45-4AF5-B931-F55DC9F12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13B0-2FEC-4D6E-8A4F-7DE39733D99E}" type="datetimeFigureOut">
              <a:rPr lang="cs-CZ" smtClean="0"/>
              <a:pPr/>
              <a:t>19.6.2014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CBE2-FC45-4AF5-B931-F55DC9F12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13B0-2FEC-4D6E-8A4F-7DE39733D99E}" type="datetimeFigureOut">
              <a:rPr lang="cs-CZ" smtClean="0"/>
              <a:pPr/>
              <a:t>19.6.2014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CBE2-FC45-4AF5-B931-F55DC9F12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13B0-2FEC-4D6E-8A4F-7DE39733D99E}" type="datetimeFigureOut">
              <a:rPr lang="cs-CZ" smtClean="0"/>
              <a:pPr/>
              <a:t>19.6.2014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CBE2-FC45-4AF5-B931-F55DC9F12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13B0-2FEC-4D6E-8A4F-7DE39733D99E}" type="datetimeFigureOut">
              <a:rPr lang="cs-CZ" smtClean="0"/>
              <a:pPr/>
              <a:t>19.6.2014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CBE2-FC45-4AF5-B931-F55DC9F12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13B0-2FEC-4D6E-8A4F-7DE39733D99E}" type="datetimeFigureOut">
              <a:rPr lang="cs-CZ" smtClean="0"/>
              <a:pPr/>
              <a:t>19.6.2014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CBE2-FC45-4AF5-B931-F55DC9F12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D13B0-2FEC-4D6E-8A4F-7DE39733D99E}" type="datetimeFigureOut">
              <a:rPr lang="cs-CZ" smtClean="0"/>
              <a:pPr/>
              <a:t>19.6.2014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2CBE2-FC45-4AF5-B931-F55DC9F12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29468"/>
            <a:ext cx="91440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 smtClean="0">
                <a:latin typeface="Calibri" pitchFamily="34" charset="0"/>
              </a:rPr>
              <a:t>VY_32_INOVACE_</a:t>
            </a:r>
            <a:r>
              <a:rPr lang="cs-CZ" sz="2000" dirty="0" smtClean="0">
                <a:solidFill>
                  <a:srgbClr val="00B0F0"/>
                </a:solidFill>
                <a:latin typeface="Calibri" pitchFamily="34" charset="0"/>
              </a:rPr>
              <a:t>P6_1.3</a:t>
            </a:r>
            <a:endParaRPr lang="cs-CZ" sz="2000" dirty="0">
              <a:solidFill>
                <a:srgbClr val="00B0F0"/>
              </a:solidFill>
              <a:latin typeface="Calibri" pitchFamily="34" charset="0"/>
            </a:endParaRPr>
          </a:p>
          <a:p>
            <a:pPr algn="ctr"/>
            <a:r>
              <a:rPr lang="cs-CZ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Laboratorní a terénní cvičení</a:t>
            </a:r>
          </a:p>
          <a:p>
            <a:pPr algn="ctr"/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Pozorování plastidů</a:t>
            </a:r>
            <a:endParaRPr lang="cs-CZ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			Typ: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biologie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3. r. (6leté),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r. (4leté)</a:t>
            </a:r>
          </a:p>
          <a:p>
            <a:pPr algn="ctr" eaLnBrk="0" hangingPunct="0"/>
            <a:endParaRPr lang="cs-CZ" dirty="0">
              <a:cs typeface="Arial" charset="0"/>
            </a:endParaRP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2857500" y="4614863"/>
            <a:ext cx="3489325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Zpracováno v rámci projektu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EU peníze školám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r>
              <a:rPr lang="cs-CZ" sz="1000" dirty="0">
                <a:latin typeface="Calibri" pitchFamily="34" charset="0"/>
                <a:ea typeface="Times New Roman" pitchFamily="18" charset="0"/>
                <a:cs typeface="Arial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Zpracovatel: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2100" b="1" dirty="0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Mgr. </a:t>
            </a:r>
            <a:r>
              <a:rPr lang="cs-CZ" sz="2100" b="1" dirty="0" smtClean="0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Šárka Dohnalová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Datum vytvoření: </a:t>
            </a:r>
            <a:r>
              <a:rPr lang="cs-CZ" sz="1400" b="1" dirty="0">
                <a:solidFill>
                  <a:srgbClr val="66CCFF"/>
                </a:solidFill>
                <a:ea typeface="Times New Roman" pitchFamily="18" charset="0"/>
                <a:cs typeface="Arial" charset="0"/>
              </a:rPr>
              <a:t>říjen </a:t>
            </a:r>
            <a:r>
              <a:rPr lang="cs-CZ" sz="1400" b="1" dirty="0" smtClean="0">
                <a:solidFill>
                  <a:srgbClr val="66CCFF"/>
                </a:solidFill>
                <a:ea typeface="Times New Roman" pitchFamily="18" charset="0"/>
                <a:cs typeface="Arial" charset="0"/>
              </a:rPr>
              <a:t>2013</a:t>
            </a:r>
            <a:endParaRPr lang="cs-CZ" sz="1400" b="1" dirty="0">
              <a:solidFill>
                <a:srgbClr val="66CCFF"/>
              </a:solidFill>
              <a:ea typeface="Times New Roman" pitchFamily="18" charset="0"/>
              <a:cs typeface="Arial" charset="0"/>
            </a:endParaRPr>
          </a:p>
        </p:txBody>
      </p:sp>
      <p:pic>
        <p:nvPicPr>
          <p:cNvPr id="14339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2420938"/>
            <a:ext cx="2770188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OPVK_ve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>Postup č.3</a:t>
            </a:r>
            <a:br>
              <a:rPr lang="cs-CZ" b="1" u="sng" dirty="0" smtClean="0"/>
            </a:br>
            <a:r>
              <a:rPr lang="cs-CZ" sz="4000" b="1" dirty="0" smtClean="0"/>
              <a:t>Pomůcky: </a:t>
            </a:r>
            <a:r>
              <a:rPr lang="cs-CZ" sz="4000" u="sng" smtClean="0"/>
              <a:t>hlíza brambory.</a:t>
            </a:r>
            <a:endParaRPr lang="cs-CZ" sz="4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 povrchu řezu brambory seškrábeme skalpelem dužinu.</a:t>
            </a:r>
          </a:p>
          <a:p>
            <a:r>
              <a:rPr lang="cs-CZ" dirty="0" smtClean="0"/>
              <a:t>Rozetřeme na podložní sklíčko a vytvoříme nativní preparát.</a:t>
            </a:r>
          </a:p>
          <a:p>
            <a:r>
              <a:rPr lang="cs-CZ" dirty="0" smtClean="0"/>
              <a:t>Pod krycím sklem </a:t>
            </a:r>
            <a:r>
              <a:rPr lang="cs-CZ" dirty="0" err="1" smtClean="0"/>
              <a:t>prosajeme</a:t>
            </a:r>
            <a:r>
              <a:rPr lang="cs-CZ" dirty="0" smtClean="0"/>
              <a:t> zředěný </a:t>
            </a:r>
            <a:r>
              <a:rPr lang="cs-CZ" dirty="0" err="1" smtClean="0"/>
              <a:t>Lugoův</a:t>
            </a:r>
            <a:r>
              <a:rPr lang="cs-CZ" dirty="0" smtClean="0"/>
              <a:t> roztok a silně zacloníme.</a:t>
            </a:r>
          </a:p>
          <a:p>
            <a:r>
              <a:rPr lang="cs-CZ" dirty="0" smtClean="0"/>
              <a:t>Pozorujeme, zakreslíme a popíšeme 2-3buňky.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Pomocné trvalé preparáty.</a:t>
            </a:r>
            <a:endParaRPr lang="cs-CZ" b="1" u="sng" dirty="0"/>
          </a:p>
        </p:txBody>
      </p:sp>
      <p:pic>
        <p:nvPicPr>
          <p:cNvPr id="3076" name="Picture 4" descr="http://studentplzen.wbs.cz/bunk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412776"/>
            <a:ext cx="4419600" cy="2809876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4860032" y="4149080"/>
            <a:ext cx="18213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smtClean="0"/>
              <a:t>http://studentplzen.wbs.cz/bunka2.jpg</a:t>
            </a:r>
            <a:endParaRPr lang="cs-CZ" sz="800" dirty="0"/>
          </a:p>
        </p:txBody>
      </p:sp>
      <p:pic>
        <p:nvPicPr>
          <p:cNvPr id="3078" name="Picture 6" descr="http://web2.mendelu.cz/af_211_multitext/obecna_botanika/preparaty/velke/bunka/pr_velke_chromoplasty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501129"/>
            <a:ext cx="3851920" cy="5356871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0" y="1340768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800" dirty="0" smtClean="0"/>
              <a:t>http://web2.mendelu.cz/</a:t>
            </a:r>
            <a:r>
              <a:rPr lang="cs-CZ" sz="800" dirty="0" err="1" smtClean="0"/>
              <a:t>af</a:t>
            </a:r>
            <a:r>
              <a:rPr lang="cs-CZ" sz="800" dirty="0" smtClean="0"/>
              <a:t>_211_</a:t>
            </a:r>
            <a:r>
              <a:rPr lang="cs-CZ" sz="800" dirty="0" err="1" smtClean="0"/>
              <a:t>multitext</a:t>
            </a:r>
            <a:r>
              <a:rPr lang="cs-CZ" sz="800" dirty="0" smtClean="0"/>
              <a:t>/</a:t>
            </a:r>
            <a:r>
              <a:rPr lang="cs-CZ" sz="800" dirty="0" err="1" smtClean="0"/>
              <a:t>obecna</a:t>
            </a:r>
            <a:r>
              <a:rPr lang="cs-CZ" sz="800" dirty="0" smtClean="0"/>
              <a:t>_botanika/</a:t>
            </a:r>
            <a:r>
              <a:rPr lang="cs-CZ" sz="800" dirty="0" err="1" smtClean="0"/>
              <a:t>preparaty</a:t>
            </a:r>
            <a:r>
              <a:rPr lang="cs-CZ" sz="800" dirty="0" smtClean="0"/>
              <a:t>/</a:t>
            </a:r>
            <a:r>
              <a:rPr lang="cs-CZ" sz="800" dirty="0" err="1" smtClean="0"/>
              <a:t>velke</a:t>
            </a:r>
            <a:r>
              <a:rPr lang="cs-CZ" sz="800" dirty="0" smtClean="0"/>
              <a:t>/</a:t>
            </a:r>
            <a:r>
              <a:rPr lang="cs-CZ" sz="800" dirty="0" err="1" smtClean="0"/>
              <a:t>bunka</a:t>
            </a:r>
            <a:r>
              <a:rPr lang="cs-CZ" sz="800" dirty="0" smtClean="0"/>
              <a:t>/</a:t>
            </a:r>
            <a:r>
              <a:rPr lang="cs-CZ" sz="800" dirty="0" err="1" smtClean="0"/>
              <a:t>pr</a:t>
            </a:r>
            <a:r>
              <a:rPr lang="cs-CZ" sz="800" dirty="0" smtClean="0"/>
              <a:t>_</a:t>
            </a:r>
            <a:r>
              <a:rPr lang="cs-CZ" sz="800" dirty="0" err="1" smtClean="0"/>
              <a:t>velke</a:t>
            </a:r>
            <a:r>
              <a:rPr lang="cs-CZ" sz="800" dirty="0" smtClean="0"/>
              <a:t>_</a:t>
            </a:r>
            <a:r>
              <a:rPr lang="cs-CZ" sz="800" dirty="0" err="1" smtClean="0"/>
              <a:t>chromopl</a:t>
            </a:r>
            <a:endParaRPr lang="cs-CZ" dirty="0"/>
          </a:p>
        </p:txBody>
      </p:sp>
      <p:pic>
        <p:nvPicPr>
          <p:cNvPr id="3080" name="Picture 8" descr="https://encrypted-tbn3.gstatic.com/images?q=tbn:ANd9GcS_uxD0qS5G4iPur4sS1Ffcbx2pbyRWYWj5enAS4bKDKYcXKeiH9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4437112"/>
            <a:ext cx="2736304" cy="1915667"/>
          </a:xfrm>
          <a:prstGeom prst="rect">
            <a:avLst/>
          </a:prstGeom>
          <a:noFill/>
        </p:spPr>
      </p:pic>
      <p:sp>
        <p:nvSpPr>
          <p:cNvPr id="10" name="Obdélník 9"/>
          <p:cNvSpPr/>
          <p:nvPr/>
        </p:nvSpPr>
        <p:spPr>
          <a:xfrm>
            <a:off x="4211960" y="630932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800" dirty="0" smtClean="0"/>
              <a:t>https://encrypted-tbn3.gstatic.com/images?q=tbn:ANd9GcS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eb2.mendelu.cz/af_211_multitext/obecna_botanika/preparaty/velke/bunka/pr_velke_skrob2_bramb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7277100" cy="6076951"/>
          </a:xfrm>
          <a:prstGeom prst="rect">
            <a:avLst/>
          </a:prstGeom>
          <a:noFill/>
        </p:spPr>
      </p:pic>
      <p:sp>
        <p:nvSpPr>
          <p:cNvPr id="4" name="Obdélník 3"/>
          <p:cNvSpPr/>
          <p:nvPr/>
        </p:nvSpPr>
        <p:spPr>
          <a:xfrm>
            <a:off x="4572000" y="63813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800" dirty="0" smtClean="0"/>
              <a:t>http://web2.mendelu.cz/</a:t>
            </a:r>
            <a:r>
              <a:rPr lang="cs-CZ" sz="800" dirty="0" err="1" smtClean="0"/>
              <a:t>af</a:t>
            </a:r>
            <a:r>
              <a:rPr lang="cs-CZ" sz="800" dirty="0" smtClean="0"/>
              <a:t>_211_</a:t>
            </a:r>
            <a:r>
              <a:rPr lang="cs-CZ" sz="800" dirty="0" err="1" smtClean="0"/>
              <a:t>multitext</a:t>
            </a:r>
            <a:r>
              <a:rPr lang="cs-CZ" sz="800" dirty="0" smtClean="0"/>
              <a:t>/</a:t>
            </a:r>
            <a:r>
              <a:rPr lang="cs-CZ" sz="800" dirty="0" err="1" smtClean="0"/>
              <a:t>obecna</a:t>
            </a:r>
            <a:r>
              <a:rPr lang="cs-CZ" sz="800" dirty="0" smtClean="0"/>
              <a:t>_botanika/</a:t>
            </a:r>
            <a:r>
              <a:rPr lang="cs-CZ" sz="800" dirty="0" err="1" smtClean="0"/>
              <a:t>preparaty</a:t>
            </a:r>
            <a:r>
              <a:rPr lang="cs-CZ" sz="800" dirty="0" smtClean="0"/>
              <a:t>/</a:t>
            </a:r>
            <a:r>
              <a:rPr lang="cs-CZ" sz="800" dirty="0" err="1" smtClean="0"/>
              <a:t>velke</a:t>
            </a:r>
            <a:r>
              <a:rPr lang="cs-CZ" sz="800" dirty="0" smtClean="0"/>
              <a:t>/</a:t>
            </a:r>
            <a:r>
              <a:rPr lang="cs-CZ" sz="800" dirty="0" err="1" smtClean="0"/>
              <a:t>bunka</a:t>
            </a:r>
            <a:r>
              <a:rPr lang="cs-CZ" sz="800" dirty="0" smtClean="0"/>
              <a:t>/</a:t>
            </a:r>
            <a:r>
              <a:rPr lang="cs-CZ" sz="800" dirty="0" err="1" smtClean="0"/>
              <a:t>pr</a:t>
            </a:r>
            <a:r>
              <a:rPr lang="cs-CZ" sz="800" dirty="0" smtClean="0"/>
              <a:t>_</a:t>
            </a:r>
            <a:r>
              <a:rPr lang="cs-CZ" sz="800" dirty="0" err="1" smtClean="0"/>
              <a:t>velke</a:t>
            </a:r>
            <a:r>
              <a:rPr lang="cs-CZ" sz="800" dirty="0" smtClean="0"/>
              <a:t>_skrob2_brambor.</a:t>
            </a:r>
            <a:r>
              <a:rPr lang="cs-CZ" sz="800" dirty="0" err="1" smtClean="0"/>
              <a:t>jpg</a:t>
            </a:r>
            <a:endParaRPr lang="cs-CZ" sz="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Odpověz na otázky:</a:t>
            </a:r>
            <a:endParaRPr lang="cs-CZ" b="1" u="sng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Vysvětli příčinu změny barvy podzimního listí.</a:t>
            </a:r>
          </a:p>
          <a:p>
            <a:endParaRPr lang="cs-CZ" dirty="0" smtClean="0"/>
          </a:p>
          <a:p>
            <a:r>
              <a:rPr lang="cs-CZ" dirty="0" smtClean="0"/>
              <a:t>Uveď konkrétní příklady červeného, hnědého, žlutého stromového listí.</a:t>
            </a:r>
          </a:p>
          <a:p>
            <a:endParaRPr lang="cs-CZ" dirty="0" smtClean="0"/>
          </a:p>
          <a:p>
            <a:r>
              <a:rPr lang="cs-CZ" dirty="0" smtClean="0"/>
              <a:t>Co způsobuje bílou barvu květů?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 smtClean="0"/>
              <a:t>Závěr:</a:t>
            </a:r>
            <a:endParaRPr lang="cs-CZ" b="1" u="sng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Možnosti:   </a:t>
            </a:r>
            <a:r>
              <a:rPr lang="cs-CZ" dirty="0" smtClean="0">
                <a:solidFill>
                  <a:schemeClr val="tx1"/>
                </a:solidFill>
              </a:rPr>
              <a:t>svůj názor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- práce se mi povedla, líbila a proč.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 – archiv autora</a:t>
            </a:r>
          </a:p>
          <a:p>
            <a:r>
              <a:rPr lang="cs-CZ" dirty="0" smtClean="0"/>
              <a:t>Obrázky – </a:t>
            </a:r>
            <a:r>
              <a:rPr lang="cs-CZ" smtClean="0"/>
              <a:t>u obrázků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smtClean="0"/>
              <a:t>METODICKÝ LIST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/>
            <a:r>
              <a:rPr lang="cs-CZ" smtClean="0"/>
              <a:t>Studenti a učitel donesou rostlinný materiál.</a:t>
            </a:r>
          </a:p>
          <a:p>
            <a:pPr eaLnBrk="1" hangingPunct="1"/>
            <a:r>
              <a:rPr lang="cs-CZ" smtClean="0"/>
              <a:t>Před započetím práce učitel pomoci prezentace připomene základní stavbu rostlinné eukaryotické buňky.</a:t>
            </a:r>
          </a:p>
          <a:p>
            <a:pPr eaLnBrk="1" hangingPunct="1"/>
            <a:r>
              <a:rPr lang="cs-CZ" smtClean="0"/>
              <a:t>Na obrázcích učitel ukáže části, které budou studenti mikroskopovat.</a:t>
            </a:r>
          </a:p>
          <a:p>
            <a:pPr eaLnBrk="1" hangingPunct="1"/>
            <a:r>
              <a:rPr lang="cs-CZ" smtClean="0"/>
              <a:t>Učitel zopakuje základní pravidla mikroskopování.</a:t>
            </a:r>
          </a:p>
          <a:p>
            <a:pPr eaLnBrk="1" hangingPunct="1"/>
            <a:r>
              <a:rPr lang="cs-CZ" smtClean="0"/>
              <a:t>Pro zápis použijeme předepsaný protokol.</a:t>
            </a:r>
          </a:p>
          <a:p>
            <a:pPr eaLnBrk="1" hangingPunct="1"/>
            <a:endParaRPr lang="cs-CZ" sz="200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468313" y="1628775"/>
            <a:ext cx="8229600" cy="4924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cs-CZ" sz="3200" dirty="0">
                <a:latin typeface="+mn-lt"/>
              </a:rPr>
              <a:t>Studenti a učitel donesou rostlinný materiál.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cs-CZ" sz="3200" dirty="0">
                <a:latin typeface="+mn-lt"/>
              </a:rPr>
              <a:t>Před započetím práce učitel </a:t>
            </a:r>
            <a:r>
              <a:rPr lang="cs-CZ" sz="3200" dirty="0" smtClean="0">
                <a:latin typeface="+mn-lt"/>
              </a:rPr>
              <a:t>pomocí </a:t>
            </a:r>
            <a:r>
              <a:rPr lang="cs-CZ" sz="3200" dirty="0">
                <a:latin typeface="+mn-lt"/>
              </a:rPr>
              <a:t>prezentace připomene základní stavbu rostlinné eukaryotické buňky.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cs-CZ" sz="3200" dirty="0">
                <a:latin typeface="+mn-lt"/>
              </a:rPr>
              <a:t>Na </a:t>
            </a:r>
            <a:r>
              <a:rPr lang="cs-CZ" sz="3200" dirty="0" smtClean="0">
                <a:latin typeface="+mn-lt"/>
              </a:rPr>
              <a:t>obrázcích </a:t>
            </a:r>
            <a:r>
              <a:rPr lang="cs-CZ" sz="3200" dirty="0">
                <a:latin typeface="+mn-lt"/>
              </a:rPr>
              <a:t>učitel </a:t>
            </a:r>
            <a:r>
              <a:rPr lang="cs-CZ" sz="3200" dirty="0" smtClean="0">
                <a:latin typeface="+mn-lt"/>
              </a:rPr>
              <a:t>ukáže části, </a:t>
            </a:r>
            <a:r>
              <a:rPr lang="cs-CZ" sz="3200" dirty="0">
                <a:latin typeface="+mn-lt"/>
              </a:rPr>
              <a:t>které budou studenti mikroskopovat.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cs-CZ" sz="3200" dirty="0">
                <a:latin typeface="+mn-lt"/>
              </a:rPr>
              <a:t>Učitel zopakuje základní pravidla mikroskopování.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cs-CZ" sz="3200" dirty="0">
                <a:latin typeface="+mn-lt"/>
              </a:rPr>
              <a:t>Pro zápis použijeme předepsaný protokol.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cs-CZ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Laboratorní cvičení č.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800" b="1" dirty="0" smtClean="0"/>
              <a:t>Téma: 		</a:t>
            </a:r>
            <a:r>
              <a:rPr lang="cs-CZ" sz="4700" b="1" u="sng" dirty="0" smtClean="0">
                <a:solidFill>
                  <a:srgbClr val="FF0000"/>
                </a:solidFill>
              </a:rPr>
              <a:t>Pozorování plastidů</a:t>
            </a:r>
          </a:p>
          <a:p>
            <a:pPr>
              <a:buNone/>
            </a:pPr>
            <a:endParaRPr lang="cs-CZ" sz="4000" b="1" u="sng" dirty="0" smtClean="0">
              <a:solidFill>
                <a:srgbClr val="FF0000"/>
              </a:solidFill>
            </a:endParaRPr>
          </a:p>
          <a:p>
            <a:r>
              <a:rPr lang="cs-CZ" sz="3800" b="1" dirty="0" smtClean="0"/>
              <a:t>Pracoval(a):	</a:t>
            </a:r>
            <a:r>
              <a:rPr lang="cs-CZ" sz="3800" dirty="0" smtClean="0"/>
              <a:t>……………………………..</a:t>
            </a:r>
          </a:p>
          <a:p>
            <a:r>
              <a:rPr lang="cs-CZ" sz="3800" b="1" dirty="0" smtClean="0"/>
              <a:t>Datum:		</a:t>
            </a:r>
            <a:r>
              <a:rPr lang="cs-CZ" sz="3800" dirty="0" smtClean="0"/>
              <a:t>……………………………..</a:t>
            </a:r>
          </a:p>
          <a:p>
            <a:r>
              <a:rPr lang="cs-CZ" sz="3800" b="1" dirty="0" smtClean="0"/>
              <a:t>Pomůcky:</a:t>
            </a:r>
            <a:r>
              <a:rPr lang="cs-CZ" sz="4000" dirty="0" smtClean="0"/>
              <a:t>	</a:t>
            </a:r>
            <a:r>
              <a:rPr lang="cs-CZ" sz="2600" dirty="0" smtClean="0"/>
              <a:t>mikroskop s příslušenstvím, mech měřík,</a:t>
            </a:r>
          </a:p>
          <a:p>
            <a:pPr lvl="6">
              <a:buNone/>
            </a:pPr>
            <a:r>
              <a:rPr lang="cs-CZ" sz="2600" dirty="0" smtClean="0"/>
              <a:t>vodní mor, plod šípku,rajče, brambor.</a:t>
            </a:r>
          </a:p>
          <a:p>
            <a:pPr>
              <a:buNone/>
            </a:pPr>
            <a:endParaRPr lang="cs-CZ" sz="4000" b="1" dirty="0" smtClean="0"/>
          </a:p>
          <a:p>
            <a:r>
              <a:rPr lang="cs-CZ" sz="3800" b="1" dirty="0" smtClean="0"/>
              <a:t>Úloha č. 1. – 3.</a:t>
            </a:r>
          </a:p>
          <a:p>
            <a:r>
              <a:rPr lang="cs-CZ" sz="3800" b="1" dirty="0" smtClean="0"/>
              <a:t>Závěr:	</a:t>
            </a:r>
            <a:r>
              <a:rPr lang="cs-CZ" sz="4000" b="1" dirty="0" smtClean="0"/>
              <a:t>	</a:t>
            </a:r>
            <a:r>
              <a:rPr lang="cs-CZ" sz="4000" dirty="0" smtClean="0"/>
              <a:t>……………………………..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Teoretický základ ke cvičení.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Plastidy jsou organelami </a:t>
            </a:r>
            <a:r>
              <a:rPr lang="cs-CZ" sz="2800" b="1" dirty="0" smtClean="0"/>
              <a:t>rostlinných buněk.</a:t>
            </a:r>
          </a:p>
          <a:p>
            <a:r>
              <a:rPr lang="cs-CZ" sz="2800" dirty="0" smtClean="0"/>
              <a:t>Jsou to membránové organely, které se diferencují z </a:t>
            </a:r>
            <a:r>
              <a:rPr lang="cs-CZ" sz="2800" b="1" dirty="0" smtClean="0"/>
              <a:t>proplastidů. </a:t>
            </a:r>
          </a:p>
          <a:p>
            <a:r>
              <a:rPr lang="cs-CZ" sz="2800" dirty="0" smtClean="0"/>
              <a:t>Rozhodujícím vnějším faktorem je </a:t>
            </a:r>
            <a:r>
              <a:rPr lang="cs-CZ" sz="2800" b="1" dirty="0" smtClean="0"/>
              <a:t>světlo.</a:t>
            </a:r>
          </a:p>
          <a:p>
            <a:r>
              <a:rPr lang="cs-CZ" sz="2800" dirty="0" smtClean="0"/>
              <a:t>Podle přítomnosti barviv rozeznáváme :   </a:t>
            </a:r>
            <a:r>
              <a:rPr lang="cs-CZ" sz="2800" b="1" dirty="0" smtClean="0">
                <a:solidFill>
                  <a:srgbClr val="2F4913"/>
                </a:solidFill>
              </a:rPr>
              <a:t>chloroplasty (obsahují chlorofyl)</a:t>
            </a:r>
          </a:p>
          <a:p>
            <a:pPr>
              <a:buNone/>
            </a:pPr>
            <a:r>
              <a:rPr lang="cs-CZ" sz="2800" dirty="0" smtClean="0"/>
              <a:t>     </a:t>
            </a:r>
            <a:r>
              <a:rPr lang="cs-CZ" sz="2800" b="1" dirty="0" smtClean="0">
                <a:solidFill>
                  <a:srgbClr val="FF0000"/>
                </a:solidFill>
              </a:rPr>
              <a:t>chromoplasty (barevná barviva)</a:t>
            </a:r>
          </a:p>
          <a:p>
            <a:pPr>
              <a:buNone/>
            </a:pPr>
            <a:r>
              <a:rPr lang="cs-CZ" sz="2800" dirty="0" smtClean="0"/>
              <a:t>     </a:t>
            </a:r>
            <a:r>
              <a:rPr lang="cs-CZ" sz="2800" b="1" dirty="0" err="1" smtClean="0"/>
              <a:t>leukoplasty</a:t>
            </a:r>
            <a:r>
              <a:rPr lang="cs-CZ" sz="2800" b="1" dirty="0" smtClean="0"/>
              <a:t> (nemají barviva).</a:t>
            </a:r>
          </a:p>
          <a:p>
            <a:r>
              <a:rPr lang="cs-CZ" sz="2800" dirty="0" smtClean="0"/>
              <a:t>Plastidy jsou  </a:t>
            </a:r>
            <a:r>
              <a:rPr lang="cs-CZ" sz="2800" b="1" dirty="0" err="1" smtClean="0"/>
              <a:t>semiautonomní</a:t>
            </a:r>
            <a:r>
              <a:rPr lang="cs-CZ" sz="2800" b="1" dirty="0" smtClean="0"/>
              <a:t> organely.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 smtClean="0"/>
              <a:t>Úloha č.1</a:t>
            </a:r>
            <a:endParaRPr lang="cs-CZ" b="1" u="sng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4400" b="1" u="sng" dirty="0" smtClean="0">
                <a:solidFill>
                  <a:srgbClr val="006600"/>
                </a:solidFill>
              </a:rPr>
              <a:t>Pozorování chloroplastů vodního moru nebo mechu měříku</a:t>
            </a:r>
            <a:endParaRPr lang="cs-CZ" sz="4400" b="1" u="sng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>Postup č. 1</a:t>
            </a:r>
            <a:br>
              <a:rPr lang="cs-CZ" b="1" u="sng" dirty="0" smtClean="0"/>
            </a:br>
            <a:r>
              <a:rPr lang="cs-CZ" sz="4000" b="1" dirty="0" smtClean="0"/>
              <a:t>Pomůcky</a:t>
            </a:r>
            <a:r>
              <a:rPr lang="cs-CZ" sz="4000" u="sng" dirty="0" smtClean="0"/>
              <a:t>: vodní mor,mech měřík.</a:t>
            </a:r>
            <a:endParaRPr lang="cs-CZ" sz="4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Pinzetou odtrhneme </a:t>
            </a:r>
            <a:r>
              <a:rPr lang="cs-CZ" dirty="0" err="1" smtClean="0"/>
              <a:t>fyloid</a:t>
            </a:r>
            <a:r>
              <a:rPr lang="cs-CZ" dirty="0" smtClean="0"/>
              <a:t>, přeneseme do kapky vody na podložní sklíčko a zhotovíme nativní preparát.</a:t>
            </a:r>
          </a:p>
          <a:p>
            <a:r>
              <a:rPr lang="cs-CZ" dirty="0" smtClean="0"/>
              <a:t>Vyhledáme buňky mezi okrajem </a:t>
            </a:r>
            <a:r>
              <a:rPr lang="cs-CZ" dirty="0" err="1" smtClean="0"/>
              <a:t>fyloidu</a:t>
            </a:r>
            <a:r>
              <a:rPr lang="cs-CZ" dirty="0" smtClean="0"/>
              <a:t> a středním žebrem.</a:t>
            </a:r>
          </a:p>
          <a:p>
            <a:r>
              <a:rPr lang="cs-CZ" dirty="0" smtClean="0"/>
              <a:t>Mikroskopujeme při velkém zvětšení.</a:t>
            </a:r>
          </a:p>
          <a:p>
            <a:r>
              <a:rPr lang="cs-CZ" dirty="0" smtClean="0"/>
              <a:t>Zakreslíme 2-3buňky detailně a popíšeme.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 smtClean="0"/>
              <a:t>Úloha č.2</a:t>
            </a:r>
            <a:endParaRPr lang="cs-CZ" b="1" u="sng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b="1" u="sng" dirty="0" smtClean="0">
                <a:solidFill>
                  <a:srgbClr val="FF0000"/>
                </a:solidFill>
              </a:rPr>
              <a:t>Chromoplasty v dužinách plodů.</a:t>
            </a:r>
            <a:endParaRPr lang="cs-CZ" sz="4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>Postup č.2</a:t>
            </a:r>
            <a:br>
              <a:rPr lang="cs-CZ" b="1" u="sng" dirty="0" smtClean="0"/>
            </a:br>
            <a:r>
              <a:rPr lang="cs-CZ" sz="4000" b="1" dirty="0" smtClean="0"/>
              <a:t>Pomůcky: </a:t>
            </a:r>
            <a:r>
              <a:rPr lang="cs-CZ" sz="4000" u="sng" dirty="0" smtClean="0"/>
              <a:t>šípek růže, plod rajčete.</a:t>
            </a:r>
            <a:endParaRPr lang="cs-CZ" sz="4000" u="sng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povrchu šípku nebo rajčete seřízneme skalpelem odřezek podobný patce chleba.</a:t>
            </a:r>
          </a:p>
          <a:p>
            <a:r>
              <a:rPr lang="cs-CZ" dirty="0" smtClean="0"/>
              <a:t>Ze zbytku řežeme skalpelem tenké příčné řezy.</a:t>
            </a:r>
          </a:p>
          <a:p>
            <a:r>
              <a:rPr lang="cs-CZ" dirty="0" smtClean="0"/>
              <a:t>Řezy přeneseme do </a:t>
            </a:r>
            <a:r>
              <a:rPr lang="cs-CZ" dirty="0" err="1" smtClean="0"/>
              <a:t>Petriho</a:t>
            </a:r>
            <a:r>
              <a:rPr lang="cs-CZ" dirty="0" smtClean="0"/>
              <a:t> misky s vodou.</a:t>
            </a:r>
          </a:p>
          <a:p>
            <a:r>
              <a:rPr lang="cs-CZ" dirty="0" smtClean="0"/>
              <a:t>Z nejtenčích řezů zhotovíme nativní preparát.</a:t>
            </a:r>
          </a:p>
          <a:p>
            <a:r>
              <a:rPr lang="cs-CZ" dirty="0" smtClean="0"/>
              <a:t>Mikroskopujeme a vybereme nejtenčí místo řezu.</a:t>
            </a:r>
          </a:p>
          <a:p>
            <a:r>
              <a:rPr lang="cs-CZ" dirty="0" smtClean="0"/>
              <a:t>Zakreslíme a popíšeme 2-3buňky.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 smtClean="0"/>
              <a:t>Úloha č.3</a:t>
            </a:r>
            <a:endParaRPr lang="cs-CZ" b="1" u="sng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b="1" u="sng" dirty="0" err="1" smtClean="0">
                <a:solidFill>
                  <a:schemeClr val="tx1"/>
                </a:solidFill>
              </a:rPr>
              <a:t>Leukoplasty</a:t>
            </a:r>
            <a:r>
              <a:rPr lang="cs-CZ" sz="4400" b="1" u="sng" dirty="0" smtClean="0">
                <a:solidFill>
                  <a:schemeClr val="tx1"/>
                </a:solidFill>
              </a:rPr>
              <a:t> v zásobních orgánech rostlin.</a:t>
            </a:r>
            <a:endParaRPr lang="cs-CZ" sz="440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375</Words>
  <Application>Microsoft Office PowerPoint</Application>
  <PresentationFormat>Předvádění na obrazovce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Snímek 1</vt:lpstr>
      <vt:lpstr>METODICKÝ LIST</vt:lpstr>
      <vt:lpstr>Laboratorní cvičení č.</vt:lpstr>
      <vt:lpstr>Teoretický základ ke cvičení.</vt:lpstr>
      <vt:lpstr>Úloha č.1</vt:lpstr>
      <vt:lpstr>Postup č. 1 Pomůcky: vodní mor,mech měřík.</vt:lpstr>
      <vt:lpstr>Úloha č.2</vt:lpstr>
      <vt:lpstr>Postup č.2 Pomůcky: šípek růže, plod rajčete.</vt:lpstr>
      <vt:lpstr>Úloha č.3</vt:lpstr>
      <vt:lpstr>Postup č.3 Pomůcky: hlíza brambory.</vt:lpstr>
      <vt:lpstr>Pomocné trvalé preparáty.</vt:lpstr>
      <vt:lpstr>Snímek 12</vt:lpstr>
      <vt:lpstr>Odpověz na otázky:</vt:lpstr>
      <vt:lpstr>Závěr: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spravce</dc:creator>
  <cp:lastModifiedBy>hana.frankova</cp:lastModifiedBy>
  <cp:revision>29</cp:revision>
  <dcterms:created xsi:type="dcterms:W3CDTF">2013-07-09T15:02:15Z</dcterms:created>
  <dcterms:modified xsi:type="dcterms:W3CDTF">2014-06-19T07:36:10Z</dcterms:modified>
</cp:coreProperties>
</file>