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1" r:id="rId3"/>
    <p:sldId id="264" r:id="rId4"/>
    <p:sldId id="265" r:id="rId5"/>
    <p:sldId id="267" r:id="rId6"/>
    <p:sldId id="268" r:id="rId7"/>
    <p:sldId id="269" r:id="rId8"/>
    <p:sldId id="266" r:id="rId9"/>
    <p:sldId id="272" r:id="rId10"/>
    <p:sldId id="273" r:id="rId11"/>
    <p:sldId id="274" r:id="rId12"/>
    <p:sldId id="275" r:id="rId13"/>
    <p:sldId id="276" r:id="rId14"/>
    <p:sldId id="277" r:id="rId15"/>
    <p:sldId id="280" r:id="rId16"/>
    <p:sldId id="279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6FF66"/>
    <a:srgbClr val="99FF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A2118-DA79-459B-8BE3-0DD470236C05}" type="datetimeFigureOut">
              <a:rPr lang="cs-CZ"/>
              <a:pPr>
                <a:defRPr/>
              </a:pPr>
              <a:t>26.9.2013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D8D4D-22FA-4BFB-993F-1AB1ACDC7E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08F0F-B565-4D78-A897-27C6F4ADC3B6}" type="datetimeFigureOut">
              <a:rPr lang="cs-CZ"/>
              <a:pPr>
                <a:defRPr/>
              </a:pPr>
              <a:t>26.9.2013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4A04B-1E13-49F5-920B-2D15985C0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883ED-A14A-4E86-8F2D-067EE00DBFCD}" type="datetimeFigureOut">
              <a:rPr lang="cs-CZ"/>
              <a:pPr>
                <a:defRPr/>
              </a:pPr>
              <a:t>26.9.2013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FB152-0BF1-40E0-9F60-FB4BD255FA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D3C26-CA53-4DAB-A82F-E554105BCC45}" type="datetimeFigureOut">
              <a:rPr lang="cs-CZ"/>
              <a:pPr>
                <a:defRPr/>
              </a:pPr>
              <a:t>26.9.2013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CFBDF-4E3D-4EF4-A347-F397DAAA86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9BFB9-3334-4466-92B9-82BCD2C6F090}" type="datetimeFigureOut">
              <a:rPr lang="cs-CZ"/>
              <a:pPr>
                <a:defRPr/>
              </a:pPr>
              <a:t>26.9.2013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7F65E-A514-48C6-B2F2-165D6E2E6F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D6DF1-6BC3-4574-A6B6-FDFA7C6B9872}" type="datetimeFigureOut">
              <a:rPr lang="cs-CZ"/>
              <a:pPr>
                <a:defRPr/>
              </a:pPr>
              <a:t>26.9.2013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2BCD4-89E8-4C80-B6C5-8B7222F6AA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8FBB9-ECBF-4E76-B538-44B6C5E146EB}" type="datetimeFigureOut">
              <a:rPr lang="cs-CZ"/>
              <a:pPr>
                <a:defRPr/>
              </a:pPr>
              <a:t>26.9.2013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AC31A-4081-4623-AE7F-53918D2B3C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CFF5E-0999-4979-ACA4-4D40768E74E6}" type="datetimeFigureOut">
              <a:rPr lang="cs-CZ"/>
              <a:pPr>
                <a:defRPr/>
              </a:pPr>
              <a:t>26.9.2013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A0084-33A9-483F-B4B4-2F0E4A5769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976F5-02FA-4386-A64F-CD2B57EAD36B}" type="datetimeFigureOut">
              <a:rPr lang="cs-CZ"/>
              <a:pPr>
                <a:defRPr/>
              </a:pPr>
              <a:t>26.9.2013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97FF9-9210-4437-8FCA-23029D7FD6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5CD3C-E00E-4F18-AD96-EEF3AF97556C}" type="datetimeFigureOut">
              <a:rPr lang="cs-CZ"/>
              <a:pPr>
                <a:defRPr/>
              </a:pPr>
              <a:t>26.9.2013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484D7-E9DD-41A0-AC62-0052DA5561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C9E5F-2D08-4456-A3C2-1D2AEE39AD5C}" type="datetimeFigureOut">
              <a:rPr lang="cs-CZ"/>
              <a:pPr>
                <a:defRPr/>
              </a:pPr>
              <a:t>26.9.2013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B88CB-E822-4191-A834-9D0211C5EC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CB12D-6D03-42A7-B796-495ED6B67DF8}" type="datetimeFigureOut">
              <a:rPr lang="cs-CZ"/>
              <a:pPr>
                <a:defRPr/>
              </a:pPr>
              <a:t>26.9.2013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13DD89-E44E-44EF-9BAD-2E3823A83C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90488"/>
            <a:ext cx="9144000" cy="264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			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 dirty="0"/>
              <a:t>    </a:t>
            </a:r>
            <a:r>
              <a:rPr lang="cs-CZ" sz="2000" dirty="0">
                <a:latin typeface="Calibri" pitchFamily="34" charset="0"/>
              </a:rPr>
              <a:t>VY_32_INOVACE_</a:t>
            </a:r>
            <a:r>
              <a:rPr lang="cs-CZ" sz="2000" dirty="0">
                <a:solidFill>
                  <a:srgbClr val="00B0F0"/>
                </a:solidFill>
                <a:latin typeface="Calibri" pitchFamily="34" charset="0"/>
              </a:rPr>
              <a:t>P6_1.2</a:t>
            </a:r>
          </a:p>
          <a:p>
            <a:pPr algn="ctr"/>
            <a:r>
              <a:rPr lang="cs-CZ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Tematická oblast: </a:t>
            </a:r>
            <a:r>
              <a:rPr lang="cs-CZ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laboratorní a terénní cvičení</a:t>
            </a:r>
          </a:p>
          <a:p>
            <a:pPr algn="ctr"/>
            <a:r>
              <a:rPr lang="cs-CZ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Pozorování vnitřní stavby buňky</a:t>
            </a:r>
            <a:endParaRPr lang="cs-CZ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                                      Typ: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DUM -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kombinovaný</a:t>
            </a:r>
            <a:endParaRPr lang="cs-CZ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Předmět: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Biologie</a:t>
            </a:r>
          </a:p>
          <a:p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Ročník: 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3. r. (6leté), 2. r. (4leté)</a:t>
            </a:r>
          </a:p>
          <a:p>
            <a:pPr algn="ctr" eaLnBrk="0" hangingPunct="0"/>
            <a:endParaRPr lang="cs-CZ" dirty="0">
              <a:cs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857500" y="4614863"/>
            <a:ext cx="3489325" cy="160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Zpracováno v rámci projektu</a:t>
            </a:r>
            <a:endParaRPr lang="cs-CZ" sz="80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cs-CZ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EU peníze školám</a:t>
            </a:r>
            <a:endParaRPr lang="cs-CZ" sz="800">
              <a:ea typeface="Times New Roman" pitchFamily="18" charset="0"/>
              <a:cs typeface="Arial" charset="0"/>
            </a:endParaRPr>
          </a:p>
          <a:p>
            <a:r>
              <a:rPr lang="cs-CZ" sz="1000">
                <a:latin typeface="Calibri" pitchFamily="34" charset="0"/>
                <a:ea typeface="Times New Roman" pitchFamily="18" charset="0"/>
                <a:cs typeface="Arial" charset="0"/>
              </a:rPr>
              <a:t>	  CZ.1.07/1.5.00/34.0296</a:t>
            </a:r>
          </a:p>
          <a:p>
            <a:pPr algn="ctr" eaLnBrk="0" hangingPunct="0"/>
            <a:r>
              <a:rPr lang="cs-CZ" sz="13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Zpracovatel:</a:t>
            </a:r>
            <a:endParaRPr lang="cs-CZ" sz="80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cs-CZ" sz="2100" b="1">
                <a:solidFill>
                  <a:srgbClr val="00B0F0"/>
                </a:solidFill>
                <a:ea typeface="Times New Roman" pitchFamily="18" charset="0"/>
                <a:cs typeface="Arial" charset="0"/>
              </a:rPr>
              <a:t>Mgr. Šárka Dohnalová</a:t>
            </a:r>
            <a:endParaRPr lang="cs-CZ" sz="800"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cs-CZ" sz="13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4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Datum vytvoření: </a:t>
            </a:r>
            <a:r>
              <a:rPr lang="cs-CZ" sz="1400" b="1">
                <a:solidFill>
                  <a:srgbClr val="66CCFF"/>
                </a:solidFill>
                <a:ea typeface="Times New Roman" pitchFamily="18" charset="0"/>
                <a:cs typeface="Arial" charset="0"/>
              </a:rPr>
              <a:t>září 2013</a:t>
            </a:r>
          </a:p>
        </p:txBody>
      </p:sp>
      <p:pic>
        <p:nvPicPr>
          <p:cNvPr id="2052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2420938"/>
            <a:ext cx="2770188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6" descr="OPVK_ve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smtClean="0"/>
              <a:t>Plastidy</a:t>
            </a:r>
          </a:p>
        </p:txBody>
      </p:sp>
      <p:pic>
        <p:nvPicPr>
          <p:cNvPr id="11267" name="Picture 2" descr="http://giobio.ic.cz/obrazky/obecna_biologie/chloropla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1628775"/>
            <a:ext cx="5715000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Obdélník 5"/>
          <p:cNvSpPr>
            <a:spLocks noChangeArrowheads="1"/>
          </p:cNvSpPr>
          <p:nvPr/>
        </p:nvSpPr>
        <p:spPr bwMode="auto">
          <a:xfrm>
            <a:off x="2268538" y="6237288"/>
            <a:ext cx="457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/>
              <a:t>http://www.google.cz/search?hl=cs&amp;site=imghp&amp;tbm=isch&amp;source=hp&amp;biw=1366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smtClean="0"/>
              <a:t>Mitochondrie.</a:t>
            </a:r>
          </a:p>
        </p:txBody>
      </p:sp>
      <p:pic>
        <p:nvPicPr>
          <p:cNvPr id="12291" name="Picture 2" descr="http://giobioobrazky.ic.cz/obecna_biologie/mitochondr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1484313"/>
            <a:ext cx="57150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Obdélník 3"/>
          <p:cNvSpPr>
            <a:spLocks noChangeArrowheads="1"/>
          </p:cNvSpPr>
          <p:nvPr/>
        </p:nvSpPr>
        <p:spPr bwMode="auto">
          <a:xfrm>
            <a:off x="2627313" y="6021388"/>
            <a:ext cx="457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/>
              <a:t>http://www.google.cz/search?hl=cs&amp;site=imghp&amp;tbm=isch&amp;source=hp&amp;biw=1366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cs-CZ" b="1" u="sng" smtClean="0"/>
              <a:t>Vakuola.</a:t>
            </a:r>
          </a:p>
        </p:txBody>
      </p:sp>
      <p:pic>
        <p:nvPicPr>
          <p:cNvPr id="13315" name="Picture 2" descr="http://nd04.jxs.cz/119/479/ccaeaad47c_71223830_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404813"/>
            <a:ext cx="5305425" cy="607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Obdélník 3"/>
          <p:cNvSpPr>
            <a:spLocks noChangeArrowheads="1"/>
          </p:cNvSpPr>
          <p:nvPr/>
        </p:nvSpPr>
        <p:spPr bwMode="auto">
          <a:xfrm>
            <a:off x="2195513" y="6453188"/>
            <a:ext cx="457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/>
              <a:t>http://www.google.cz/search?hl=cs&amp;site=imghp&amp;tbm=isch&amp;source=hp&amp;biw=1366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smtClean="0">
                <a:solidFill>
                  <a:srgbClr val="FF0000"/>
                </a:solidFill>
              </a:rPr>
              <a:t>Podle charakteristiky urči organelu.</a:t>
            </a:r>
          </a:p>
        </p:txBody>
      </p:sp>
      <p:sp>
        <p:nvSpPr>
          <p:cNvPr id="14339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Charakteristika.</a:t>
            </a:r>
          </a:p>
        </p:txBody>
      </p:sp>
      <p:sp>
        <p:nvSpPr>
          <p:cNvPr id="14340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mtClean="0"/>
              <a:t>Rozmnožovací funkce </a:t>
            </a:r>
          </a:p>
          <a:p>
            <a:r>
              <a:rPr lang="cs-CZ" smtClean="0"/>
              <a:t>Fotosyntetická funkce</a:t>
            </a:r>
          </a:p>
          <a:p>
            <a:r>
              <a:rPr lang="cs-CZ" smtClean="0"/>
              <a:t>Metabolická funkce</a:t>
            </a:r>
          </a:p>
          <a:p>
            <a:r>
              <a:rPr lang="cs-CZ" smtClean="0"/>
              <a:t>Zásobní funkce</a:t>
            </a:r>
          </a:p>
          <a:p>
            <a:r>
              <a:rPr lang="cs-CZ" smtClean="0"/>
              <a:t>Vylučovací funkce</a:t>
            </a:r>
          </a:p>
          <a:p>
            <a:r>
              <a:rPr lang="cs-CZ" smtClean="0"/>
              <a:t>Genetická funkce</a:t>
            </a:r>
          </a:p>
          <a:p>
            <a:r>
              <a:rPr lang="cs-CZ" smtClean="0"/>
              <a:t>Ochranná funkce</a:t>
            </a:r>
          </a:p>
          <a:p>
            <a:r>
              <a:rPr lang="cs-CZ" smtClean="0"/>
              <a:t>Pohybová funkce</a:t>
            </a:r>
          </a:p>
          <a:p>
            <a:r>
              <a:rPr lang="cs-CZ" smtClean="0"/>
              <a:t>Dýchací funkce</a:t>
            </a:r>
          </a:p>
          <a:p>
            <a:endParaRPr lang="cs-CZ" smtClean="0"/>
          </a:p>
        </p:txBody>
      </p:sp>
      <p:sp>
        <p:nvSpPr>
          <p:cNvPr id="14341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mtClean="0"/>
              <a:t>Organela.</a:t>
            </a:r>
          </a:p>
        </p:txBody>
      </p:sp>
      <p:sp>
        <p:nvSpPr>
          <p:cNvPr id="14342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smtClean="0"/>
              <a:t>vakuola</a:t>
            </a:r>
          </a:p>
          <a:p>
            <a:r>
              <a:rPr lang="cs-CZ" smtClean="0"/>
              <a:t>Endoplazmatické retikulum</a:t>
            </a:r>
          </a:p>
          <a:p>
            <a:r>
              <a:rPr lang="cs-CZ" smtClean="0"/>
              <a:t>jádro</a:t>
            </a:r>
          </a:p>
          <a:p>
            <a:r>
              <a:rPr lang="cs-CZ" smtClean="0"/>
              <a:t>mitochondrie</a:t>
            </a:r>
          </a:p>
          <a:p>
            <a:r>
              <a:rPr lang="cs-CZ" smtClean="0"/>
              <a:t>chloroplast</a:t>
            </a:r>
          </a:p>
          <a:p>
            <a:r>
              <a:rPr lang="cs-CZ" smtClean="0"/>
              <a:t>Gogiho aparát</a:t>
            </a:r>
          </a:p>
          <a:p>
            <a:r>
              <a:rPr lang="cs-CZ" smtClean="0"/>
              <a:t>ribozomy</a:t>
            </a:r>
          </a:p>
          <a:p>
            <a:r>
              <a:rPr lang="cs-CZ" smtClean="0"/>
              <a:t>Buněčná stěna</a:t>
            </a:r>
          </a:p>
          <a:p>
            <a:r>
              <a:rPr lang="cs-CZ" smtClean="0"/>
              <a:t>cytoplazma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smtClean="0">
                <a:solidFill>
                  <a:srgbClr val="FF0000"/>
                </a:solidFill>
              </a:rPr>
              <a:t>Podle charakteristiky urči organelu - řešení</a:t>
            </a:r>
          </a:p>
        </p:txBody>
      </p:sp>
      <p:sp>
        <p:nvSpPr>
          <p:cNvPr id="1536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Charakteristika.</a:t>
            </a:r>
          </a:p>
        </p:txBody>
      </p:sp>
      <p:sp>
        <p:nvSpPr>
          <p:cNvPr id="1536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mtClean="0"/>
              <a:t>Rozmnožovací funkce </a:t>
            </a:r>
          </a:p>
          <a:p>
            <a:r>
              <a:rPr lang="cs-CZ" smtClean="0"/>
              <a:t>Fotosyntetická funkce</a:t>
            </a:r>
          </a:p>
          <a:p>
            <a:r>
              <a:rPr lang="cs-CZ" smtClean="0"/>
              <a:t>Metabolická funkce</a:t>
            </a:r>
          </a:p>
          <a:p>
            <a:r>
              <a:rPr lang="cs-CZ" smtClean="0"/>
              <a:t>Zásobní funkce</a:t>
            </a:r>
          </a:p>
          <a:p>
            <a:r>
              <a:rPr lang="cs-CZ" smtClean="0"/>
              <a:t>Vylučovací funkce</a:t>
            </a:r>
          </a:p>
          <a:p>
            <a:r>
              <a:rPr lang="cs-CZ" smtClean="0"/>
              <a:t>Genetická funkce</a:t>
            </a:r>
          </a:p>
          <a:p>
            <a:r>
              <a:rPr lang="cs-CZ" smtClean="0"/>
              <a:t>Ochranná funkce</a:t>
            </a:r>
          </a:p>
          <a:p>
            <a:r>
              <a:rPr lang="cs-CZ" smtClean="0"/>
              <a:t>Pohybová funkce</a:t>
            </a:r>
          </a:p>
          <a:p>
            <a:r>
              <a:rPr lang="cs-CZ" smtClean="0"/>
              <a:t>Dýchací funkce</a:t>
            </a:r>
          </a:p>
          <a:p>
            <a:endParaRPr lang="cs-CZ" smtClean="0"/>
          </a:p>
        </p:txBody>
      </p:sp>
      <p:sp>
        <p:nvSpPr>
          <p:cNvPr id="1536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mtClean="0"/>
              <a:t>Organela.</a:t>
            </a:r>
          </a:p>
        </p:txBody>
      </p:sp>
      <p:sp>
        <p:nvSpPr>
          <p:cNvPr id="1536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smtClean="0"/>
              <a:t>Jádro</a:t>
            </a:r>
          </a:p>
          <a:p>
            <a:r>
              <a:rPr lang="cs-CZ" smtClean="0"/>
              <a:t>Chloroplast</a:t>
            </a:r>
          </a:p>
          <a:p>
            <a:r>
              <a:rPr lang="cs-CZ" smtClean="0"/>
              <a:t>Endoplazmatické retikulum</a:t>
            </a:r>
          </a:p>
          <a:p>
            <a:r>
              <a:rPr lang="cs-CZ" smtClean="0"/>
              <a:t>Vakuola</a:t>
            </a:r>
          </a:p>
          <a:p>
            <a:r>
              <a:rPr lang="cs-CZ" smtClean="0"/>
              <a:t>Golgiho aparát</a:t>
            </a:r>
          </a:p>
          <a:p>
            <a:r>
              <a:rPr lang="cs-CZ" smtClean="0"/>
              <a:t>Ribozom</a:t>
            </a:r>
          </a:p>
          <a:p>
            <a:r>
              <a:rPr lang="cs-CZ" smtClean="0"/>
              <a:t>Buněčná stěna</a:t>
            </a:r>
          </a:p>
          <a:p>
            <a:r>
              <a:rPr lang="cs-CZ" smtClean="0"/>
              <a:t>Cytoplazma</a:t>
            </a:r>
          </a:p>
          <a:p>
            <a:r>
              <a:rPr lang="cs-CZ" smtClean="0"/>
              <a:t>mitochondrie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smtClean="0"/>
              <a:t>Laboratorní cvičení č.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cs-CZ" sz="3800" b="1" dirty="0" smtClean="0"/>
              <a:t>Téma: 		</a:t>
            </a:r>
            <a:r>
              <a:rPr lang="cs-CZ" sz="3800" b="1" u="sng" dirty="0" smtClean="0">
                <a:solidFill>
                  <a:srgbClr val="FF0000"/>
                </a:solidFill>
              </a:rPr>
              <a:t>Pozorování stavby buněk</a:t>
            </a:r>
            <a:endParaRPr lang="cs-CZ" sz="4700" b="1" u="sng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  <a:defRPr/>
            </a:pPr>
            <a:endParaRPr lang="cs-CZ" sz="4000" b="1" u="sng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cs-CZ" sz="3800" b="1" dirty="0" smtClean="0"/>
              <a:t>Pracoval(a):	</a:t>
            </a:r>
            <a:r>
              <a:rPr lang="cs-CZ" sz="3800" dirty="0" smtClean="0"/>
              <a:t>……………………………..</a:t>
            </a:r>
          </a:p>
          <a:p>
            <a:pPr>
              <a:defRPr/>
            </a:pPr>
            <a:r>
              <a:rPr lang="cs-CZ" sz="3800" b="1" dirty="0" smtClean="0"/>
              <a:t>Datum:		</a:t>
            </a:r>
            <a:r>
              <a:rPr lang="cs-CZ" sz="3800" dirty="0" smtClean="0"/>
              <a:t>……………………………..</a:t>
            </a:r>
          </a:p>
          <a:p>
            <a:pPr>
              <a:defRPr/>
            </a:pPr>
            <a:r>
              <a:rPr lang="cs-CZ" sz="3800" b="1" dirty="0" smtClean="0"/>
              <a:t>Pomůcky:</a:t>
            </a:r>
            <a:r>
              <a:rPr lang="cs-CZ" sz="4000" dirty="0" smtClean="0"/>
              <a:t>	</a:t>
            </a:r>
            <a:r>
              <a:rPr lang="cs-CZ" sz="2600" dirty="0" smtClean="0"/>
              <a:t>mikroskop s příslušenstvím, trvalé preparáty 			buněk.</a:t>
            </a:r>
          </a:p>
          <a:p>
            <a:pPr>
              <a:buFont typeface="Arial" charset="0"/>
              <a:buNone/>
              <a:defRPr/>
            </a:pPr>
            <a:endParaRPr lang="cs-CZ" sz="4000" b="1" dirty="0" smtClean="0"/>
          </a:p>
          <a:p>
            <a:pPr>
              <a:defRPr/>
            </a:pPr>
            <a:r>
              <a:rPr lang="cs-CZ" sz="3800" b="1" dirty="0" smtClean="0"/>
              <a:t>Úloha č. 1. 	……………………………..</a:t>
            </a:r>
          </a:p>
          <a:p>
            <a:pPr>
              <a:defRPr/>
            </a:pPr>
            <a:r>
              <a:rPr lang="cs-CZ" sz="3800" b="1" dirty="0" smtClean="0"/>
              <a:t>Závěr:	</a:t>
            </a:r>
            <a:r>
              <a:rPr lang="cs-CZ" sz="4000" b="1" dirty="0" smtClean="0"/>
              <a:t>	</a:t>
            </a:r>
            <a:r>
              <a:rPr lang="cs-CZ" sz="4000" dirty="0" smtClean="0"/>
              <a:t>……………………………..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Úloha č.1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Připrav si 3trvalé preparáty jednobuněčných organismů ze školní sbírky a pozoruj.</a:t>
            </a:r>
          </a:p>
          <a:p>
            <a:r>
              <a:rPr lang="cs-CZ" smtClean="0"/>
              <a:t>Zakresli jednu část preparátu do protokolu a popiš organely.</a:t>
            </a:r>
          </a:p>
          <a:p>
            <a:r>
              <a:rPr lang="cs-CZ" smtClean="0"/>
              <a:t>Do závěru napiš jejich funkce.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Metodický list</a:t>
            </a:r>
          </a:p>
        </p:txBody>
      </p:sp>
      <p:sp>
        <p:nvSpPr>
          <p:cNvPr id="307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Materiál je určen pro 2. ročník čtyřletého studia a 3. ročník šestiletého studia.</a:t>
            </a:r>
          </a:p>
          <a:p>
            <a:pPr eaLnBrk="1" hangingPunct="1"/>
            <a:r>
              <a:rPr lang="cs-CZ" smtClean="0">
                <a:latin typeface="Arial" charset="0"/>
              </a:rPr>
              <a:t>Slouží jako úvod k hodině praktického cvičení z biologie – stručné zopakování učiva a návod na praktické cvičení. </a:t>
            </a:r>
          </a:p>
          <a:p>
            <a:pPr eaLnBrk="1" hangingPunct="1"/>
            <a:r>
              <a:rPr lang="cs-CZ" smtClean="0">
                <a:latin typeface="Arial" charset="0"/>
              </a:rPr>
              <a:t>Inovace spočívá ve využití interaktivního prostředí.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b="1" u="sng" smtClean="0">
                <a:latin typeface="Arial" charset="0"/>
              </a:rPr>
              <a:t>Definice buňky.</a:t>
            </a:r>
          </a:p>
        </p:txBody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b="1" smtClean="0">
                <a:latin typeface="Arial" charset="0"/>
              </a:rPr>
              <a:t>Buňka je základní stavební a funkční jednotka</a:t>
            </a:r>
            <a:r>
              <a:rPr lang="cs-CZ" smtClean="0">
                <a:latin typeface="Arial" charset="0"/>
              </a:rPr>
              <a:t>, která je schopna samostatně růst, rozmnožovat se a vykonávat základní životní děje.</a:t>
            </a:r>
          </a:p>
          <a:p>
            <a:r>
              <a:rPr lang="cs-CZ" smtClean="0">
                <a:latin typeface="Arial" charset="0"/>
              </a:rPr>
              <a:t>Základ buněčné teorie položen v 30 letech 19.století.</a:t>
            </a:r>
          </a:p>
          <a:p>
            <a:r>
              <a:rPr lang="cs-CZ" smtClean="0">
                <a:latin typeface="Arial" charset="0"/>
              </a:rPr>
              <a:t>Zasloužil se i </a:t>
            </a:r>
            <a:r>
              <a:rPr lang="cs-CZ" b="1" smtClean="0">
                <a:latin typeface="Arial" charset="0"/>
              </a:rPr>
              <a:t>Jan Evangelista Purkyně</a:t>
            </a:r>
            <a:r>
              <a:rPr lang="cs-CZ" smtClean="0"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smtClean="0">
                <a:solidFill>
                  <a:srgbClr val="FF0000"/>
                </a:solidFill>
                <a:latin typeface="Arial" charset="0"/>
              </a:rPr>
              <a:t>Stavba</a:t>
            </a:r>
            <a:r>
              <a:rPr lang="cs-CZ" b="1" u="sng" smtClean="0">
                <a:latin typeface="Arial" charset="0"/>
              </a:rPr>
              <a:t> </a:t>
            </a:r>
            <a:r>
              <a:rPr lang="cs-CZ" u="sng" smtClean="0">
                <a:latin typeface="Arial" charset="0"/>
              </a:rPr>
              <a:t>– buněčné povrchy.</a:t>
            </a:r>
          </a:p>
        </p:txBody>
      </p:sp>
      <p:sp>
        <p:nvSpPr>
          <p:cNvPr id="5123" name="Rectangle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smtClean="0">
                <a:latin typeface="Arial" charset="0"/>
              </a:rPr>
              <a:t>Buněčná stěna</a:t>
            </a:r>
            <a:r>
              <a:rPr lang="cs-CZ" smtClean="0">
                <a:latin typeface="Arial" charset="0"/>
              </a:rPr>
              <a:t> – </a:t>
            </a:r>
          </a:p>
          <a:p>
            <a:r>
              <a:rPr lang="cs-CZ" smtClean="0">
                <a:solidFill>
                  <a:srgbClr val="FF0000"/>
                </a:solidFill>
                <a:latin typeface="Arial" charset="0"/>
              </a:rPr>
              <a:t>permeabilní </a:t>
            </a:r>
            <a:r>
              <a:rPr lang="cs-CZ" smtClean="0">
                <a:latin typeface="Arial" charset="0"/>
              </a:rPr>
              <a:t>– propustná.</a:t>
            </a:r>
          </a:p>
          <a:p>
            <a:endParaRPr lang="cs-CZ" smtClean="0">
              <a:latin typeface="Arial" charset="0"/>
            </a:endParaRPr>
          </a:p>
          <a:p>
            <a:r>
              <a:rPr lang="cs-CZ" b="1" smtClean="0">
                <a:latin typeface="Arial" charset="0"/>
              </a:rPr>
              <a:t>Cytoplazmatická membrána –</a:t>
            </a:r>
            <a:r>
              <a:rPr lang="cs-CZ" smtClean="0">
                <a:latin typeface="Arial" charset="0"/>
              </a:rPr>
              <a:t> </a:t>
            </a:r>
            <a:r>
              <a:rPr lang="cs-CZ" smtClean="0">
                <a:solidFill>
                  <a:srgbClr val="FF0000"/>
                </a:solidFill>
                <a:latin typeface="Arial" charset="0"/>
              </a:rPr>
              <a:t>semipermeabilní </a:t>
            </a:r>
            <a:r>
              <a:rPr lang="cs-CZ" smtClean="0">
                <a:latin typeface="Arial" charset="0"/>
              </a:rPr>
              <a:t>– polopropustná.</a:t>
            </a:r>
          </a:p>
          <a:p>
            <a:endParaRPr lang="cs-CZ" smtClean="0">
              <a:latin typeface="Arial" charset="0"/>
            </a:endParaRPr>
          </a:p>
          <a:p>
            <a:r>
              <a:rPr lang="cs-CZ" b="1" smtClean="0">
                <a:latin typeface="Arial" charset="0"/>
              </a:rPr>
              <a:t>Plazmolýza   a  deplazmolýza.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bunka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76475"/>
            <a:ext cx="4859338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9"/>
          <p:cNvSpPr>
            <a:spLocks noChangeArrowheads="1"/>
          </p:cNvSpPr>
          <p:nvPr/>
        </p:nvSpPr>
        <p:spPr bwMode="auto">
          <a:xfrm>
            <a:off x="395288" y="6165850"/>
            <a:ext cx="341153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cs-CZ" sz="800"/>
              <a:t>http://www.google.cz/imgres?q=stavba+bun%C4%9B%C4%8Dn%C3%</a:t>
            </a:r>
          </a:p>
        </p:txBody>
      </p:sp>
      <p:pic>
        <p:nvPicPr>
          <p:cNvPr id="6148" name="Picture 15" descr="bu%C5%84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338" y="2276475"/>
            <a:ext cx="390525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16"/>
          <p:cNvSpPr>
            <a:spLocks noChangeArrowheads="1"/>
          </p:cNvSpPr>
          <p:nvPr/>
        </p:nvSpPr>
        <p:spPr bwMode="auto">
          <a:xfrm>
            <a:off x="5003800" y="6165850"/>
            <a:ext cx="360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cs-CZ" sz="800"/>
              <a:t>http://www.google.cz/imgres?q=stavba+bun%C4%9B%C4%8Dn%C3%A9</a:t>
            </a:r>
            <a:r>
              <a:rPr lang="cs-CZ"/>
              <a:t> </a:t>
            </a:r>
          </a:p>
        </p:txBody>
      </p:sp>
      <p:sp>
        <p:nvSpPr>
          <p:cNvPr id="6150" name="Rectang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smtClean="0"/>
              <a:t>Buněčná stěna.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smtClean="0"/>
              <a:t>Cytoplazmatická membrána.</a:t>
            </a:r>
          </a:p>
        </p:txBody>
      </p:sp>
      <p:pic>
        <p:nvPicPr>
          <p:cNvPr id="7171" name="Picture 9" descr="plasmemb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1916113"/>
            <a:ext cx="6438900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Rectangle 10"/>
          <p:cNvSpPr>
            <a:spLocks noChangeArrowheads="1"/>
          </p:cNvSpPr>
          <p:nvPr/>
        </p:nvSpPr>
        <p:spPr bwMode="auto">
          <a:xfrm>
            <a:off x="5148263" y="5300663"/>
            <a:ext cx="3784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cs-CZ" sz="800"/>
              <a:t>http://www.google.cz/imgres?q=stavba+cytoplazmatick%C3%A9+membr%C3%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Plazmolýza.</a:t>
            </a:r>
          </a:p>
        </p:txBody>
      </p:sp>
      <p:pic>
        <p:nvPicPr>
          <p:cNvPr id="8195" name="Picture 6" descr="velke_cibule_plazmolyz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557338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5292725" y="6165850"/>
            <a:ext cx="34956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cs-CZ" sz="800"/>
              <a:t>http://www.google.cz/imgres?q=plazmol%C3%BDza+a+deplazmol%C3%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smtClean="0">
                <a:latin typeface="Arial" charset="0"/>
              </a:rPr>
              <a:t>Stavba - </a:t>
            </a:r>
            <a:r>
              <a:rPr lang="cs-CZ" b="1" u="sng" smtClean="0">
                <a:solidFill>
                  <a:srgbClr val="FF0000"/>
                </a:solidFill>
                <a:latin typeface="Arial" charset="0"/>
              </a:rPr>
              <a:t>buněčné organely</a:t>
            </a:r>
          </a:p>
        </p:txBody>
      </p:sp>
      <p:sp>
        <p:nvSpPr>
          <p:cNvPr id="9219" name="Rectangl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b="1" smtClean="0">
                <a:solidFill>
                  <a:srgbClr val="FF0000"/>
                </a:solidFill>
                <a:latin typeface="Arial" charset="0"/>
              </a:rPr>
              <a:t>Jádro</a:t>
            </a:r>
          </a:p>
          <a:p>
            <a:pPr>
              <a:lnSpc>
                <a:spcPct val="90000"/>
              </a:lnSpc>
            </a:pPr>
            <a:endParaRPr lang="cs-CZ" sz="2400" b="1" smtClean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sz="2400" b="1" smtClean="0">
                <a:latin typeface="Arial" charset="0"/>
              </a:rPr>
              <a:t>Ribozomy</a:t>
            </a:r>
          </a:p>
          <a:p>
            <a:pPr>
              <a:lnSpc>
                <a:spcPct val="90000"/>
              </a:lnSpc>
            </a:pPr>
            <a:endParaRPr lang="cs-CZ" sz="2400" b="1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sz="2400" b="1" smtClean="0">
                <a:latin typeface="Arial" charset="0"/>
              </a:rPr>
              <a:t>Endoplazmatické retikulum</a:t>
            </a:r>
          </a:p>
          <a:p>
            <a:pPr>
              <a:lnSpc>
                <a:spcPct val="90000"/>
              </a:lnSpc>
            </a:pPr>
            <a:endParaRPr lang="cs-CZ" sz="2400" b="1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sz="2400" b="1" smtClean="0">
                <a:latin typeface="Arial" charset="0"/>
              </a:rPr>
              <a:t>Golgiho aparát</a:t>
            </a:r>
          </a:p>
          <a:p>
            <a:pPr>
              <a:lnSpc>
                <a:spcPct val="90000"/>
              </a:lnSpc>
            </a:pPr>
            <a:endParaRPr lang="cs-CZ" sz="2400" b="1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sz="2400" b="1" smtClean="0">
                <a:latin typeface="Arial" charset="0"/>
              </a:rPr>
              <a:t>Vakuoly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400" smtClean="0">
                <a:latin typeface="Arial" charset="0"/>
              </a:rPr>
              <a:t>	</a:t>
            </a:r>
          </a:p>
        </p:txBody>
      </p:sp>
      <p:sp>
        <p:nvSpPr>
          <p:cNvPr id="9220" name="Rectangle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b="1" smtClean="0">
                <a:latin typeface="Arial" charset="0"/>
              </a:rPr>
              <a:t>Plastidy</a:t>
            </a:r>
          </a:p>
          <a:p>
            <a:pPr>
              <a:lnSpc>
                <a:spcPct val="90000"/>
              </a:lnSpc>
            </a:pPr>
            <a:endParaRPr lang="cs-CZ" sz="2400" b="1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sz="2400" b="1" smtClean="0">
                <a:latin typeface="Arial" charset="0"/>
              </a:rPr>
              <a:t>Mitochondrie</a:t>
            </a:r>
          </a:p>
          <a:p>
            <a:pPr>
              <a:lnSpc>
                <a:spcPct val="90000"/>
              </a:lnSpc>
            </a:pPr>
            <a:endParaRPr lang="cs-CZ" sz="2400" b="1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sz="2400" b="1" smtClean="0">
                <a:latin typeface="Arial" charset="0"/>
              </a:rPr>
              <a:t>Centriola</a:t>
            </a:r>
          </a:p>
          <a:p>
            <a:pPr>
              <a:lnSpc>
                <a:spcPct val="90000"/>
              </a:lnSpc>
            </a:pPr>
            <a:endParaRPr lang="cs-CZ" sz="2400" b="1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sz="2400" b="1" smtClean="0">
                <a:latin typeface="Arial" charset="0"/>
              </a:rPr>
              <a:t>Cytoplazma</a:t>
            </a:r>
          </a:p>
          <a:p>
            <a:pPr>
              <a:lnSpc>
                <a:spcPct val="90000"/>
              </a:lnSpc>
            </a:pPr>
            <a:endParaRPr lang="cs-CZ" sz="2400" b="1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sz="2400" b="1" smtClean="0">
                <a:latin typeface="Arial" charset="0"/>
              </a:rPr>
              <a:t>Buněčné inkluze</a:t>
            </a:r>
          </a:p>
          <a:p>
            <a:pPr>
              <a:lnSpc>
                <a:spcPct val="90000"/>
              </a:lnSpc>
            </a:pPr>
            <a:endParaRPr lang="cs-CZ" sz="2400" b="1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sz="2400" b="1" smtClean="0">
                <a:latin typeface="Arial" charset="0"/>
              </a:rPr>
              <a:t>Lyzozomy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sz="2400" b="1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smtClean="0"/>
              <a:t>Jádro eukaryotické buňky.</a:t>
            </a:r>
          </a:p>
        </p:txBody>
      </p:sp>
      <p:pic>
        <p:nvPicPr>
          <p:cNvPr id="10243" name="Picture 2" descr="http://upload.wikimedia.org/wikipedia/commons/thumb/c/c2/Diagram_human_cell_nucleus_cs.svg/290px-Diagram_human_cell_nucleus_cs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1773238"/>
            <a:ext cx="496887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Obdélník 6"/>
          <p:cNvSpPr>
            <a:spLocks noChangeArrowheads="1"/>
          </p:cNvSpPr>
          <p:nvPr/>
        </p:nvSpPr>
        <p:spPr bwMode="auto">
          <a:xfrm>
            <a:off x="2268538" y="5661025"/>
            <a:ext cx="457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800"/>
              <a:t>http://www.google.cz/search?hl=cs&amp;site=imghp&amp;tbm=isch&amp;source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292</Words>
  <Application>Microsoft Office PowerPoint</Application>
  <PresentationFormat>Předvádění na obrazovce (4:3)</PresentationFormat>
  <Paragraphs>121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Snímek 1</vt:lpstr>
      <vt:lpstr>Metodický list</vt:lpstr>
      <vt:lpstr>Definice buňky.</vt:lpstr>
      <vt:lpstr>Stavba – buněčné povrchy.</vt:lpstr>
      <vt:lpstr>Buněčná stěna.</vt:lpstr>
      <vt:lpstr>Cytoplazmatická membrána.</vt:lpstr>
      <vt:lpstr>Plazmolýza.</vt:lpstr>
      <vt:lpstr>Stavba - buněčné organely</vt:lpstr>
      <vt:lpstr>Jádro eukaryotické buňky.</vt:lpstr>
      <vt:lpstr>Plastidy</vt:lpstr>
      <vt:lpstr>Mitochondrie.</vt:lpstr>
      <vt:lpstr>Vakuola.</vt:lpstr>
      <vt:lpstr>Podle charakteristiky urči organelu.</vt:lpstr>
      <vt:lpstr>Podle charakteristiky urči organelu - řešení</vt:lpstr>
      <vt:lpstr>Laboratorní cvičení č.</vt:lpstr>
      <vt:lpstr>Úloha č.1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JD</dc:creator>
  <cp:lastModifiedBy>hana.frankova</cp:lastModifiedBy>
  <cp:revision>21</cp:revision>
  <dcterms:created xsi:type="dcterms:W3CDTF">2012-11-05T16:02:45Z</dcterms:created>
  <dcterms:modified xsi:type="dcterms:W3CDTF">2013-09-26T07:05:33Z</dcterms:modified>
</cp:coreProperties>
</file>