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76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43" autoAdjust="0"/>
  </p:normalViewPr>
  <p:slideViewPr>
    <p:cSldViewPr>
      <p:cViewPr>
        <p:scale>
          <a:sx n="90" d="100"/>
          <a:sy n="90" d="100"/>
        </p:scale>
        <p:origin x="-9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lineChart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marker>
            <c:spPr>
              <a:solidFill>
                <a:schemeClr val="accent1"/>
              </a:solidFill>
            </c:spPr>
          </c:marker>
          <c:dLbls>
            <c:showVal val="1"/>
          </c:dLbls>
          <c:cat>
            <c:strRef>
              <c:f>List1!$A$2:$A$5</c:f>
              <c:strCache>
                <c:ptCount val="4"/>
                <c:pt idx="0">
                  <c:v>x1</c:v>
                </c:pt>
                <c:pt idx="1">
                  <c:v>x2</c:v>
                </c:pt>
                <c:pt idx="2">
                  <c:v>x3</c:v>
                </c:pt>
                <c:pt idx="3">
                  <c:v>x4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marker val="1"/>
        <c:axId val="32925952"/>
        <c:axId val="32927744"/>
      </c:lineChart>
      <c:catAx>
        <c:axId val="32925952"/>
        <c:scaling>
          <c:orientation val="minMax"/>
        </c:scaling>
        <c:axPos val="b"/>
        <c:numFmt formatCode="General" sourceLinked="1"/>
        <c:tickLblPos val="nextTo"/>
        <c:crossAx val="32927744"/>
        <c:crosses val="autoZero"/>
        <c:auto val="1"/>
        <c:lblAlgn val="ctr"/>
        <c:lblOffset val="100"/>
      </c:catAx>
      <c:valAx>
        <c:axId val="3292774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32925952"/>
        <c:crosses val="autoZero"/>
        <c:crossBetween val="between"/>
        <c:majorUnit val="1"/>
      </c:valAx>
      <c:spPr>
        <a:noFill/>
        <a:ln w="25383">
          <a:noFill/>
        </a:ln>
      </c:spPr>
    </c:plotArea>
    <c:plotVisOnly val="1"/>
    <c:dispBlanksAs val="zero"/>
  </c:chart>
  <c:txPr>
    <a:bodyPr/>
    <a:lstStyle/>
    <a:p>
      <a:pPr>
        <a:defRPr sz="1796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0490-960A-4B39-8AD9-2310C263A4B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6702-273C-4F73-8299-FBA22FD6A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72CC-790A-4FA4-B518-614AB9F649C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A04A-68E0-4409-B22D-CF0E735A26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713B-3240-43AD-8150-97A7F8EB998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F1826-CF8F-4FCA-8292-402DC8801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1C3D-63D6-4B46-88C2-5A845C473B2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695E-0943-4FBD-B5B1-2857220472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42D2-6493-43A9-A9A7-F7A0946B2AD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3A18-785A-47A1-88E5-7C83DAAD1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51E4-005F-4B8E-B3A0-CE214BACA18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ADCB-410F-4831-8B13-038B074067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254EB-0960-48CD-9F43-B2088809044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09C7-DEBC-4692-A25E-6C0D3959A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851A-5C8B-436C-BEBF-5834C0E519D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55DA-011D-4490-97E2-BBC2BC21B4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6DF41-5C6C-417B-8ED4-65E2AC08FC4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1F34-582B-4B5B-BC44-84F6D4C53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2A420-3E57-4734-B585-D62C4BC9031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C7227-8201-4466-AAE8-31BD44965D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F942-26C1-4EE9-A96C-FD011A3EDD5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7560-0F6F-45BF-9A46-9054FA9DB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A355-A211-4021-BE31-C8BDED683E8C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FC1BD-C636-4AC4-8D2C-AD6F1EFBAF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663265-123B-4557-A620-E92415261F9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C4F7F2-C9FD-4AE2-BB90-4CFFFD0FE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Times New Roman" pitchFamily="18" charset="0"/>
              </a:rPr>
              <a:t>VY_32_INOVACE_P5_1.20</a:t>
            </a:r>
          </a:p>
          <a:p>
            <a:pPr algn="ctr"/>
            <a:endParaRPr lang="cs-CZ" sz="2000">
              <a:latin typeface="Times New Roman" pitchFamily="18" charset="0"/>
            </a:endParaRPr>
          </a:p>
          <a:p>
            <a:pPr algn="ctr"/>
            <a:r>
              <a:rPr lang="cs-CZ" sz="2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Tematická oblast: Základní poznatky z matematiky</a:t>
            </a:r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ZÁKLADNÍ POJMY STATISTIKY</a:t>
            </a:r>
            <a:endParaRPr lang="cs-CZ" sz="32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				Typ: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r. (6leté), 4. r. (4leté)</a:t>
            </a: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4857750"/>
            <a:ext cx="348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Zpracováno v rámci projektu</a:t>
            </a:r>
            <a:endParaRPr lang="cs-CZ" sz="8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 peníze školám</a:t>
            </a:r>
            <a:endParaRPr lang="cs-CZ" sz="80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>
                <a:latin typeface="Times New Roman" pitchFamily="18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Zpracovatel:</a:t>
            </a:r>
            <a:endParaRPr lang="cs-CZ" sz="8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Miroslav Filipec</a:t>
            </a:r>
            <a:endParaRPr lang="cs-CZ" sz="8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Datum vytvoření: </a:t>
            </a:r>
            <a:r>
              <a:rPr lang="cs-CZ" sz="1400" b="1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září 2012</a:t>
            </a:r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3071813"/>
            <a:ext cx="3000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graphicFrame>
        <p:nvGraphicFramePr>
          <p:cNvPr id="27764" name="Group 116"/>
          <p:cNvGraphicFramePr>
            <a:graphicFrameLocks noGrp="1"/>
          </p:cNvGraphicFramePr>
          <p:nvPr/>
        </p:nvGraphicFramePr>
        <p:xfrm>
          <a:off x="1187450" y="1628775"/>
          <a:ext cx="4786313" cy="4262438"/>
        </p:xfrm>
        <a:graphic>
          <a:graphicData uri="http://schemas.openxmlformats.org/drawingml/2006/table">
            <a:tbl>
              <a:tblPr/>
              <a:tblGrid>
                <a:gridCol w="357188"/>
                <a:gridCol w="714375"/>
                <a:gridCol w="571500"/>
                <a:gridCol w="571500"/>
                <a:gridCol w="571500"/>
                <a:gridCol w="500062"/>
                <a:gridCol w="714375"/>
                <a:gridCol w="7858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Jméno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Hmot- 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Barva očí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Známka z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Celkový prospěch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Izák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Jákob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Sára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Ezau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Josef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63" name="Text Box 115"/>
          <p:cNvSpPr txBox="1">
            <a:spLocks noChangeArrowheads="1"/>
          </p:cNvSpPr>
          <p:nvPr/>
        </p:nvSpPr>
        <p:spPr bwMode="auto">
          <a:xfrm>
            <a:off x="519113" y="568325"/>
            <a:ext cx="7221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1. př. Určete aritmetický průměr znaku výška.</a:t>
            </a:r>
          </a:p>
        </p:txBody>
      </p:sp>
      <p:sp>
        <p:nvSpPr>
          <p:cNvPr id="27765" name="Text Box 117"/>
          <p:cNvSpPr txBox="1">
            <a:spLocks noChangeArrowheads="1"/>
          </p:cNvSpPr>
          <p:nvPr/>
        </p:nvSpPr>
        <p:spPr bwMode="auto">
          <a:xfrm>
            <a:off x="468313" y="6092825"/>
            <a:ext cx="7221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2. př. Určete aritmetický průměr výšky žen.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7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3" grpId="0"/>
      <p:bldP spid="27763" grpId="1"/>
      <p:bldP spid="277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1773238"/>
          <a:ext cx="4786313" cy="4279900"/>
        </p:xfrm>
        <a:graphic>
          <a:graphicData uri="http://schemas.openxmlformats.org/drawingml/2006/table">
            <a:tbl>
              <a:tblPr/>
              <a:tblGrid>
                <a:gridCol w="357188"/>
                <a:gridCol w="714375"/>
                <a:gridCol w="571500"/>
                <a:gridCol w="571500"/>
                <a:gridCol w="571500"/>
                <a:gridCol w="500062"/>
                <a:gridCol w="714375"/>
                <a:gridCol w="7858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Jméno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Hmot- 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Barva očí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Známka z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Celkový prospěch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Izák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Jákob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Sára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Ezau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Josef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57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247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alibri" pitchFamily="34" charset="0"/>
              </a:rPr>
              <a:t>Vážený průměr</a:t>
            </a:r>
            <a:r>
              <a:rPr lang="cs-CZ" sz="3200">
                <a:latin typeface="Calibri" pitchFamily="34" charset="0"/>
              </a:rPr>
              <a:t> znaku známka z M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cs-CZ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cs-CZ" sz="14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cs-CZ" sz="14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cs-CZ" sz="14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78" name="TextovéPole 8"/>
          <p:cNvSpPr txBox="1">
            <a:spLocks noChangeArrowheads="1"/>
          </p:cNvSpPr>
          <p:nvPr/>
        </p:nvSpPr>
        <p:spPr bwMode="auto">
          <a:xfrm>
            <a:off x="5214938" y="3214688"/>
            <a:ext cx="3643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Počet všech jednotek souboru  </a:t>
            </a:r>
            <a:r>
              <a:rPr lang="cs-CZ" b="1">
                <a:latin typeface="Calibri" pitchFamily="34" charset="0"/>
              </a:rPr>
              <a:t>n=10</a:t>
            </a:r>
          </a:p>
        </p:txBody>
      </p:sp>
      <p:sp>
        <p:nvSpPr>
          <p:cNvPr id="26758" name="Text Box 134"/>
          <p:cNvSpPr txBox="1">
            <a:spLocks noChangeArrowheads="1"/>
          </p:cNvSpPr>
          <p:nvPr/>
        </p:nvSpPr>
        <p:spPr bwMode="auto">
          <a:xfrm>
            <a:off x="5286375" y="4143375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Vzorec:</a:t>
            </a:r>
          </a:p>
        </p:txBody>
      </p:sp>
      <p:graphicFrame>
        <p:nvGraphicFramePr>
          <p:cNvPr id="26759" name="Object 135"/>
          <p:cNvGraphicFramePr>
            <a:graphicFrameLocks noChangeAspect="1"/>
          </p:cNvGraphicFramePr>
          <p:nvPr/>
        </p:nvGraphicFramePr>
        <p:xfrm>
          <a:off x="6500813" y="3714750"/>
          <a:ext cx="1081087" cy="1192213"/>
        </p:xfrm>
        <a:graphic>
          <a:graphicData uri="http://schemas.openxmlformats.org/presentationml/2006/ole">
            <p:oleObj spid="_x0000_s6146" name="Rovnice" r:id="rId3" imgW="761760" imgH="838080" progId="Equation.3">
              <p:embed/>
            </p:oleObj>
          </a:graphicData>
        </a:graphic>
      </p:graphicFrame>
      <p:pic>
        <p:nvPicPr>
          <p:cNvPr id="26760" name="Picture 1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5429250"/>
            <a:ext cx="298926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61" name="Text Box 137"/>
          <p:cNvSpPr txBox="1">
            <a:spLocks noChangeArrowheads="1"/>
          </p:cNvSpPr>
          <p:nvPr/>
        </p:nvSpPr>
        <p:spPr bwMode="auto">
          <a:xfrm>
            <a:off x="5214938" y="492918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Výpočet:</a:t>
            </a:r>
          </a:p>
        </p:txBody>
      </p:sp>
      <p:sp>
        <p:nvSpPr>
          <p:cNvPr id="26762" name="Text Box 138"/>
          <p:cNvSpPr txBox="1">
            <a:spLocks noChangeArrowheads="1"/>
          </p:cNvSpPr>
          <p:nvPr/>
        </p:nvSpPr>
        <p:spPr bwMode="auto">
          <a:xfrm>
            <a:off x="2484438" y="62372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Vážený průměr je </a:t>
            </a:r>
            <a:r>
              <a:rPr lang="cs-CZ" b="1"/>
              <a:t>charakteristikou polohy</a:t>
            </a:r>
            <a:r>
              <a:rPr lang="cs-CZ"/>
              <a:t> znaku.</a:t>
            </a:r>
          </a:p>
        </p:txBody>
      </p:sp>
      <p:sp>
        <p:nvSpPr>
          <p:cNvPr id="26763" name="Text Box 139"/>
          <p:cNvSpPr txBox="1">
            <a:spLocks noChangeArrowheads="1"/>
          </p:cNvSpPr>
          <p:nvPr/>
        </p:nvSpPr>
        <p:spPr bwMode="auto">
          <a:xfrm>
            <a:off x="0" y="4643438"/>
            <a:ext cx="51482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Znak x</a:t>
            </a:r>
            <a:r>
              <a:rPr lang="cs-CZ" sz="1600" baseline="-25000"/>
              <a:t>1</a:t>
            </a:r>
            <a:r>
              <a:rPr lang="cs-CZ" sz="1600"/>
              <a:t> (známka 1) se vyskytuje 3 krát, má „váhu“ 3,</a:t>
            </a:r>
          </a:p>
          <a:p>
            <a:pPr>
              <a:spcBef>
                <a:spcPct val="50000"/>
              </a:spcBef>
            </a:pPr>
            <a:r>
              <a:rPr lang="cs-CZ" sz="1600"/>
              <a:t>znak x</a:t>
            </a:r>
            <a:r>
              <a:rPr lang="cs-CZ" sz="1600" baseline="-25000"/>
              <a:t>2</a:t>
            </a:r>
            <a:r>
              <a:rPr lang="cs-CZ" sz="1600"/>
              <a:t> (známka 2) se vyskytuje 4 krát, má „váhu“ 4,</a:t>
            </a:r>
          </a:p>
          <a:p>
            <a:pPr>
              <a:spcBef>
                <a:spcPct val="50000"/>
              </a:spcBef>
            </a:pPr>
            <a:r>
              <a:rPr lang="cs-CZ" sz="1600"/>
              <a:t>znak x</a:t>
            </a:r>
            <a:r>
              <a:rPr lang="cs-CZ" sz="1600" baseline="-25000"/>
              <a:t>3</a:t>
            </a:r>
            <a:r>
              <a:rPr lang="cs-CZ" sz="1600"/>
              <a:t> (známka 4) se vyskytuje 2 krát, má „váhu“ 2,</a:t>
            </a:r>
          </a:p>
          <a:p>
            <a:pPr>
              <a:spcBef>
                <a:spcPct val="50000"/>
              </a:spcBef>
            </a:pPr>
            <a:r>
              <a:rPr lang="cs-CZ" sz="1600"/>
              <a:t>znak x</a:t>
            </a:r>
            <a:r>
              <a:rPr lang="cs-CZ" sz="1600" baseline="-25000"/>
              <a:t>4</a:t>
            </a:r>
            <a:r>
              <a:rPr lang="cs-CZ" sz="1600"/>
              <a:t> (známka 3) se vyskytuje 1 krát, má „váhu“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58" grpId="0"/>
      <p:bldP spid="26761" grpId="0"/>
      <p:bldP spid="26762" grpId="0"/>
      <p:bldP spid="267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71500" y="928688"/>
            <a:ext cx="73580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3. př. Určete „průměrnou známku“ ze stejné písemky obou tříd, víte-li: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endParaRPr lang="cs-CZ"/>
          </a:p>
        </p:txBody>
      </p:sp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1143000" y="1428750"/>
          <a:ext cx="3357563" cy="109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000132"/>
                <a:gridCol w="928694"/>
              </a:tblGrid>
              <a:tr h="336449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4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žáků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4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Ar. průměr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3,00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2938" y="3571875"/>
            <a:ext cx="7000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4. př.  Žák má od učitele následující známky: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cs-CZ"/>
              <a:t>Dvě jedničky s váhou C(3),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cs-CZ"/>
              <a:t>jednu dvojku s váhou B(6),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cs-CZ"/>
              <a:t>jednu trojku s váhou A(9).</a:t>
            </a:r>
          </a:p>
          <a:p>
            <a:pPr>
              <a:spcBef>
                <a:spcPct val="50000"/>
              </a:spcBef>
            </a:pPr>
            <a:r>
              <a:rPr lang="cs-CZ"/>
              <a:t>Jakou známku mu program Bakalář přiděluje na vysvědčení?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3097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Modus znaku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Definice: Modus znaku x je hodnota x s největší četností.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Označení: Mod(x)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11188" y="2133600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55650" y="2276475"/>
            <a:ext cx="374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5. př. Určete Mod(x) (známka z M)</a:t>
            </a:r>
          </a:p>
        </p:txBody>
      </p:sp>
      <p:graphicFrame>
        <p:nvGraphicFramePr>
          <p:cNvPr id="28701" name="Group 29"/>
          <p:cNvGraphicFramePr>
            <a:graphicFrameLocks noGrp="1"/>
          </p:cNvGraphicFramePr>
          <p:nvPr/>
        </p:nvGraphicFramePr>
        <p:xfrm>
          <a:off x="5148263" y="2276475"/>
          <a:ext cx="3357562" cy="1089025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971550" y="2852738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Řešení: Mod(x) = 2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2484438" y="62372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Modus je </a:t>
            </a:r>
            <a:r>
              <a:rPr lang="cs-CZ" b="1"/>
              <a:t>charakteristikou polohy</a:t>
            </a:r>
            <a:r>
              <a:rPr lang="cs-CZ"/>
              <a:t> znaku.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80" grpId="0"/>
      <p:bldP spid="28702" grpId="0"/>
      <p:bldP spid="287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309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Medián znaku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9750" y="982663"/>
            <a:ext cx="813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Definice: Medián znaku x je prostřední hodnota x uspořádaných znaků x.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95288" y="1846263"/>
            <a:ext cx="3744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6. př. Určete Med(x) (známka z M)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Označení: Med(x)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827088" y="3068638"/>
            <a:ext cx="6265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Řešení: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755650" y="3789363"/>
            <a:ext cx="7345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1, 1, 1, 2, 2, 2, 2, 3, 4, 4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900113" y="43656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Med(x)=2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827088" y="5084763"/>
            <a:ext cx="80660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Poznámka: 	1. Je-li n liché, Med(x) je jednoznačný.</a:t>
            </a:r>
          </a:p>
          <a:p>
            <a:pPr>
              <a:spcBef>
                <a:spcPct val="50000"/>
              </a:spcBef>
            </a:pPr>
            <a:r>
              <a:rPr lang="cs-CZ"/>
              <a:t>		2. Je-li n sudé, Med(x) je aritm. průměr sousedních znaků.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2484438" y="62372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Medián je </a:t>
            </a:r>
            <a:r>
              <a:rPr lang="cs-CZ" b="1"/>
              <a:t>charakteristikou polohy</a:t>
            </a:r>
            <a:r>
              <a:rPr lang="cs-CZ"/>
              <a:t> znaku.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24" grpId="0"/>
      <p:bldP spid="29725" grpId="0"/>
      <p:bldP spid="29726" grpId="0"/>
      <p:bldP spid="29727" grpId="0"/>
      <p:bldP spid="297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7. př. Určete Med(Výška)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419475" y="1412875"/>
          <a:ext cx="4786313" cy="4279900"/>
        </p:xfrm>
        <a:graphic>
          <a:graphicData uri="http://schemas.openxmlformats.org/drawingml/2006/table">
            <a:tbl>
              <a:tblPr/>
              <a:tblGrid>
                <a:gridCol w="357188"/>
                <a:gridCol w="714375"/>
                <a:gridCol w="571500"/>
                <a:gridCol w="571500"/>
                <a:gridCol w="571500"/>
                <a:gridCol w="500062"/>
                <a:gridCol w="714375"/>
                <a:gridCol w="7858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Jméno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Hmot- 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Barva očí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Známka z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Celkový prospěch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Izák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Jákob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Sára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Ezau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Josef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835" name="Text Box 115"/>
          <p:cNvSpPr txBox="1">
            <a:spLocks noChangeArrowheads="1"/>
          </p:cNvSpPr>
          <p:nvPr/>
        </p:nvSpPr>
        <p:spPr bwMode="auto">
          <a:xfrm>
            <a:off x="468313" y="4868863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Řešení: Med(Výška) =156</a:t>
            </a:r>
          </a:p>
        </p:txBody>
      </p:sp>
      <p:sp>
        <p:nvSpPr>
          <p:cNvPr id="34929" name="AutoShape 116"/>
          <p:cNvSpPr>
            <a:spLocks noChangeArrowheads="1"/>
          </p:cNvSpPr>
          <p:nvPr/>
        </p:nvSpPr>
        <p:spPr bwMode="auto">
          <a:xfrm>
            <a:off x="7596188" y="5876925"/>
            <a:ext cx="1079500" cy="5048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Konec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8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71AF-78A0-4C10-A121-9268CE52E0B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5842" name="TextovéPole 3"/>
          <p:cNvSpPr txBox="1">
            <a:spLocks noChangeArrowheads="1"/>
          </p:cNvSpPr>
          <p:nvPr/>
        </p:nvSpPr>
        <p:spPr bwMode="auto">
          <a:xfrm>
            <a:off x="928688" y="642938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Zdroje:</a:t>
            </a:r>
          </a:p>
        </p:txBody>
      </p:sp>
      <p:sp>
        <p:nvSpPr>
          <p:cNvPr id="6" name="Vlna 5"/>
          <p:cNvSpPr/>
          <p:nvPr/>
        </p:nvSpPr>
        <p:spPr>
          <a:xfrm>
            <a:off x="6929438" y="5786438"/>
            <a:ext cx="1143000" cy="50006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Konec</a:t>
            </a:r>
          </a:p>
        </p:txBody>
      </p:sp>
      <p:sp>
        <p:nvSpPr>
          <p:cNvPr id="35844" name="TextovéPole 6"/>
          <p:cNvSpPr txBox="1">
            <a:spLocks noChangeArrowheads="1"/>
          </p:cNvSpPr>
          <p:nvPr/>
        </p:nvSpPr>
        <p:spPr bwMode="auto">
          <a:xfrm>
            <a:off x="785813" y="1571625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b="1"/>
              <a:t>ČSAV, Česká terminologická komise pro matematiku při.</a:t>
            </a:r>
            <a:r>
              <a:rPr lang="cs-CZ"/>
              <a:t> </a:t>
            </a:r>
            <a:r>
              <a:rPr lang="cs-CZ" i="1"/>
              <a:t>Názvy a značky školské matematiky. </a:t>
            </a:r>
            <a:r>
              <a:rPr lang="cs-CZ"/>
              <a:t>Praha : Státní pedagogické nakladatelství, n. p. v Praze, 1988.</a:t>
            </a:r>
          </a:p>
          <a:p>
            <a:pPr marL="342900" indent="-34290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1"/>
          <p:cNvSpPr txBox="1">
            <a:spLocks noChangeArrowheads="1"/>
          </p:cNvSpPr>
          <p:nvPr/>
        </p:nvSpPr>
        <p:spPr bwMode="auto">
          <a:xfrm>
            <a:off x="1071563" y="857250"/>
            <a:ext cx="6357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Metodický list (pokyny):</a:t>
            </a:r>
          </a:p>
          <a:p>
            <a:endParaRPr lang="cs-CZ"/>
          </a:p>
          <a:p>
            <a:pPr>
              <a:buFont typeface="Arial" charset="0"/>
              <a:buChar char="•"/>
            </a:pPr>
            <a:r>
              <a:rPr lang="cs-CZ"/>
              <a:t>Některé jednoduché příklady nemají uvedené výsledky.</a:t>
            </a:r>
          </a:p>
          <a:p>
            <a:pPr>
              <a:buFont typeface="Arial" charset="0"/>
              <a:buChar char="•"/>
            </a:pPr>
            <a:r>
              <a:rPr lang="cs-CZ"/>
              <a:t>Pozor na nestandardní pořadí znaků x</a:t>
            </a:r>
            <a:r>
              <a:rPr lang="cs-CZ" baseline="-25000"/>
              <a:t>3</a:t>
            </a:r>
            <a:r>
              <a:rPr lang="cs-CZ"/>
              <a:t>, x</a:t>
            </a:r>
            <a:r>
              <a:rPr lang="cs-CZ" baseline="-25000"/>
              <a:t>4</a:t>
            </a:r>
            <a:r>
              <a:rPr lang="cs-CZ"/>
              <a:t> (úmyslně).</a:t>
            </a:r>
          </a:p>
          <a:p>
            <a:pPr>
              <a:buFont typeface="Arial" charset="0"/>
              <a:buChar char="•"/>
            </a:pPr>
            <a:r>
              <a:rPr lang="cs-CZ"/>
              <a:t>Klíčová slova: statistika, aritmetický průměr, vážený průměr, modus, medián.</a:t>
            </a:r>
          </a:p>
          <a:p>
            <a:pPr>
              <a:buFont typeface="Arial" charset="0"/>
              <a:buChar char="•"/>
            </a:pPr>
            <a:r>
              <a:rPr lang="cs-CZ"/>
              <a:t>Snímek 4: vysvětlit vztah 0,3=30%</a:t>
            </a:r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/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14313" y="1785938"/>
          <a:ext cx="4786312" cy="427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714380"/>
                <a:gridCol w="571504"/>
                <a:gridCol w="571504"/>
                <a:gridCol w="571504"/>
                <a:gridCol w="500066"/>
                <a:gridCol w="714380"/>
                <a:gridCol w="785818"/>
              </a:tblGrid>
              <a:tr h="571504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Jméno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Výška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Hmot-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</a:rPr>
                        <a:t>nost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Barva očí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Muž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Známka z M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Celkový prospěch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Adam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165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Eva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140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Izák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Hagar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149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Č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Jákob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169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Z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155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MZ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Sára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45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Ezau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169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Josef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170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Z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</a:t>
                      </a:r>
                      <a:endParaRPr lang="cs-CZ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Dina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157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95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4929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Statistický soubor:</a:t>
            </a:r>
          </a:p>
        </p:txBody>
      </p:sp>
      <p:sp>
        <p:nvSpPr>
          <p:cNvPr id="13424" name="TextovéPole 3"/>
          <p:cNvSpPr txBox="1">
            <a:spLocks noChangeArrowheads="1"/>
          </p:cNvSpPr>
          <p:nvPr/>
        </p:nvSpPr>
        <p:spPr bwMode="auto">
          <a:xfrm>
            <a:off x="5715000" y="928688"/>
            <a:ext cx="2643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Statistická jednotka</a:t>
            </a:r>
          </a:p>
        </p:txBody>
      </p:sp>
      <p:sp>
        <p:nvSpPr>
          <p:cNvPr id="13425" name="TextovéPole 4"/>
          <p:cNvSpPr txBox="1">
            <a:spLocks noChangeArrowheads="1"/>
          </p:cNvSpPr>
          <p:nvPr/>
        </p:nvSpPr>
        <p:spPr bwMode="auto">
          <a:xfrm>
            <a:off x="5786438" y="150018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Znak </a:t>
            </a:r>
            <a:r>
              <a:rPr lang="cs-CZ" i="1">
                <a:latin typeface="Calibri" pitchFamily="34" charset="0"/>
              </a:rPr>
              <a:t>statistické jednotky</a:t>
            </a:r>
          </a:p>
        </p:txBody>
      </p:sp>
      <p:sp>
        <p:nvSpPr>
          <p:cNvPr id="13426" name="TextovéPole 5"/>
          <p:cNvSpPr txBox="1">
            <a:spLocks noChangeArrowheads="1"/>
          </p:cNvSpPr>
          <p:nvPr/>
        </p:nvSpPr>
        <p:spPr bwMode="auto">
          <a:xfrm>
            <a:off x="6143625" y="3071813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Kvantitativní znak </a:t>
            </a:r>
            <a:r>
              <a:rPr lang="cs-CZ" sz="1400" i="1">
                <a:latin typeface="Calibri" pitchFamily="34" charset="0"/>
              </a:rPr>
              <a:t>(průměr má smysl) </a:t>
            </a:r>
          </a:p>
        </p:txBody>
      </p:sp>
      <p:sp>
        <p:nvSpPr>
          <p:cNvPr id="13427" name="TextovéPole 6"/>
          <p:cNvSpPr txBox="1">
            <a:spLocks noChangeArrowheads="1"/>
          </p:cNvSpPr>
          <p:nvPr/>
        </p:nvSpPr>
        <p:spPr bwMode="auto">
          <a:xfrm>
            <a:off x="6215063" y="3786188"/>
            <a:ext cx="2643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Kvalitativní znak </a:t>
            </a:r>
            <a:r>
              <a:rPr lang="cs-CZ" sz="1400">
                <a:latin typeface="Calibri" pitchFamily="34" charset="0"/>
              </a:rPr>
              <a:t>(průměr nemá smysl) </a:t>
            </a:r>
          </a:p>
        </p:txBody>
      </p:sp>
      <p:cxnSp>
        <p:nvCxnSpPr>
          <p:cNvPr id="9" name="Přímá spojovací šipka 8"/>
          <p:cNvCxnSpPr/>
          <p:nvPr/>
        </p:nvCxnSpPr>
        <p:spPr>
          <a:xfrm rot="10800000" flipV="1">
            <a:off x="1071563" y="1143000"/>
            <a:ext cx="4643437" cy="4357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13425" idx="1"/>
          </p:cNvCxnSpPr>
          <p:nvPr/>
        </p:nvCxnSpPr>
        <p:spPr>
          <a:xfrm rot="10800000" flipV="1">
            <a:off x="1643063" y="1685925"/>
            <a:ext cx="414337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13425" idx="1"/>
          </p:cNvCxnSpPr>
          <p:nvPr/>
        </p:nvCxnSpPr>
        <p:spPr>
          <a:xfrm rot="10800000" flipV="1">
            <a:off x="3214688" y="1685925"/>
            <a:ext cx="2571750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13426" idx="1"/>
          </p:cNvCxnSpPr>
          <p:nvPr/>
        </p:nvCxnSpPr>
        <p:spPr>
          <a:xfrm rot="10800000">
            <a:off x="4000500" y="2214563"/>
            <a:ext cx="2143125" cy="1149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3286125" y="2143125"/>
            <a:ext cx="2857500" cy="1785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4" grpId="0"/>
      <p:bldP spid="13425" grpId="0"/>
      <p:bldP spid="13426" grpId="0"/>
      <p:bldP spid="134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1773238"/>
          <a:ext cx="4786313" cy="4279900"/>
        </p:xfrm>
        <a:graphic>
          <a:graphicData uri="http://schemas.openxmlformats.org/drawingml/2006/table">
            <a:tbl>
              <a:tblPr/>
              <a:tblGrid>
                <a:gridCol w="357188"/>
                <a:gridCol w="714375"/>
                <a:gridCol w="571500"/>
                <a:gridCol w="571500"/>
                <a:gridCol w="571500"/>
                <a:gridCol w="500062"/>
                <a:gridCol w="714375"/>
                <a:gridCol w="7858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Jméno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Hmot- 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Barva očí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Známka z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Celkový prospěch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Izák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Jákob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Sára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Ezau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Josef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8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4929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Rozdělení četností: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4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400" b="0" i="0" u="none" strike="noStrike" kern="1200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59" name="TextovéPole 8"/>
          <p:cNvSpPr txBox="1">
            <a:spLocks noChangeArrowheads="1"/>
          </p:cNvSpPr>
          <p:nvPr/>
        </p:nvSpPr>
        <p:spPr bwMode="auto">
          <a:xfrm>
            <a:off x="5214938" y="3214688"/>
            <a:ext cx="3643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Počet všech jednotek souboru  </a:t>
            </a:r>
            <a:r>
              <a:rPr lang="cs-CZ" b="1">
                <a:latin typeface="Calibri" pitchFamily="34" charset="0"/>
              </a:rPr>
              <a:t>n=10</a:t>
            </a:r>
          </a:p>
        </p:txBody>
      </p:sp>
      <p:sp>
        <p:nvSpPr>
          <p:cNvPr id="1160" name="TextovéPole 9"/>
          <p:cNvSpPr txBox="1">
            <a:spLocks noChangeArrowheads="1"/>
          </p:cNvSpPr>
          <p:nvPr/>
        </p:nvSpPr>
        <p:spPr bwMode="auto">
          <a:xfrm>
            <a:off x="5357813" y="3786188"/>
            <a:ext cx="335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Relativní četnost </a:t>
            </a:r>
          </a:p>
        </p:txBody>
      </p:sp>
      <p:graphicFrame>
        <p:nvGraphicFramePr>
          <p:cNvPr id="1217" name="Group 193"/>
          <p:cNvGraphicFramePr>
            <a:graphicFrameLocks noGrp="1"/>
          </p:cNvGraphicFramePr>
          <p:nvPr/>
        </p:nvGraphicFramePr>
        <p:xfrm>
          <a:off x="4859338" y="4292600"/>
          <a:ext cx="4105275" cy="2322513"/>
        </p:xfrm>
        <a:graphic>
          <a:graphicData uri="http://schemas.openxmlformats.org/drawingml/2006/table">
            <a:tbl>
              <a:tblPr/>
              <a:tblGrid>
                <a:gridCol w="1050925"/>
                <a:gridCol w="561975"/>
                <a:gridCol w="560387"/>
                <a:gridCol w="560388"/>
                <a:gridCol w="631825"/>
                <a:gridCol w="73977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v 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15" name="Picture 1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373688"/>
            <a:ext cx="571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6" name="Picture 1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021388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Rovnice" r:id="rId5" imgW="114120" imgH="21564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786063" y="6156325"/>
          <a:ext cx="1428750" cy="582613"/>
        </p:xfrm>
        <a:graphic>
          <a:graphicData uri="http://schemas.openxmlformats.org/presentationml/2006/ole">
            <p:oleObj spid="_x0000_s1027" name="Rovnice" r:id="rId6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" grpId="0"/>
      <p:bldP spid="1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32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Grafické znázornění rozdělení četností: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81" name="Text Box 177"/>
          <p:cNvSpPr txBox="1">
            <a:spLocks noChangeArrowheads="1"/>
          </p:cNvSpPr>
          <p:nvPr/>
        </p:nvSpPr>
        <p:spPr bwMode="auto">
          <a:xfrm>
            <a:off x="6011863" y="5445125"/>
            <a:ext cx="2592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Sloupkový diagram</a:t>
            </a:r>
            <a:r>
              <a:rPr lang="cs-CZ"/>
              <a:t> (sloupcový graf)</a:t>
            </a:r>
          </a:p>
        </p:txBody>
      </p:sp>
      <p:graphicFrame>
        <p:nvGraphicFramePr>
          <p:cNvPr id="2050" name="Graf 5"/>
          <p:cNvGraphicFramePr>
            <a:graphicFrameLocks/>
          </p:cNvGraphicFramePr>
          <p:nvPr/>
        </p:nvGraphicFramePr>
        <p:xfrm>
          <a:off x="0" y="3286125"/>
          <a:ext cx="5857875" cy="3349625"/>
        </p:xfrm>
        <a:graphic>
          <a:graphicData uri="http://schemas.openxmlformats.org/presentationml/2006/ole">
            <p:oleObj spid="_x0000_s2050" r:id="rId3" imgW="5858764" imgH="335309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32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Grafické znázornění rozdělení četností: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349250" y="2889250"/>
          <a:ext cx="4937125" cy="3657600"/>
        </p:xfrm>
        <a:graphic>
          <a:graphicData uri="http://schemas.openxmlformats.org/presentationml/2006/ole">
            <p:oleObj spid="_x0000_s3074" name="Graf" r:id="rId3" imgW="4743450" imgH="3514547" progId="MSGraph.Chart.8">
              <p:embed followColorScheme="full"/>
            </p:oleObj>
          </a:graphicData>
        </a:graphic>
      </p:graphicFrame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5364163" y="393382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427538" y="3644900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Kruhový diagram</a:t>
            </a:r>
            <a:r>
              <a:rPr lang="cs-CZ"/>
              <a:t> s absolutní četností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555" grpId="0"/>
      <p:bldP spid="225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32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Grafické znázornění rozdělení četností: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349250" y="3032125"/>
          <a:ext cx="4743450" cy="3514725"/>
        </p:xfrm>
        <a:graphic>
          <a:graphicData uri="http://schemas.openxmlformats.org/presentationml/2006/ole">
            <p:oleObj spid="_x0000_s4098" name="Graf" r:id="rId3" imgW="4743450" imgH="3514547" progId="MSGraph.Chart.8">
              <p:embed followColorScheme="full"/>
            </p:oleObj>
          </a:graphicData>
        </a:graphic>
      </p:graphicFrame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364163" y="393382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427538" y="3644900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Kruhový diagram</a:t>
            </a:r>
            <a:r>
              <a:rPr lang="cs-CZ"/>
              <a:t> s relativní četností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3575" grpId="0"/>
      <p:bldP spid="23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32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latin typeface="Calibri" pitchFamily="34" charset="0"/>
              </a:rPr>
              <a:t>Grafické znázornění rozdělení četností: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22" name="Text Box 24"/>
          <p:cNvSpPr txBox="1">
            <a:spLocks noChangeArrowheads="1"/>
          </p:cNvSpPr>
          <p:nvPr/>
        </p:nvSpPr>
        <p:spPr bwMode="auto">
          <a:xfrm>
            <a:off x="5364163" y="393382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4857750" y="378618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Spojnicový diagram</a:t>
            </a:r>
            <a:r>
              <a:rPr lang="cs-CZ"/>
              <a:t> s četností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643438" y="5734050"/>
            <a:ext cx="4249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Poznámka: V tomto grafu je nevhodná volba znaku x</a:t>
            </a:r>
            <a:r>
              <a:rPr lang="cs-CZ" baseline="-25000"/>
              <a:t>3</a:t>
            </a:r>
            <a:r>
              <a:rPr lang="cs-CZ"/>
              <a:t> a znaku x</a:t>
            </a:r>
            <a:r>
              <a:rPr lang="cs-CZ" baseline="-25000"/>
              <a:t>4</a:t>
            </a:r>
            <a:r>
              <a:rPr lang="cs-CZ"/>
              <a:t>.</a:t>
            </a:r>
          </a:p>
        </p:txBody>
      </p:sp>
      <p:graphicFrame>
        <p:nvGraphicFramePr>
          <p:cNvPr id="10" name="Graf 9"/>
          <p:cNvGraphicFramePr>
            <a:graphicFrameLocks/>
          </p:cNvGraphicFramePr>
          <p:nvPr/>
        </p:nvGraphicFramePr>
        <p:xfrm>
          <a:off x="500063" y="2571750"/>
          <a:ext cx="4429125" cy="335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1" grpId="0"/>
      <p:bldP spid="24602" grpId="0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1773238"/>
          <a:ext cx="4786313" cy="4279900"/>
        </p:xfrm>
        <a:graphic>
          <a:graphicData uri="http://schemas.openxmlformats.org/drawingml/2006/table">
            <a:tbl>
              <a:tblPr/>
              <a:tblGrid>
                <a:gridCol w="357188"/>
                <a:gridCol w="714375"/>
                <a:gridCol w="571500"/>
                <a:gridCol w="571500"/>
                <a:gridCol w="571500"/>
                <a:gridCol w="500062"/>
                <a:gridCol w="714375"/>
                <a:gridCol w="7858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Jméno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Hmot- 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Barva očí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Známka z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Celkový prospěch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Izák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Jákob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Sára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Ezau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Josef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34" name="TextovéPole 2"/>
          <p:cNvSpPr txBox="1">
            <a:spLocks noChangeArrowheads="1"/>
          </p:cNvSpPr>
          <p:nvPr/>
        </p:nvSpPr>
        <p:spPr bwMode="auto">
          <a:xfrm>
            <a:off x="428625" y="642938"/>
            <a:ext cx="8247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alibri" pitchFamily="34" charset="0"/>
              </a:rPr>
              <a:t>Aritmetický průměr</a:t>
            </a:r>
            <a:r>
              <a:rPr lang="cs-CZ" sz="3200">
                <a:latin typeface="Calibri" pitchFamily="34" charset="0"/>
              </a:rPr>
              <a:t> znaku známka z M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148263" y="1773238"/>
          <a:ext cx="3357562" cy="1071562"/>
        </p:xfrm>
        <a:graphic>
          <a:graphicData uri="http://schemas.openxmlformats.org/drawingml/2006/table">
            <a:tbl>
              <a:tblPr/>
              <a:tblGrid>
                <a:gridCol w="1071562"/>
                <a:gridCol w="571500"/>
                <a:gridCol w="571500"/>
                <a:gridCol w="571500"/>
                <a:gridCol w="571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Znak  x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(Známka z 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Četnost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55" name="TextovéPole 8"/>
          <p:cNvSpPr txBox="1">
            <a:spLocks noChangeArrowheads="1"/>
          </p:cNvSpPr>
          <p:nvPr/>
        </p:nvSpPr>
        <p:spPr bwMode="auto">
          <a:xfrm>
            <a:off x="5214938" y="3214688"/>
            <a:ext cx="3643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Počet všech jednotek souboru  </a:t>
            </a:r>
            <a:r>
              <a:rPr lang="cs-CZ" b="1">
                <a:latin typeface="Calibri" pitchFamily="34" charset="0"/>
              </a:rPr>
              <a:t>n=10</a:t>
            </a:r>
          </a:p>
        </p:txBody>
      </p:sp>
      <p:sp>
        <p:nvSpPr>
          <p:cNvPr id="25775" name="Text Box 175"/>
          <p:cNvSpPr txBox="1">
            <a:spLocks noChangeArrowheads="1"/>
          </p:cNvSpPr>
          <p:nvPr/>
        </p:nvSpPr>
        <p:spPr bwMode="auto">
          <a:xfrm>
            <a:off x="5148263" y="37163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Vzorec:</a:t>
            </a:r>
          </a:p>
        </p:txBody>
      </p:sp>
      <p:graphicFrame>
        <p:nvGraphicFramePr>
          <p:cNvPr id="25776" name="Object 176"/>
          <p:cNvGraphicFramePr>
            <a:graphicFrameLocks noChangeAspect="1"/>
          </p:cNvGraphicFramePr>
          <p:nvPr/>
        </p:nvGraphicFramePr>
        <p:xfrm>
          <a:off x="6227763" y="3573463"/>
          <a:ext cx="1008062" cy="612775"/>
        </p:xfrm>
        <a:graphic>
          <a:graphicData uri="http://schemas.openxmlformats.org/presentationml/2006/ole">
            <p:oleObj spid="_x0000_s5122" name="Rovnice" r:id="rId3" imgW="711000" imgH="431640" progId="Equation.3">
              <p:embed/>
            </p:oleObj>
          </a:graphicData>
        </a:graphic>
      </p:graphicFrame>
      <p:graphicFrame>
        <p:nvGraphicFramePr>
          <p:cNvPr id="25777" name="Object 177"/>
          <p:cNvGraphicFramePr>
            <a:graphicFrameLocks noChangeAspect="1"/>
          </p:cNvGraphicFramePr>
          <p:nvPr/>
        </p:nvGraphicFramePr>
        <p:xfrm>
          <a:off x="5148263" y="5157788"/>
          <a:ext cx="3600450" cy="542925"/>
        </p:xfrm>
        <a:graphic>
          <a:graphicData uri="http://schemas.openxmlformats.org/presentationml/2006/ole">
            <p:oleObj spid="_x0000_s5123" name="Rovnice" r:id="rId4" imgW="2616120" imgH="393480" progId="Equation.3">
              <p:embed/>
            </p:oleObj>
          </a:graphicData>
        </a:graphic>
      </p:graphicFrame>
      <p:sp>
        <p:nvSpPr>
          <p:cNvPr id="25778" name="Text Box 178"/>
          <p:cNvSpPr txBox="1">
            <a:spLocks noChangeArrowheads="1"/>
          </p:cNvSpPr>
          <p:nvPr/>
        </p:nvSpPr>
        <p:spPr bwMode="auto">
          <a:xfrm>
            <a:off x="5292725" y="44370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Výpočet:</a:t>
            </a:r>
          </a:p>
        </p:txBody>
      </p:sp>
      <p:sp>
        <p:nvSpPr>
          <p:cNvPr id="25779" name="Text Box 179"/>
          <p:cNvSpPr txBox="1">
            <a:spLocks noChangeArrowheads="1"/>
          </p:cNvSpPr>
          <p:nvPr/>
        </p:nvSpPr>
        <p:spPr bwMode="auto">
          <a:xfrm>
            <a:off x="2484438" y="62372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Aritmetický průměr je tzv. </a:t>
            </a:r>
            <a:r>
              <a:rPr lang="cs-CZ" b="1"/>
              <a:t>charakteristikou polohy</a:t>
            </a:r>
            <a:r>
              <a:rPr lang="cs-CZ"/>
              <a:t> znaku.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75" grpId="0"/>
      <p:bldP spid="25778" grpId="0"/>
      <p:bldP spid="2577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1072</Words>
  <Application>Microsoft Office PowerPoint</Application>
  <PresentationFormat>Předvádění na obrazovce (4:3)</PresentationFormat>
  <Paragraphs>686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Motiv sady Office</vt:lpstr>
      <vt:lpstr>Motiv sady Office</vt:lpstr>
      <vt:lpstr>Rovnice</vt:lpstr>
      <vt:lpstr>Graf aplikace Microsoft Excel</vt:lpstr>
      <vt:lpstr>Graf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Mirek</dc:creator>
  <cp:lastModifiedBy>vera.pastorkova</cp:lastModifiedBy>
  <cp:revision>57</cp:revision>
  <dcterms:created xsi:type="dcterms:W3CDTF">2012-09-19T16:35:22Z</dcterms:created>
  <dcterms:modified xsi:type="dcterms:W3CDTF">2013-07-12T19:19:40Z</dcterms:modified>
</cp:coreProperties>
</file>