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79" r:id="rId5"/>
    <p:sldId id="271" r:id="rId6"/>
    <p:sldId id="280" r:id="rId7"/>
    <p:sldId id="274" r:id="rId8"/>
    <p:sldId id="262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-384175"/>
            <a:ext cx="91440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</a:p>
          <a:p>
            <a:endParaRPr lang="cs-CZ" sz="2000" dirty="0">
              <a:latin typeface="Calibri" pitchFamily="34" charset="0"/>
              <a:cs typeface="Times New Roman" pitchFamily="18" charset="0"/>
            </a:endParaRPr>
          </a:p>
          <a:p>
            <a:r>
              <a:rPr lang="cs-CZ" sz="2000" dirty="0">
                <a:latin typeface="Calibri" pitchFamily="34" charset="0"/>
                <a:cs typeface="Times New Roman" pitchFamily="18" charset="0"/>
              </a:rPr>
              <a:t>  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smtClean="0">
                <a:latin typeface="Calibri" pitchFamily="34" charset="0"/>
              </a:rPr>
              <a:t>VY_32_INOVACE_</a:t>
            </a:r>
            <a:r>
              <a:rPr lang="cs-CZ" sz="2000" smtClean="0"/>
              <a:t>P4_3.9 </a:t>
            </a:r>
            <a:endParaRPr lang="cs-CZ" sz="2000" dirty="0">
              <a:latin typeface="Calibri" pitchFamily="34" charset="0"/>
            </a:endParaRPr>
          </a:p>
          <a:p>
            <a:pPr algn="ctr"/>
            <a:endParaRPr lang="cs-CZ" sz="2000" dirty="0">
              <a:latin typeface="Calibri" pitchFamily="34" charset="0"/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                     Tematická oblast: </a:t>
            </a:r>
            <a:r>
              <a:rPr lang="cs-CZ" dirty="0" smtClean="0"/>
              <a:t>Aplikační software pro práci s informacemi II. </a:t>
            </a:r>
            <a:endParaRPr lang="cs-CZ" sz="2400" b="1" dirty="0">
              <a:solidFill>
                <a:srgbClr val="00B0F0"/>
              </a:solidFill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HTML - struktura dokumentu, tvorba </a:t>
            </a:r>
            <a:endParaRPr lang="cs-CZ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Typ: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ICT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      Ročník: 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2., 3.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(6leté),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(4leté)</a:t>
            </a:r>
          </a:p>
          <a:p>
            <a:pPr algn="ctr" eaLnBrk="0" hangingPunct="0"/>
            <a:endParaRPr lang="cs-CZ" dirty="0">
              <a:latin typeface="Calibri" pitchFamily="34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2857500" y="4940300"/>
            <a:ext cx="3489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Zpracováno v rámci projektu</a:t>
            </a:r>
            <a:endParaRPr lang="cs-CZ" sz="800" dirty="0"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EU peníze školám</a:t>
            </a:r>
            <a:endParaRPr lang="cs-CZ" sz="800" dirty="0">
              <a:latin typeface="Calibri" pitchFamily="34" charset="0"/>
            </a:endParaRPr>
          </a:p>
          <a:p>
            <a:r>
              <a:rPr lang="cs-CZ" sz="1000" dirty="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Zpracovatel: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Mgr. René </a:t>
            </a:r>
            <a:r>
              <a:rPr lang="cs-CZ" sz="2100" b="1" dirty="0" err="1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Brauner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Datum vytvoření:</a:t>
            </a:r>
            <a:r>
              <a:rPr lang="cs-CZ" sz="1300" b="1" dirty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300" b="1" dirty="0" smtClean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březen 2014</a:t>
            </a:r>
            <a:endParaRPr lang="cs-CZ" dirty="0">
              <a:latin typeface="Calibri" pitchFamily="34" charset="0"/>
            </a:endParaRPr>
          </a:p>
        </p:txBody>
      </p:sp>
      <p:pic>
        <p:nvPicPr>
          <p:cNvPr id="13315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213100"/>
            <a:ext cx="29146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Metodický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Prezentace je určena k procvičení učiva v 2., 3. ročníku šestiletého a 1. ročníku čtyřletého studia. Je možné ji zařadit i do plánů seminářů ICT v rámci opakování. </a:t>
            </a:r>
          </a:p>
          <a:p>
            <a:r>
              <a:rPr lang="cs-CZ" dirty="0" smtClean="0"/>
              <a:t>Prezentace vede žáka k pochopení problematiky tvorby webových stránek, prezentované učivo se ihned aplikuje do výuky. Žák prokazuje znalost pojmů HTML, CSS. Žák je schopen napsat krátký zdrojový kód. </a:t>
            </a:r>
          </a:p>
          <a:p>
            <a:r>
              <a:rPr lang="cs-CZ" dirty="0" smtClean="0"/>
              <a:t>Úkoly řeší žáci samostatně na pracovních stanicích. Mohou používat doporučené učebnice, </a:t>
            </a:r>
            <a:r>
              <a:rPr lang="cs-CZ" dirty="0" err="1" smtClean="0"/>
              <a:t>google</a:t>
            </a:r>
            <a:r>
              <a:rPr lang="cs-CZ" dirty="0" smtClean="0"/>
              <a:t> nebo </a:t>
            </a:r>
            <a:r>
              <a:rPr lang="cs-CZ" dirty="0" err="1" smtClean="0"/>
              <a:t>wikipedii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Práce a následná kontrola probíhají ve spolupráci s učitelem.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HTML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484784"/>
            <a:ext cx="8929718" cy="1872208"/>
          </a:xfrm>
        </p:spPr>
        <p:txBody>
          <a:bodyPr>
            <a:normAutofit/>
          </a:bodyPr>
          <a:lstStyle/>
          <a:p>
            <a:pPr algn="l"/>
            <a:r>
              <a:rPr lang="cs-CZ" sz="2000" dirty="0" err="1" smtClean="0">
                <a:solidFill>
                  <a:schemeClr val="tx1"/>
                </a:solidFill>
              </a:rPr>
              <a:t>HyperText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Markup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Language</a:t>
            </a:r>
            <a:r>
              <a:rPr lang="cs-CZ" sz="2000" dirty="0" smtClean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 označovaný zkratkou HTML, je značkovací jazyk pro hypertext. Je jedním z jazyků pro vytváření stránek v systému </a:t>
            </a:r>
            <a:r>
              <a:rPr lang="cs-CZ" sz="2000" dirty="0" err="1" smtClean="0">
                <a:solidFill>
                  <a:schemeClr val="tx1"/>
                </a:solidFill>
              </a:rPr>
              <a:t>World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Wide</a:t>
            </a:r>
            <a:r>
              <a:rPr lang="cs-CZ" sz="2000" dirty="0" smtClean="0">
                <a:solidFill>
                  <a:schemeClr val="tx1"/>
                </a:solidFill>
              </a:rPr>
              <a:t> Web, který umožňuje publikaci dokumentů na Internetu.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7092280" y="6165304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1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2" name="Picture 2" descr="https://familysearch.org/learn/wiki/en/images/0/04/HTM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929066"/>
            <a:ext cx="3233726" cy="24379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85728"/>
            <a:ext cx="5214942" cy="1071546"/>
          </a:xfrm>
        </p:spPr>
        <p:txBody>
          <a:bodyPr/>
          <a:lstStyle/>
          <a:p>
            <a:r>
              <a:rPr lang="cs-CZ" b="1" dirty="0" smtClean="0"/>
              <a:t>Historie HTML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785926"/>
            <a:ext cx="8929718" cy="4857784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V roce 1989 </a:t>
            </a:r>
            <a:r>
              <a:rPr lang="cs-CZ" sz="2000" dirty="0" err="1" smtClean="0">
                <a:solidFill>
                  <a:srgbClr val="FF0000"/>
                </a:solidFill>
              </a:rPr>
              <a:t>Tim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Berners</a:t>
            </a:r>
            <a:r>
              <a:rPr lang="cs-CZ" sz="2000" dirty="0" smtClean="0">
                <a:solidFill>
                  <a:srgbClr val="FF0000"/>
                </a:solidFill>
              </a:rPr>
              <a:t>-</a:t>
            </a:r>
            <a:r>
              <a:rPr lang="cs-CZ" sz="2000" dirty="0" err="1" smtClean="0">
                <a:solidFill>
                  <a:srgbClr val="FF0000"/>
                </a:solidFill>
              </a:rPr>
              <a:t>Lee</a:t>
            </a:r>
            <a:r>
              <a:rPr lang="cs-CZ" sz="2000" dirty="0" smtClean="0">
                <a:solidFill>
                  <a:schemeClr val="tx1"/>
                </a:solidFill>
              </a:rPr>
              <a:t> společně s Robertem </a:t>
            </a:r>
            <a:r>
              <a:rPr lang="cs-CZ" sz="2000" dirty="0" err="1" smtClean="0">
                <a:solidFill>
                  <a:schemeClr val="tx1"/>
                </a:solidFill>
              </a:rPr>
              <a:t>Cailliauem</a:t>
            </a:r>
            <a:r>
              <a:rPr lang="cs-CZ" sz="2000" dirty="0" smtClean="0">
                <a:solidFill>
                  <a:schemeClr val="tx1"/>
                </a:solidFill>
              </a:rPr>
              <a:t> vytvořil první návrh projektu vytvoření distribuovaného hypertextového systému a tím byl zahájen projekt WWW. V roce 1990 byl navržen jazyk HTML a protokol HTTP (</a:t>
            </a:r>
            <a:r>
              <a:rPr lang="cs-CZ" sz="2000" dirty="0" err="1" smtClean="0">
                <a:solidFill>
                  <a:schemeClr val="tx1"/>
                </a:solidFill>
              </a:rPr>
              <a:t>HyperText</a:t>
            </a:r>
            <a:r>
              <a:rPr lang="cs-CZ" sz="2000" dirty="0" smtClean="0">
                <a:solidFill>
                  <a:schemeClr val="tx1"/>
                </a:solidFill>
              </a:rPr>
              <a:t> Transfer </a:t>
            </a:r>
            <a:r>
              <a:rPr lang="cs-CZ" sz="2000" dirty="0" err="1" smtClean="0">
                <a:solidFill>
                  <a:schemeClr val="tx1"/>
                </a:solidFill>
              </a:rPr>
              <a:t>Protocol</a:t>
            </a:r>
            <a:r>
              <a:rPr lang="cs-CZ" sz="2000" dirty="0" smtClean="0">
                <a:solidFill>
                  <a:schemeClr val="tx1"/>
                </a:solidFill>
              </a:rPr>
              <a:t> – protokol pro přenos hypertextu). Zároveň také </a:t>
            </a:r>
            <a:r>
              <a:rPr lang="cs-CZ" sz="2000" dirty="0" err="1" smtClean="0">
                <a:solidFill>
                  <a:schemeClr val="tx1"/>
                </a:solidFill>
              </a:rPr>
              <a:t>Tim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Berners</a:t>
            </a:r>
            <a:r>
              <a:rPr lang="cs-CZ" sz="2000" dirty="0" smtClean="0">
                <a:solidFill>
                  <a:schemeClr val="tx1"/>
                </a:solidFill>
              </a:rPr>
              <a:t>-</a:t>
            </a:r>
            <a:r>
              <a:rPr lang="cs-CZ" sz="2000" dirty="0" err="1" smtClean="0">
                <a:solidFill>
                  <a:schemeClr val="tx1"/>
                </a:solidFill>
              </a:rPr>
              <a:t>Lee</a:t>
            </a:r>
            <a:r>
              <a:rPr lang="cs-CZ" sz="2000" dirty="0" smtClean="0">
                <a:solidFill>
                  <a:schemeClr val="tx1"/>
                </a:solidFill>
              </a:rPr>
              <a:t> napsal první webový prohlížeč, který nazval </a:t>
            </a:r>
            <a:r>
              <a:rPr lang="cs-CZ" sz="2000" dirty="0" err="1" smtClean="0">
                <a:solidFill>
                  <a:schemeClr val="tx1"/>
                </a:solidFill>
              </a:rPr>
              <a:t>WorldWideWeb</a:t>
            </a:r>
            <a:r>
              <a:rPr lang="cs-CZ" sz="2000" dirty="0" smtClean="0">
                <a:solidFill>
                  <a:schemeClr val="tx1"/>
                </a:solidFill>
              </a:rPr>
              <a:t> (později přejmenovaný na Nexus), který byl určen speciálně pro počítač </a:t>
            </a:r>
            <a:r>
              <a:rPr lang="cs-CZ" sz="2000" dirty="0" err="1" smtClean="0">
                <a:solidFill>
                  <a:schemeClr val="tx1"/>
                </a:solidFill>
              </a:rPr>
              <a:t>NeXT</a:t>
            </a:r>
            <a:r>
              <a:rPr lang="cs-CZ" sz="2000" dirty="0" smtClean="0">
                <a:solidFill>
                  <a:schemeClr val="tx1"/>
                </a:solidFill>
              </a:rPr>
              <a:t> v </a:t>
            </a:r>
            <a:r>
              <a:rPr lang="cs-CZ" sz="2000" dirty="0" err="1" smtClean="0">
                <a:solidFill>
                  <a:schemeClr val="tx1"/>
                </a:solidFill>
              </a:rPr>
              <a:t>CERNu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V roce 1991 CERN zprovoznil svůj web. Současně organizace NCSA (</a:t>
            </a:r>
            <a:r>
              <a:rPr lang="cs-CZ" sz="2000" dirty="0" err="1" smtClean="0">
                <a:solidFill>
                  <a:schemeClr val="tx1"/>
                </a:solidFill>
              </a:rPr>
              <a:t>National</a:t>
            </a:r>
            <a:r>
              <a:rPr lang="cs-CZ" sz="2000" dirty="0" smtClean="0">
                <a:solidFill>
                  <a:schemeClr val="tx1"/>
                </a:solidFill>
              </a:rPr>
              <a:t> Center </a:t>
            </a:r>
            <a:r>
              <a:rPr lang="cs-CZ" sz="2000" dirty="0" err="1" smtClean="0">
                <a:solidFill>
                  <a:schemeClr val="tx1"/>
                </a:solidFill>
              </a:rPr>
              <a:t>for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Supercomputer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Applications</a:t>
            </a:r>
            <a:r>
              <a:rPr lang="cs-CZ" sz="2000" dirty="0" smtClean="0">
                <a:solidFill>
                  <a:schemeClr val="tx1"/>
                </a:solidFill>
              </a:rPr>
              <a:t>) vybídla </a:t>
            </a:r>
            <a:r>
              <a:rPr lang="cs-CZ" sz="2000" dirty="0" err="1" smtClean="0">
                <a:solidFill>
                  <a:schemeClr val="tx1"/>
                </a:solidFill>
              </a:rPr>
              <a:t>Marca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Andreessena</a:t>
            </a:r>
            <a:r>
              <a:rPr lang="cs-CZ" sz="2000" dirty="0" smtClean="0">
                <a:solidFill>
                  <a:schemeClr val="tx1"/>
                </a:solidFill>
              </a:rPr>
              <a:t> a </a:t>
            </a:r>
            <a:r>
              <a:rPr lang="cs-CZ" sz="2000" dirty="0" err="1" smtClean="0">
                <a:solidFill>
                  <a:schemeClr val="tx1"/>
                </a:solidFill>
              </a:rPr>
              <a:t>Erica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Binu</a:t>
            </a:r>
            <a:r>
              <a:rPr lang="cs-CZ" sz="2000" dirty="0" smtClean="0">
                <a:solidFill>
                  <a:schemeClr val="tx1"/>
                </a:solidFill>
              </a:rPr>
              <a:t> k vytvoření prohlížeče </a:t>
            </a:r>
            <a:r>
              <a:rPr lang="cs-CZ" sz="2000" dirty="0" err="1" smtClean="0">
                <a:solidFill>
                  <a:schemeClr val="tx1"/>
                </a:solidFill>
              </a:rPr>
              <a:t>Mosaic</a:t>
            </a:r>
            <a:r>
              <a:rPr lang="cs-CZ" sz="2000" dirty="0" smtClean="0">
                <a:solidFill>
                  <a:schemeClr val="tx1"/>
                </a:solidFill>
              </a:rPr>
              <a:t>; ten vznikl v roce 1993 ve verzích pro počítače IBM PC a Macintosh a měl obrovský úspěch. Byl to první prohlížeč s grafickým uživatelským rozhraním.</a:t>
            </a:r>
          </a:p>
          <a:p>
            <a:pPr algn="l"/>
            <a:endParaRPr lang="cs-CZ" sz="2000" dirty="0" smtClean="0">
              <a:solidFill>
                <a:schemeClr val="tx1"/>
              </a:solidFill>
            </a:endParaRPr>
          </a:p>
          <a:p>
            <a:pPr algn="l"/>
            <a:r>
              <a:rPr lang="cs-CZ" sz="1700" dirty="0" smtClean="0">
                <a:solidFill>
                  <a:schemeClr val="tx1"/>
                </a:solidFill>
              </a:rPr>
              <a:t>* </a:t>
            </a:r>
            <a:r>
              <a:rPr lang="cs-CZ" sz="1700" dirty="0" err="1" smtClean="0">
                <a:solidFill>
                  <a:schemeClr val="tx1"/>
                </a:solidFill>
              </a:rPr>
              <a:t>World</a:t>
            </a:r>
            <a:r>
              <a:rPr lang="cs-CZ" sz="1700" dirty="0" smtClean="0">
                <a:solidFill>
                  <a:schemeClr val="tx1"/>
                </a:solidFill>
              </a:rPr>
              <a:t> </a:t>
            </a:r>
            <a:r>
              <a:rPr lang="cs-CZ" sz="1700" dirty="0" err="1" smtClean="0">
                <a:solidFill>
                  <a:schemeClr val="tx1"/>
                </a:solidFill>
              </a:rPr>
              <a:t>Wide</a:t>
            </a:r>
            <a:r>
              <a:rPr lang="cs-CZ" sz="1700" dirty="0" smtClean="0">
                <a:solidFill>
                  <a:schemeClr val="tx1"/>
                </a:solidFill>
              </a:rPr>
              <a:t> Web (WWW, také pouze zkráceně web), v doslovném překladu "světová rozsáhlá síť neboli </a:t>
            </a:r>
            <a:r>
              <a:rPr lang="cs-CZ" sz="1700" smtClean="0">
                <a:solidFill>
                  <a:schemeClr val="tx1"/>
                </a:solidFill>
              </a:rPr>
              <a:t>celosvětová síť“, </a:t>
            </a:r>
            <a:r>
              <a:rPr lang="cs-CZ" sz="1700" dirty="0" smtClean="0">
                <a:solidFill>
                  <a:schemeClr val="tx1"/>
                </a:solidFill>
              </a:rPr>
              <a:t>je označení pro aplikace internetového protokolu HTTP. Je tím myšlena soustava propojených hypertextových dokumentů.</a:t>
            </a:r>
          </a:p>
          <a:p>
            <a:pPr algn="l"/>
            <a:r>
              <a:rPr lang="cs-CZ" sz="1700" dirty="0" smtClean="0">
                <a:solidFill>
                  <a:schemeClr val="tx1"/>
                </a:solidFill>
              </a:rPr>
              <a:t>* HTTP (Hypertext Transfer </a:t>
            </a:r>
            <a:r>
              <a:rPr lang="cs-CZ" sz="1700" dirty="0" err="1" smtClean="0">
                <a:solidFill>
                  <a:schemeClr val="tx1"/>
                </a:solidFill>
              </a:rPr>
              <a:t>Protocol</a:t>
            </a:r>
            <a:r>
              <a:rPr lang="cs-CZ" sz="1700" dirty="0" smtClean="0">
                <a:solidFill>
                  <a:schemeClr val="tx1"/>
                </a:solidFill>
              </a:rPr>
              <a:t>) je internetový protokol určený pro výměnu hypertextových dokumentů ve formátu HTML.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286512" y="1428736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2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File:Tim Berners-L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71414"/>
            <a:ext cx="1700198" cy="17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/>
          </a:bodyPr>
          <a:lstStyle/>
          <a:p>
            <a:r>
              <a:rPr lang="cs-CZ" dirty="0" smtClean="0"/>
              <a:t>Co je HTML soubor?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929718" cy="5000660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Je to obyčejný textový soubor, který má příslušnou příponu, na naší úrovni bude stačit přípona </a:t>
            </a:r>
            <a:r>
              <a:rPr lang="cs-CZ" sz="2000" b="1" dirty="0" err="1" smtClean="0">
                <a:solidFill>
                  <a:schemeClr val="tx1"/>
                </a:solidFill>
              </a:rPr>
              <a:t>htm</a:t>
            </a:r>
            <a:r>
              <a:rPr lang="cs-CZ" sz="2000" dirty="0" smtClean="0">
                <a:solidFill>
                  <a:schemeClr val="tx1"/>
                </a:solidFill>
              </a:rPr>
              <a:t> nebo </a:t>
            </a:r>
            <a:r>
              <a:rPr lang="cs-CZ" sz="2000" b="1" dirty="0" err="1" smtClean="0">
                <a:solidFill>
                  <a:schemeClr val="tx1"/>
                </a:solidFill>
              </a:rPr>
              <a:t>html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cs-CZ" sz="2000" dirty="0" smtClean="0">
              <a:solidFill>
                <a:schemeClr val="tx1"/>
              </a:solidFill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Když uděláte úplně nový obyčejný neformátovaný textový soubor (myšleno v poznámkovém bloku), napíšete do něj jenom: tohle je </a:t>
            </a:r>
            <a:r>
              <a:rPr lang="cs-CZ" sz="2000" dirty="0" err="1" smtClean="0">
                <a:solidFill>
                  <a:schemeClr val="tx1"/>
                </a:solidFill>
              </a:rPr>
              <a:t>html</a:t>
            </a:r>
            <a:r>
              <a:rPr lang="cs-CZ" sz="2000" dirty="0" smtClean="0">
                <a:solidFill>
                  <a:schemeClr val="tx1"/>
                </a:solidFill>
              </a:rPr>
              <a:t> soubor, uložíte ho např. jako </a:t>
            </a:r>
            <a:r>
              <a:rPr lang="cs-CZ" sz="2000" dirty="0" err="1" smtClean="0">
                <a:solidFill>
                  <a:schemeClr val="tx1"/>
                </a:solidFill>
              </a:rPr>
              <a:t>stranka.htm</a:t>
            </a:r>
            <a:r>
              <a:rPr lang="cs-CZ" sz="2000" dirty="0" smtClean="0">
                <a:solidFill>
                  <a:schemeClr val="tx1"/>
                </a:solidFill>
              </a:rPr>
              <a:t> a otevřete ho v prohlížeči, ukáže se nápis "tohle je </a:t>
            </a:r>
            <a:r>
              <a:rPr lang="cs-CZ" sz="2000" dirty="0" err="1" smtClean="0">
                <a:solidFill>
                  <a:schemeClr val="tx1"/>
                </a:solidFill>
              </a:rPr>
              <a:t>html</a:t>
            </a:r>
            <a:r>
              <a:rPr lang="cs-CZ" sz="2000" dirty="0" smtClean="0">
                <a:solidFill>
                  <a:schemeClr val="tx1"/>
                </a:solidFill>
              </a:rPr>
              <a:t> soubor". Takže by to stačilo, ale takhle žádné stránky nevypadají.</a:t>
            </a:r>
          </a:p>
          <a:p>
            <a:pPr algn="l"/>
            <a:endParaRPr lang="cs-CZ" sz="2000" dirty="0" smtClean="0">
              <a:solidFill>
                <a:schemeClr val="tx1"/>
              </a:solidFill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Pomocí značek neboli </a:t>
            </a:r>
            <a:r>
              <a:rPr lang="cs-CZ" sz="2000" dirty="0" err="1" smtClean="0">
                <a:solidFill>
                  <a:schemeClr val="tx1"/>
                </a:solidFill>
              </a:rPr>
              <a:t>tagů</a:t>
            </a:r>
            <a:r>
              <a:rPr lang="cs-CZ" sz="2000" dirty="0" smtClean="0">
                <a:solidFill>
                  <a:schemeClr val="tx1"/>
                </a:solidFill>
              </a:rPr>
              <a:t> , což jsou výrazy značkovacího jazyka HTML, bychom měli jednotlivé části textu označit podle toho, co představují - odstavec, nadpis, seznam... Navíc máme možnost do stránky podobným způsobem zadat informace o dokumentu, typu kódování, vkládat obrázky atd.; a také použít </a:t>
            </a:r>
            <a:r>
              <a:rPr lang="cs-CZ" sz="2000" dirty="0" err="1" smtClean="0">
                <a:solidFill>
                  <a:schemeClr val="tx1"/>
                </a:solidFill>
              </a:rPr>
              <a:t>tagy</a:t>
            </a:r>
            <a:r>
              <a:rPr lang="cs-CZ" sz="2000" dirty="0" smtClean="0">
                <a:solidFill>
                  <a:schemeClr val="tx1"/>
                </a:solidFill>
              </a:rPr>
              <a:t>, které nám umožní upravit vzhled stránky.</a:t>
            </a:r>
          </a:p>
        </p:txBody>
      </p:sp>
      <p:pic>
        <p:nvPicPr>
          <p:cNvPr id="9218" name="Picture 2" descr="http://blog.monitor.us/wp-content/uploads/2012/04/htm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1581144" cy="1581144"/>
          </a:xfrm>
          <a:prstGeom prst="rect">
            <a:avLst/>
          </a:prstGeom>
          <a:noFill/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7072330" y="1214422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3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/>
          </a:bodyPr>
          <a:lstStyle/>
          <a:p>
            <a:r>
              <a:rPr lang="cs-CZ" dirty="0" smtClean="0"/>
              <a:t>Pojmenování souborů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929718" cy="5214974"/>
          </a:xfrm>
        </p:spPr>
        <p:txBody>
          <a:bodyPr>
            <a:normAutofit/>
          </a:bodyPr>
          <a:lstStyle/>
          <a:p>
            <a:pPr algn="l"/>
            <a:endParaRPr lang="cs-CZ" sz="2000" dirty="0" smtClean="0">
              <a:solidFill>
                <a:schemeClr val="tx1"/>
              </a:solidFill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V názvech souborů nikdy nepoužívejte diakritiku (háčky a čárky) a mezery. Ty by mohly způsobit nefunkčnost webu. </a:t>
            </a:r>
          </a:p>
          <a:p>
            <a:pPr algn="l"/>
            <a:endParaRPr lang="cs-CZ" sz="2000" dirty="0" smtClean="0">
              <a:solidFill>
                <a:schemeClr val="tx1"/>
              </a:solidFill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Při surfování jste si určitě všimli, že hlavně při prvním vstupu na stránky nemusíte vypisovat název stránky včetně přípony; zadáváte prostě www.</a:t>
            </a:r>
            <a:r>
              <a:rPr lang="cs-CZ" sz="2000" dirty="0" err="1" smtClean="0">
                <a:solidFill>
                  <a:schemeClr val="tx1"/>
                </a:solidFill>
              </a:rPr>
              <a:t>peknestranky.cz</a:t>
            </a:r>
            <a:r>
              <a:rPr lang="cs-CZ" sz="2000" dirty="0" smtClean="0">
                <a:solidFill>
                  <a:schemeClr val="tx1"/>
                </a:solidFill>
              </a:rPr>
              <a:t>. Když pak kliknete na nějaký odkaz, už se asi adresa změní např. na www.</a:t>
            </a:r>
            <a:r>
              <a:rPr lang="cs-CZ" sz="2000" dirty="0" err="1" smtClean="0">
                <a:solidFill>
                  <a:schemeClr val="tx1"/>
                </a:solidFill>
              </a:rPr>
              <a:t>peknestranky.cz</a:t>
            </a:r>
            <a:r>
              <a:rPr lang="cs-CZ" sz="2000" dirty="0" smtClean="0">
                <a:solidFill>
                  <a:schemeClr val="tx1"/>
                </a:solidFill>
              </a:rPr>
              <a:t>/jak-na-to.</a:t>
            </a:r>
            <a:r>
              <a:rPr lang="cs-CZ" sz="2000" dirty="0" err="1" smtClean="0">
                <a:solidFill>
                  <a:schemeClr val="tx1"/>
                </a:solidFill>
              </a:rPr>
              <a:t>htm</a:t>
            </a:r>
            <a:r>
              <a:rPr lang="cs-CZ" sz="2000" dirty="0" smtClean="0">
                <a:solidFill>
                  <a:schemeClr val="tx1"/>
                </a:solidFill>
              </a:rPr>
              <a:t>. Ale i ta úvodní stránka je tvořena nějakým souborem - na serveru je zadáno, která stránka se má zobrazit, pokud si návštěvník žádnou přesně nezvolí. Většinou je nastavení takové, že je to stránka s názvem </a:t>
            </a:r>
            <a:r>
              <a:rPr lang="cs-CZ" sz="2000" b="1" dirty="0" smtClean="0">
                <a:solidFill>
                  <a:schemeClr val="tx1"/>
                </a:solidFill>
              </a:rPr>
              <a:t>index.</a:t>
            </a:r>
            <a:r>
              <a:rPr lang="cs-CZ" sz="2000" b="1" dirty="0" err="1" smtClean="0">
                <a:solidFill>
                  <a:schemeClr val="tx1"/>
                </a:solidFill>
              </a:rPr>
              <a:t>htm</a:t>
            </a:r>
            <a:r>
              <a:rPr lang="cs-CZ" sz="2000" dirty="0" smtClean="0">
                <a:solidFill>
                  <a:schemeClr val="tx1"/>
                </a:solidFill>
              </a:rPr>
              <a:t>, proto je rozumné takhle pojmenovat úvodní stránku vašeho webu.</a:t>
            </a:r>
          </a:p>
        </p:txBody>
      </p:sp>
      <p:pic>
        <p:nvPicPr>
          <p:cNvPr id="4" name="Picture 2" descr="http://blog.monitor.us/wp-content/uploads/2012/04/htm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1581144" cy="1581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/>
          </a:bodyPr>
          <a:lstStyle/>
          <a:p>
            <a:r>
              <a:rPr lang="cs-CZ" b="1" dirty="0" smtClean="0"/>
              <a:t>Struktura HTML dokumentu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928670"/>
            <a:ext cx="8929718" cy="5786478"/>
          </a:xfrm>
        </p:spPr>
        <p:txBody>
          <a:bodyPr>
            <a:normAutofit fontScale="77500" lnSpcReduction="20000"/>
          </a:bodyPr>
          <a:lstStyle/>
          <a:p>
            <a:pPr algn="l"/>
            <a:endParaRPr lang="cs-CZ" sz="2000" dirty="0" smtClean="0">
              <a:solidFill>
                <a:schemeClr val="tx1"/>
              </a:solidFill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Každý správný HTML dokument má svoji určitou strukturu. My se nyní podíváme, jak by taková struktura měla vypadat.</a:t>
            </a:r>
          </a:p>
          <a:p>
            <a:pPr algn="l"/>
            <a:endParaRPr lang="cs-CZ" sz="2000" dirty="0" smtClean="0">
              <a:solidFill>
                <a:schemeClr val="tx1"/>
              </a:solidFill>
            </a:endParaRPr>
          </a:p>
          <a:p>
            <a:pPr algn="l"/>
            <a:r>
              <a:rPr lang="cs-CZ" sz="2000" b="1" dirty="0" smtClean="0">
                <a:solidFill>
                  <a:schemeClr val="accent1"/>
                </a:solidFill>
              </a:rPr>
              <a:t>&lt;</a:t>
            </a:r>
            <a:r>
              <a:rPr lang="cs-CZ" sz="2000" b="1" dirty="0" err="1" smtClean="0">
                <a:solidFill>
                  <a:schemeClr val="accent1"/>
                </a:solidFill>
              </a:rPr>
              <a:t>html</a:t>
            </a:r>
            <a:r>
              <a:rPr lang="cs-CZ" sz="2000" b="1" dirty="0" smtClean="0">
                <a:solidFill>
                  <a:schemeClr val="accent1"/>
                </a:solidFill>
              </a:rPr>
              <a:t>&gt;</a:t>
            </a:r>
          </a:p>
          <a:p>
            <a:pPr algn="l"/>
            <a:endParaRPr lang="cs-CZ" sz="2000" b="1" dirty="0" smtClean="0">
              <a:solidFill>
                <a:schemeClr val="accent1"/>
              </a:solidFill>
            </a:endParaRPr>
          </a:p>
          <a:p>
            <a:pPr algn="l"/>
            <a:r>
              <a:rPr lang="cs-CZ" sz="2000" b="1" dirty="0" smtClean="0">
                <a:solidFill>
                  <a:schemeClr val="accent1"/>
                </a:solidFill>
              </a:rPr>
              <a:t>  &lt;</a:t>
            </a:r>
            <a:r>
              <a:rPr lang="cs-CZ" sz="2000" b="1" dirty="0" err="1" smtClean="0">
                <a:solidFill>
                  <a:schemeClr val="accent1"/>
                </a:solidFill>
              </a:rPr>
              <a:t>head</a:t>
            </a:r>
            <a:r>
              <a:rPr lang="cs-CZ" sz="2000" b="1" dirty="0" smtClean="0">
                <a:solidFill>
                  <a:schemeClr val="accent1"/>
                </a:solidFill>
              </a:rPr>
              <a:t>&gt;</a:t>
            </a:r>
          </a:p>
          <a:p>
            <a:pPr algn="l"/>
            <a:r>
              <a:rPr lang="cs-CZ" sz="2000" b="1" dirty="0" smtClean="0">
                <a:solidFill>
                  <a:schemeClr val="accent1"/>
                </a:solidFill>
              </a:rPr>
              <a:t>  &lt;/</a:t>
            </a:r>
            <a:r>
              <a:rPr lang="cs-CZ" sz="2000" b="1" dirty="0" err="1" smtClean="0">
                <a:solidFill>
                  <a:schemeClr val="accent1"/>
                </a:solidFill>
              </a:rPr>
              <a:t>head</a:t>
            </a:r>
            <a:r>
              <a:rPr lang="cs-CZ" sz="2000" b="1" dirty="0" smtClean="0">
                <a:solidFill>
                  <a:schemeClr val="accent1"/>
                </a:solidFill>
              </a:rPr>
              <a:t>&gt;</a:t>
            </a:r>
          </a:p>
          <a:p>
            <a:pPr algn="l"/>
            <a:endParaRPr lang="cs-CZ" sz="2000" b="1" dirty="0" smtClean="0">
              <a:solidFill>
                <a:schemeClr val="accent1"/>
              </a:solidFill>
            </a:endParaRPr>
          </a:p>
          <a:p>
            <a:pPr algn="l"/>
            <a:r>
              <a:rPr lang="cs-CZ" sz="2000" b="1" dirty="0" smtClean="0">
                <a:solidFill>
                  <a:schemeClr val="accent1"/>
                </a:solidFill>
              </a:rPr>
              <a:t>  &lt;body&gt;</a:t>
            </a:r>
          </a:p>
          <a:p>
            <a:pPr algn="l"/>
            <a:r>
              <a:rPr lang="cs-CZ" sz="2000" b="1" dirty="0" smtClean="0">
                <a:solidFill>
                  <a:schemeClr val="accent1"/>
                </a:solidFill>
              </a:rPr>
              <a:t>  &lt;/body&gt;</a:t>
            </a:r>
          </a:p>
          <a:p>
            <a:pPr algn="l"/>
            <a:endParaRPr lang="cs-CZ" sz="2000" b="1" dirty="0" smtClean="0">
              <a:solidFill>
                <a:schemeClr val="accent1"/>
              </a:solidFill>
            </a:endParaRPr>
          </a:p>
          <a:p>
            <a:pPr algn="l"/>
            <a:r>
              <a:rPr lang="cs-CZ" sz="2000" b="1" dirty="0" smtClean="0">
                <a:solidFill>
                  <a:schemeClr val="accent1"/>
                </a:solidFill>
              </a:rPr>
              <a:t>&lt;/</a:t>
            </a:r>
            <a:r>
              <a:rPr lang="cs-CZ" sz="2000" b="1" dirty="0" err="1" smtClean="0">
                <a:solidFill>
                  <a:schemeClr val="accent1"/>
                </a:solidFill>
              </a:rPr>
              <a:t>html</a:t>
            </a:r>
            <a:r>
              <a:rPr lang="cs-CZ" sz="2000" b="1" dirty="0" smtClean="0">
                <a:solidFill>
                  <a:schemeClr val="accent1"/>
                </a:solidFill>
              </a:rPr>
              <a:t>&gt;</a:t>
            </a:r>
          </a:p>
          <a:p>
            <a:pPr algn="l"/>
            <a:endParaRPr lang="cs-CZ" sz="2000" dirty="0" smtClean="0">
              <a:solidFill>
                <a:schemeClr val="tx1"/>
              </a:solidFill>
            </a:endParaRPr>
          </a:p>
          <a:p>
            <a:pPr algn="l"/>
            <a:endParaRPr lang="cs-CZ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Na prvním řádku začíná samotný HTML dokument.</a:t>
            </a:r>
          </a:p>
          <a:p>
            <a:pPr algn="l">
              <a:buFont typeface="Arial" pitchFamily="34" charset="0"/>
              <a:buChar char="•"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Součástí HTML dokumentu je také hlavička, informace v hlavičce se umísťují mezi &lt;</a:t>
            </a:r>
            <a:r>
              <a:rPr lang="cs-CZ" sz="2000" dirty="0" err="1" smtClean="0">
                <a:solidFill>
                  <a:schemeClr val="tx1"/>
                </a:solidFill>
              </a:rPr>
              <a:t>head</a:t>
            </a:r>
            <a:r>
              <a:rPr lang="cs-CZ" sz="2000" dirty="0" smtClean="0">
                <a:solidFill>
                  <a:schemeClr val="tx1"/>
                </a:solidFill>
              </a:rPr>
              <a:t>&gt; &lt;/</a:t>
            </a:r>
            <a:r>
              <a:rPr lang="cs-CZ" sz="2000" dirty="0" err="1" smtClean="0">
                <a:solidFill>
                  <a:schemeClr val="tx1"/>
                </a:solidFill>
              </a:rPr>
              <a:t>head</a:t>
            </a:r>
            <a:r>
              <a:rPr lang="cs-CZ" sz="2000" dirty="0" smtClean="0">
                <a:solidFill>
                  <a:schemeClr val="tx1"/>
                </a:solidFill>
              </a:rPr>
              <a:t>&gt;.</a:t>
            </a:r>
          </a:p>
          <a:p>
            <a:pPr algn="l">
              <a:buFont typeface="Arial" pitchFamily="34" charset="0"/>
              <a:buChar char="•"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Obsah www stránky je pak mezi &lt;body&gt; &lt;/body&gt;. To, co vytvoříme mezi tyto značky, vidíme v prohlížeči. Jedná se o tělo dokumentu.</a:t>
            </a:r>
          </a:p>
          <a:p>
            <a:pPr algn="l">
              <a:buFont typeface="Arial" pitchFamily="34" charset="0"/>
              <a:buChar char="•"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Jako poslední je potom značka &lt;/</a:t>
            </a:r>
            <a:r>
              <a:rPr lang="cs-CZ" sz="2000" dirty="0" err="1" smtClean="0">
                <a:solidFill>
                  <a:schemeClr val="tx1"/>
                </a:solidFill>
              </a:rPr>
              <a:t>html</a:t>
            </a:r>
            <a:r>
              <a:rPr lang="cs-CZ" sz="2000" dirty="0" smtClean="0">
                <a:solidFill>
                  <a:schemeClr val="tx1"/>
                </a:solidFill>
              </a:rPr>
              <a:t>&gt; informující o ukončení HTML dokumentu.</a:t>
            </a:r>
            <a:endParaRPr lang="cs-CZ" sz="2000" dirty="0">
              <a:solidFill>
                <a:schemeClr val="accent1"/>
              </a:solidFill>
            </a:endParaRPr>
          </a:p>
        </p:txBody>
      </p:sp>
      <p:pic>
        <p:nvPicPr>
          <p:cNvPr id="4" name="Picture 2" descr="http://blog.monitor.us/wp-content/uploads/2012/04/htm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4392" y="-9532"/>
            <a:ext cx="1081078" cy="1081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Cvičení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1196752"/>
            <a:ext cx="8858312" cy="551839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Zjistěte na internetu, co to je zdrojový kód.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Vytvořte pomocí poznámkového bloku svou www stránku.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Které další (textové) editory můžete použít při psaní „</a:t>
            </a:r>
            <a:r>
              <a:rPr lang="cs-CZ" dirty="0" err="1" smtClean="0">
                <a:solidFill>
                  <a:schemeClr val="tx1"/>
                </a:solidFill>
              </a:rPr>
              <a:t>zdrojáku</a:t>
            </a:r>
            <a:r>
              <a:rPr lang="cs-CZ" dirty="0" smtClean="0">
                <a:solidFill>
                  <a:schemeClr val="tx1"/>
                </a:solidFill>
              </a:rPr>
              <a:t>“?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70025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Citace zdrojů</a:t>
            </a:r>
            <a:endParaRPr lang="cs-CZ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643998" cy="2214578"/>
          </a:xfrm>
        </p:spPr>
        <p:txBody>
          <a:bodyPr>
            <a:normAutofit/>
          </a:bodyPr>
          <a:lstStyle/>
          <a:p>
            <a:pPr algn="l"/>
            <a:r>
              <a:rPr lang="cs-CZ" sz="2400" dirty="0" err="1" smtClean="0"/>
              <a:t>Wikipedia</a:t>
            </a:r>
            <a:r>
              <a:rPr lang="cs-CZ" sz="2400" dirty="0" smtClean="0"/>
              <a:t>. </a:t>
            </a:r>
            <a:r>
              <a:rPr lang="cs-CZ" sz="2400" b="1" dirty="0" smtClean="0"/>
              <a:t>HTML </a:t>
            </a:r>
            <a:r>
              <a:rPr lang="cs-CZ" sz="2400" dirty="0" smtClean="0"/>
              <a:t>[online]. [cit. 5.3.2014]. Dostupný na WWW: http://cs.wikipedia.org/wiki/Html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14282" y="4214818"/>
            <a:ext cx="8786874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57158" y="3929066"/>
            <a:ext cx="8643998" cy="26432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Obrázky:</a:t>
            </a:r>
          </a:p>
          <a:p>
            <a:pPr>
              <a:spcBef>
                <a:spcPct val="20000"/>
              </a:spcBef>
              <a:defRPr/>
            </a:pPr>
            <a:r>
              <a:rPr lang="cs-CZ" sz="2400" dirty="0" smtClean="0"/>
              <a:t>Obr 1: </a:t>
            </a:r>
            <a:r>
              <a:rPr lang="fr-FR" sz="2400" dirty="0" smtClean="0"/>
              <a:t>IMAGES. </a:t>
            </a:r>
            <a:r>
              <a:rPr lang="fr-FR" sz="2400" i="1" dirty="0" smtClean="0"/>
              <a:t>Images</a:t>
            </a:r>
            <a:r>
              <a:rPr lang="fr-FR" sz="2400" dirty="0" smtClean="0"/>
              <a:t> [online]. [cit. 5.3.2014]. Dostupný na WWW: https://familysearch.org/learn/wiki/en/images/0/04/HTML.jpg </a:t>
            </a:r>
            <a:endParaRPr lang="cs-CZ" sz="2400" dirty="0" smtClean="0"/>
          </a:p>
          <a:p>
            <a:pPr>
              <a:spcBef>
                <a:spcPct val="20000"/>
              </a:spcBef>
              <a:defRPr/>
            </a:pPr>
            <a:r>
              <a:rPr lang="cs-CZ" sz="2400" dirty="0" smtClean="0"/>
              <a:t>obr. 2: WIKIPEDIA. </a:t>
            </a:r>
            <a:r>
              <a:rPr lang="cs-CZ" sz="2400" i="1" dirty="0" err="1" smtClean="0"/>
              <a:t>Berners</a:t>
            </a:r>
            <a:r>
              <a:rPr lang="cs-CZ" sz="2400" dirty="0" smtClean="0"/>
              <a:t> [online]. [cit. 5.3.2014]. Dostupný na WWW: https://upload.wikimedia.org/wikipedia/commons/f/f8/Tim_Berners-Lee.jpg </a:t>
            </a:r>
          </a:p>
          <a:p>
            <a:pPr lvl="0">
              <a:spcBef>
                <a:spcPct val="20000"/>
              </a:spcBef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3: </a:t>
            </a:r>
            <a:r>
              <a:rPr lang="fr-FR" sz="2400" dirty="0" smtClean="0"/>
              <a:t>IMAGES. </a:t>
            </a:r>
            <a:r>
              <a:rPr lang="fr-FR" sz="2400" i="1" dirty="0" smtClean="0"/>
              <a:t>Images</a:t>
            </a:r>
            <a:r>
              <a:rPr lang="fr-FR" sz="2400" dirty="0" smtClean="0"/>
              <a:t> [online]. [cit. 5.3.2014]. Dostupný na WWW: http://blog.monitor.us/wp-content/uploads/2012/04/html2.png 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831</Words>
  <Application>Microsoft Office PowerPoint</Application>
  <PresentationFormat>Předvádění na obrazovce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Metodický list</vt:lpstr>
      <vt:lpstr>HTML</vt:lpstr>
      <vt:lpstr>Historie HTML</vt:lpstr>
      <vt:lpstr>Co je HTML soubor?</vt:lpstr>
      <vt:lpstr>Pojmenování souborů</vt:lpstr>
      <vt:lpstr>Struktura HTML dokumentu</vt:lpstr>
      <vt:lpstr>Cvičení</vt:lpstr>
      <vt:lpstr>Citace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Datový typ</dc:title>
  <dc:creator>Tomáš Kočí</dc:creator>
  <cp:lastModifiedBy>vera.pastorkova</cp:lastModifiedBy>
  <cp:revision>112</cp:revision>
  <dcterms:created xsi:type="dcterms:W3CDTF">2014-01-08T13:04:20Z</dcterms:created>
  <dcterms:modified xsi:type="dcterms:W3CDTF">2014-04-10T06:02:31Z</dcterms:modified>
</cp:coreProperties>
</file>