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7" r:id="rId4"/>
    <p:sldId id="271" r:id="rId5"/>
    <p:sldId id="274" r:id="rId6"/>
    <p:sldId id="275" r:id="rId7"/>
    <p:sldId id="276" r:id="rId8"/>
    <p:sldId id="277" r:id="rId9"/>
    <p:sldId id="278" r:id="rId10"/>
    <p:sldId id="262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smtClean="0">
                <a:latin typeface="Calibri" pitchFamily="34" charset="0"/>
              </a:rPr>
              <a:t>VY_32_INOVACE_</a:t>
            </a:r>
            <a:r>
              <a:rPr lang="cs-CZ" sz="2000" smtClean="0"/>
              <a:t>P4_3.8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Databáze – základy SQL  </a:t>
            </a:r>
            <a:endParaRPr lang="cs-CZ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     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březen 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1196752"/>
            <a:ext cx="8858312" cy="551839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Nastudujte definici pojmu SQL.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smtClean="0">
                <a:solidFill>
                  <a:schemeClr val="tx1"/>
                </a:solidFill>
              </a:rPr>
              <a:t>Vytvořte pomocí SQL </a:t>
            </a:r>
            <a:r>
              <a:rPr lang="cs-CZ" dirty="0" smtClean="0">
                <a:solidFill>
                  <a:schemeClr val="tx1"/>
                </a:solidFill>
              </a:rPr>
              <a:t>v databázi tabulku, pak do ní vložte několik záznamů, poté </a:t>
            </a:r>
            <a:r>
              <a:rPr lang="cs-CZ" dirty="0" err="1" smtClean="0">
                <a:solidFill>
                  <a:schemeClr val="tx1"/>
                </a:solidFill>
              </a:rPr>
              <a:t>updatujte</a:t>
            </a:r>
            <a:r>
              <a:rPr lang="cs-CZ" dirty="0" smtClean="0">
                <a:solidFill>
                  <a:schemeClr val="tx1"/>
                </a:solidFill>
              </a:rPr>
              <a:t> v záznamech některé položky.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Otevřete v </a:t>
            </a:r>
            <a:r>
              <a:rPr lang="cs-CZ" dirty="0" err="1" smtClean="0">
                <a:solidFill>
                  <a:schemeClr val="tx1"/>
                </a:solidFill>
              </a:rPr>
              <a:t>Accesu</a:t>
            </a:r>
            <a:r>
              <a:rPr lang="cs-CZ" dirty="0" smtClean="0">
                <a:solidFill>
                  <a:schemeClr val="tx1"/>
                </a:solidFill>
              </a:rPr>
              <a:t> nápovědu a zadejte heslo „</a:t>
            </a:r>
            <a:r>
              <a:rPr lang="cs-CZ" dirty="0" err="1" smtClean="0">
                <a:solidFill>
                  <a:schemeClr val="tx1"/>
                </a:solidFill>
              </a:rPr>
              <a:t>Create</a:t>
            </a:r>
            <a:r>
              <a:rPr lang="cs-CZ" dirty="0" smtClean="0">
                <a:solidFill>
                  <a:schemeClr val="tx1"/>
                </a:solidFill>
              </a:rPr>
              <a:t> table“.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/>
              <a:t>MICROSOFT. </a:t>
            </a:r>
            <a:r>
              <a:rPr lang="cs-CZ" sz="2400" b="1" dirty="0" smtClean="0"/>
              <a:t>Příkaz CREATE TABLE </a:t>
            </a:r>
            <a:r>
              <a:rPr lang="cs-CZ" sz="2400" dirty="0" smtClean="0"/>
              <a:t>[online]. [cit. 5.3.2014]. Dostupný na WWW: http://office.</a:t>
            </a:r>
            <a:r>
              <a:rPr lang="cs-CZ" sz="2400" dirty="0" err="1" smtClean="0"/>
              <a:t>microsoft.com</a:t>
            </a:r>
            <a:r>
              <a:rPr lang="cs-CZ" sz="2400" dirty="0" smtClean="0"/>
              <a:t>/</a:t>
            </a:r>
            <a:r>
              <a:rPr lang="cs-CZ" sz="2400" dirty="0" err="1" smtClean="0"/>
              <a:t>cs</a:t>
            </a:r>
            <a:r>
              <a:rPr lang="cs-CZ" sz="2400" dirty="0" smtClean="0"/>
              <a:t>-</a:t>
            </a:r>
            <a:r>
              <a:rPr lang="cs-CZ" sz="2400" dirty="0" err="1" smtClean="0"/>
              <a:t>cz</a:t>
            </a:r>
            <a:r>
              <a:rPr lang="cs-CZ" sz="2400" dirty="0" smtClean="0"/>
              <a:t>/</a:t>
            </a:r>
            <a:r>
              <a:rPr lang="cs-CZ" sz="2400" dirty="0" err="1" smtClean="0"/>
              <a:t>access</a:t>
            </a:r>
            <a:r>
              <a:rPr lang="cs-CZ" sz="2400" dirty="0" smtClean="0"/>
              <a:t>-help/</a:t>
            </a:r>
            <a:r>
              <a:rPr lang="cs-CZ" sz="2400" dirty="0" err="1" smtClean="0"/>
              <a:t>prikaz</a:t>
            </a:r>
            <a:r>
              <a:rPr lang="cs-CZ" sz="2400" dirty="0" smtClean="0"/>
              <a:t>-</a:t>
            </a:r>
            <a:r>
              <a:rPr lang="cs-CZ" sz="2400" dirty="0" err="1" smtClean="0"/>
              <a:t>create</a:t>
            </a:r>
            <a:r>
              <a:rPr lang="cs-CZ" sz="2400" dirty="0" smtClean="0"/>
              <a:t>-table-HA001231441.aspx?CTT=1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57158" y="4357694"/>
            <a:ext cx="8643998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Obrázky:</a:t>
            </a:r>
          </a:p>
          <a:p>
            <a:pPr>
              <a:spcBef>
                <a:spcPct val="20000"/>
              </a:spcBef>
              <a:defRPr/>
            </a:pPr>
            <a:r>
              <a:rPr lang="cs-CZ" sz="2400" smtClean="0"/>
              <a:t>archiv autora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 6. ročníku šestiletého studia a 4. ročníku čtyřletého studia. Je možné ji zařadit i do plánů seminářů ICT v rámci opakování. </a:t>
            </a:r>
          </a:p>
          <a:p>
            <a:r>
              <a:rPr lang="cs-CZ" dirty="0" smtClean="0"/>
              <a:t>Prezentace vede žáka k dobrému ovládání aplikace ACCES, prezentované učivo se ihned aplikuje do výuky. Žák prokazuje znalost práce s databází.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 – popřípadě nápovědu v programu </a:t>
            </a:r>
            <a:r>
              <a:rPr lang="cs-CZ" dirty="0" err="1" smtClean="0"/>
              <a:t>Acces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err="1" smtClean="0"/>
              <a:t>Acces</a:t>
            </a:r>
            <a:r>
              <a:rPr lang="cs-CZ" b="1" dirty="0" smtClean="0"/>
              <a:t> – SQL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187220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000" b="1" dirty="0" smtClean="0">
                <a:solidFill>
                  <a:schemeClr val="tx1"/>
                </a:solidFill>
              </a:rPr>
              <a:t>Jazyk SQL (</a:t>
            </a:r>
            <a:r>
              <a:rPr lang="cs-CZ" sz="2000" b="1" dirty="0" err="1" smtClean="0">
                <a:solidFill>
                  <a:schemeClr val="tx1"/>
                </a:solidFill>
              </a:rPr>
              <a:t>Structured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Query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Language</a:t>
            </a:r>
            <a:r>
              <a:rPr lang="cs-CZ" sz="2000" b="1" dirty="0" smtClean="0">
                <a:solidFill>
                  <a:schemeClr val="tx1"/>
                </a:solidFill>
              </a:rPr>
              <a:t>)</a:t>
            </a:r>
            <a:r>
              <a:rPr lang="cs-CZ" sz="2000" dirty="0" smtClean="0">
                <a:solidFill>
                  <a:schemeClr val="tx1"/>
                </a:solidFill>
              </a:rPr>
              <a:t> Jazyk pro databázové dotazy a programování databází, který se často používá k získání přístupu k systémům relačních databází, vytváření dotazů na ně a aktualizaci a správě dat v nich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pro práci s SQL v aplikaci </a:t>
            </a:r>
            <a:r>
              <a:rPr lang="cs-CZ" sz="2000" dirty="0" err="1" smtClean="0">
                <a:solidFill>
                  <a:schemeClr val="tx1"/>
                </a:solidFill>
              </a:rPr>
              <a:t>Acces</a:t>
            </a:r>
            <a:r>
              <a:rPr lang="cs-CZ" sz="2000" dirty="0" smtClean="0">
                <a:solidFill>
                  <a:schemeClr val="tx1"/>
                </a:solidFill>
              </a:rPr>
              <a:t> klikněte pravým tlačítkem myši na </a:t>
            </a:r>
            <a:r>
              <a:rPr lang="cs-CZ" sz="2000" dirty="0" smtClean="0">
                <a:solidFill>
                  <a:srgbClr val="00B050"/>
                </a:solidFill>
              </a:rPr>
              <a:t>ouško dotazu</a:t>
            </a:r>
            <a:endParaRPr lang="cs-CZ" sz="2400" dirty="0">
              <a:solidFill>
                <a:srgbClr val="00B050"/>
              </a:solidFill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7092280" y="6165304"/>
            <a:ext cx="1000132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obr. 1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840036"/>
            <a:ext cx="5414956" cy="2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dirty="0" smtClean="0"/>
              <a:t>Dotazy v jazyce SQL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484784"/>
            <a:ext cx="8929718" cy="4944612"/>
          </a:xfrm>
        </p:spPr>
        <p:txBody>
          <a:bodyPr>
            <a:normAutofit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Dotaz</a:t>
            </a:r>
            <a:r>
              <a:rPr lang="cs-CZ" sz="2000" dirty="0" smtClean="0">
                <a:solidFill>
                  <a:schemeClr val="tx1"/>
                </a:solidFill>
              </a:rPr>
              <a:t>: každý příkaz (nebo série příkazů, které vykonáváme jako jeden). V závislosti na tom, jakého typu tento dotaz je (tedy jaký příkaz používáme) rozlišujeme typy dotazů na: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příkazy pro návrh a administraci databáze,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příkazy pro manipulaci s daty.</a:t>
            </a:r>
          </a:p>
          <a:p>
            <a:pPr algn="l">
              <a:buFont typeface="Arial" pitchFamily="34" charset="0"/>
              <a:buChar char="•"/>
            </a:pPr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Způsobu zápisu příkazů se říká SYNTAX.</a:t>
            </a:r>
          </a:p>
          <a:p>
            <a:pPr algn="l"/>
            <a:r>
              <a:rPr lang="cs-CZ" sz="2000" dirty="0" smtClean="0">
                <a:solidFill>
                  <a:schemeClr val="tx2"/>
                </a:solidFill>
              </a:rPr>
              <a:t>SELECT </a:t>
            </a:r>
            <a:r>
              <a:rPr lang="cs-CZ" sz="2000" dirty="0" err="1" smtClean="0">
                <a:solidFill>
                  <a:schemeClr val="tx2"/>
                </a:solidFill>
              </a:rPr>
              <a:t>jmeno</a:t>
            </a:r>
            <a:r>
              <a:rPr lang="cs-CZ" sz="2000" dirty="0" smtClean="0">
                <a:solidFill>
                  <a:schemeClr val="tx2"/>
                </a:solidFill>
              </a:rPr>
              <a:t>_sloupce FROM </a:t>
            </a:r>
            <a:r>
              <a:rPr lang="cs-CZ" sz="2000" dirty="0" err="1" smtClean="0">
                <a:solidFill>
                  <a:schemeClr val="tx2"/>
                </a:solidFill>
              </a:rPr>
              <a:t>jmeno</a:t>
            </a:r>
            <a:r>
              <a:rPr lang="cs-CZ" sz="2000" dirty="0" smtClean="0">
                <a:solidFill>
                  <a:schemeClr val="tx2"/>
                </a:solidFill>
              </a:rPr>
              <a:t>_tabulky</a:t>
            </a:r>
          </a:p>
          <a:p>
            <a:pPr algn="l"/>
            <a:endParaRPr lang="cs-CZ" sz="2000" dirty="0" smtClean="0">
              <a:solidFill>
                <a:schemeClr val="tx2"/>
              </a:solidFill>
            </a:endParaRPr>
          </a:p>
          <a:p>
            <a:pPr algn="l"/>
            <a:r>
              <a:rPr lang="cs-CZ" sz="2000" dirty="0" smtClean="0">
                <a:solidFill>
                  <a:schemeClr val="tx2"/>
                </a:solidFill>
              </a:rPr>
              <a:t>SELECT * FROM Knihy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Výsledkem vykonání tohoto dotazu bude zobrazení všech údajů se všemi sloupci z tabulky Knihy.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dirty="0" smtClean="0"/>
              <a:t>Dotazy typu SELECT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928670"/>
            <a:ext cx="8929718" cy="578647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Podmínka WHERE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Chceme-li vyhledat jen určitou část dat z databáze (ne všechny záznamy), je nutné omezit výběr nějakou podmínkou. Jedním z příkazů, který dovoluje do dotazu typu SELECT zavést podmínku je klauzule WHERE.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Syntax: </a:t>
            </a:r>
            <a:r>
              <a:rPr lang="cs-CZ" sz="2000" dirty="0" smtClean="0">
                <a:solidFill>
                  <a:schemeClr val="accent1"/>
                </a:solidFill>
              </a:rPr>
              <a:t>SELECT </a:t>
            </a:r>
            <a:r>
              <a:rPr lang="cs-CZ" sz="2000" dirty="0" err="1" smtClean="0">
                <a:solidFill>
                  <a:schemeClr val="accent1"/>
                </a:solidFill>
              </a:rPr>
              <a:t>jmeno</a:t>
            </a:r>
            <a:r>
              <a:rPr lang="cs-CZ" sz="2000" dirty="0" smtClean="0">
                <a:solidFill>
                  <a:schemeClr val="accent1"/>
                </a:solidFill>
              </a:rPr>
              <a:t>_sloupce FROM </a:t>
            </a:r>
            <a:r>
              <a:rPr lang="cs-CZ" sz="2000" dirty="0" err="1" smtClean="0">
                <a:solidFill>
                  <a:schemeClr val="accent1"/>
                </a:solidFill>
              </a:rPr>
              <a:t>jmeno</a:t>
            </a:r>
            <a:r>
              <a:rPr lang="cs-CZ" sz="2000" dirty="0" smtClean="0">
                <a:solidFill>
                  <a:schemeClr val="accent1"/>
                </a:solidFill>
              </a:rPr>
              <a:t>_tabulky WHERE omezující_podmínka</a:t>
            </a:r>
          </a:p>
          <a:p>
            <a:pPr algn="l"/>
            <a:endParaRPr lang="cs-CZ" sz="2000" dirty="0" smtClean="0">
              <a:solidFill>
                <a:schemeClr val="accent1"/>
              </a:solidFill>
            </a:endParaRP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Toto nám dovolí ovlivňovat výpis dat v závislosti na omezující podmínce. Příklad: </a:t>
            </a:r>
            <a:r>
              <a:rPr lang="cs-CZ" sz="2000" dirty="0" smtClean="0">
                <a:solidFill>
                  <a:schemeClr val="accent1"/>
                </a:solidFill>
              </a:rPr>
              <a:t>SELECT * FROM Knihy WHERE </a:t>
            </a:r>
            <a:r>
              <a:rPr lang="cs-CZ" sz="2000" dirty="0" err="1" smtClean="0">
                <a:solidFill>
                  <a:schemeClr val="accent1"/>
                </a:solidFill>
              </a:rPr>
              <a:t>JmenoKnihy</a:t>
            </a:r>
            <a:r>
              <a:rPr lang="cs-CZ" sz="2000" dirty="0" smtClean="0">
                <a:solidFill>
                  <a:schemeClr val="accent1"/>
                </a:solidFill>
              </a:rPr>
              <a:t>=‘Umění ve 20. Století‘</a:t>
            </a:r>
          </a:p>
          <a:p>
            <a:pPr algn="l"/>
            <a:endParaRPr lang="cs-CZ" sz="2000" dirty="0" smtClean="0">
              <a:solidFill>
                <a:schemeClr val="accent1"/>
              </a:solidFill>
            </a:endParaRPr>
          </a:p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Operátor LIKE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Pokud potřebujeme ovlivnit záznamy, které mají odpovídat nějakému vzoru (nikoliv přesnému výrazu), použijeme příkaz LIKE: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Syntax: </a:t>
            </a:r>
            <a:r>
              <a:rPr lang="cs-CZ" sz="2000" dirty="0" smtClean="0">
                <a:solidFill>
                  <a:schemeClr val="accent1"/>
                </a:solidFill>
              </a:rPr>
              <a:t>SELECT * FROM Knihy WHERE </a:t>
            </a:r>
            <a:r>
              <a:rPr lang="cs-CZ" sz="2000" dirty="0" err="1" smtClean="0">
                <a:solidFill>
                  <a:schemeClr val="accent1"/>
                </a:solidFill>
              </a:rPr>
              <a:t>JmenoKnihy</a:t>
            </a:r>
            <a:r>
              <a:rPr lang="cs-CZ" sz="2000" dirty="0" smtClean="0">
                <a:solidFill>
                  <a:schemeClr val="accent1"/>
                </a:solidFill>
              </a:rPr>
              <a:t> LIKE ‘%ostrov%‘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Tento dotaz vyhledá všechny záznamy z tabulky Knihy, kteří mají v názvu slovo ostrov.</a:t>
            </a: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Klauzule ORDER BY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Pokud potřebujeme výsledky nějak seřadit. Kupříkladu pokud chceme seřadit seznam účtů podle zůstatků: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Syntax: </a:t>
            </a:r>
            <a:r>
              <a:rPr lang="cs-CZ" sz="2000" dirty="0" smtClean="0">
                <a:solidFill>
                  <a:schemeClr val="accent1"/>
                </a:solidFill>
              </a:rPr>
              <a:t>SELECT * FROM </a:t>
            </a:r>
            <a:r>
              <a:rPr lang="cs-CZ" sz="2000" dirty="0" err="1" smtClean="0">
                <a:solidFill>
                  <a:schemeClr val="accent1"/>
                </a:solidFill>
              </a:rPr>
              <a:t>Ucty</a:t>
            </a:r>
            <a:r>
              <a:rPr lang="cs-CZ" sz="2000" dirty="0" smtClean="0">
                <a:solidFill>
                  <a:schemeClr val="accent1"/>
                </a:solidFill>
              </a:rPr>
              <a:t> ORDER BY </a:t>
            </a:r>
            <a:r>
              <a:rPr lang="cs-CZ" sz="2000" dirty="0" err="1" smtClean="0">
                <a:solidFill>
                  <a:schemeClr val="accent1"/>
                </a:solidFill>
              </a:rPr>
              <a:t>Zustatek</a:t>
            </a:r>
            <a:endParaRPr lang="cs-CZ" sz="2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dirty="0" smtClean="0"/>
              <a:t>Vytvoření tabulky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929718" cy="5286412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Pomocí příkazu CREATE TABLE lze definovat novou tabulku a obsažená pole spolu s podmínkami, kterým musí tato pole vyhovovat. Pokud pro pole použijete syntaxi NOT NULL, bude vyžadováno, aby nové záznamy v daném poli obsahovaly platnou hodnotu.</a:t>
            </a:r>
          </a:p>
          <a:p>
            <a:pPr algn="l"/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dirty="0" smtClean="0">
                <a:solidFill>
                  <a:schemeClr val="accent1"/>
                </a:solidFill>
              </a:rPr>
              <a:t>CREATE TABLE knihovna (autor VARCHAR(20),</a:t>
            </a:r>
          </a:p>
          <a:p>
            <a:pPr algn="l"/>
            <a:r>
              <a:rPr lang="cs-CZ" sz="2000" dirty="0" smtClean="0">
                <a:solidFill>
                  <a:schemeClr val="accent1"/>
                </a:solidFill>
              </a:rPr>
              <a:t>kniha VARCHAR(20) NOT NULL PRIMARY KEY,</a:t>
            </a:r>
          </a:p>
          <a:p>
            <a:pPr algn="l"/>
            <a:r>
              <a:rPr lang="cs-CZ" sz="2000" dirty="0" err="1" smtClean="0">
                <a:solidFill>
                  <a:schemeClr val="accent1"/>
                </a:solidFill>
              </a:rPr>
              <a:t>pocet</a:t>
            </a:r>
            <a:r>
              <a:rPr lang="cs-CZ" sz="2000" dirty="0" smtClean="0">
                <a:solidFill>
                  <a:schemeClr val="accent1"/>
                </a:solidFill>
              </a:rPr>
              <a:t>_stran SMALLINT UNSIGNED,</a:t>
            </a:r>
          </a:p>
          <a:p>
            <a:pPr algn="l"/>
            <a:r>
              <a:rPr lang="cs-CZ" sz="2000" dirty="0" smtClean="0">
                <a:solidFill>
                  <a:schemeClr val="accent1"/>
                </a:solidFill>
              </a:rPr>
              <a:t>rok YEAR(4));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Manipulace s daty – INSERT, UPDATE, DELETE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929718" cy="5286412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Pokud potřebujeme do tabulky v databázi vložit, upravit nebo smazat data – používají se tyto příkazy: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INSERT: zadávat data do databáze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UPDATE: úprava už existujících dat</a:t>
            </a:r>
          </a:p>
          <a:p>
            <a:pPr algn="l"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</a:rPr>
              <a:t> DELETE: vymazání existujících dat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Příklady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Vloží nový záznam do tabulky: </a:t>
            </a:r>
          </a:p>
          <a:p>
            <a:pPr algn="l"/>
            <a:r>
              <a:rPr lang="cs-CZ" sz="2000" dirty="0" smtClean="0">
                <a:solidFill>
                  <a:schemeClr val="accent1"/>
                </a:solidFill>
              </a:rPr>
              <a:t>INSERT INTO </a:t>
            </a:r>
            <a:r>
              <a:rPr lang="cs-CZ" sz="2000" dirty="0" err="1" smtClean="0">
                <a:solidFill>
                  <a:schemeClr val="accent1"/>
                </a:solidFill>
              </a:rPr>
              <a:t>Zakaznici</a:t>
            </a:r>
            <a:r>
              <a:rPr lang="cs-CZ" sz="2000" dirty="0" smtClean="0">
                <a:solidFill>
                  <a:schemeClr val="accent1"/>
                </a:solidFill>
              </a:rPr>
              <a:t> (</a:t>
            </a:r>
            <a:r>
              <a:rPr lang="cs-CZ" sz="2000" dirty="0" err="1" smtClean="0">
                <a:solidFill>
                  <a:schemeClr val="accent1"/>
                </a:solidFill>
              </a:rPr>
              <a:t>Jmeno</a:t>
            </a:r>
            <a:r>
              <a:rPr lang="cs-CZ" sz="2000" dirty="0" smtClean="0">
                <a:solidFill>
                  <a:schemeClr val="accent1"/>
                </a:solidFill>
              </a:rPr>
              <a:t>, </a:t>
            </a:r>
            <a:r>
              <a:rPr lang="cs-CZ" sz="2000" dirty="0" err="1" smtClean="0">
                <a:solidFill>
                  <a:schemeClr val="accent1"/>
                </a:solidFill>
              </a:rPr>
              <a:t>Prijmeni</a:t>
            </a:r>
            <a:r>
              <a:rPr lang="cs-CZ" sz="2000" dirty="0" smtClean="0">
                <a:solidFill>
                  <a:schemeClr val="accent1"/>
                </a:solidFill>
              </a:rPr>
              <a:t>, ICO) VALUES (‘Josef‘, ‘</a:t>
            </a:r>
            <a:r>
              <a:rPr lang="cs-CZ" sz="2000" dirty="0" err="1" smtClean="0">
                <a:solidFill>
                  <a:schemeClr val="accent1"/>
                </a:solidFill>
              </a:rPr>
              <a:t>Vachal</a:t>
            </a:r>
            <a:r>
              <a:rPr lang="cs-CZ" sz="2000" dirty="0" smtClean="0">
                <a:solidFill>
                  <a:schemeClr val="accent1"/>
                </a:solidFill>
              </a:rPr>
              <a:t>‘, ‘1234567890‘)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Syntax úpravy záznamu v tabulce: </a:t>
            </a:r>
          </a:p>
          <a:p>
            <a:pPr algn="l"/>
            <a:r>
              <a:rPr lang="cs-CZ" sz="2000" dirty="0" smtClean="0">
                <a:solidFill>
                  <a:schemeClr val="accent1"/>
                </a:solidFill>
              </a:rPr>
              <a:t>UPDATE </a:t>
            </a:r>
            <a:r>
              <a:rPr lang="cs-CZ" sz="2000" dirty="0" err="1" smtClean="0">
                <a:solidFill>
                  <a:schemeClr val="accent1"/>
                </a:solidFill>
              </a:rPr>
              <a:t>jmeno</a:t>
            </a:r>
            <a:r>
              <a:rPr lang="cs-CZ" sz="2000" dirty="0" smtClean="0">
                <a:solidFill>
                  <a:schemeClr val="accent1"/>
                </a:solidFill>
              </a:rPr>
              <a:t>_tabulky SET pole=hodnota,… WHERE podmínka(y)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Syntax vymazání záznamu: </a:t>
            </a:r>
          </a:p>
          <a:p>
            <a:pPr algn="l"/>
            <a:r>
              <a:rPr lang="cs-CZ" sz="2000" dirty="0" smtClean="0">
                <a:solidFill>
                  <a:schemeClr val="accent1"/>
                </a:solidFill>
              </a:rPr>
              <a:t>DELETE FROM tabulka WHERE podmínka(y)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dirty="0" smtClean="0"/>
              <a:t>Datové typy SQL - 1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71612"/>
            <a:ext cx="8858312" cy="4554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>
            <a:normAutofit/>
          </a:bodyPr>
          <a:lstStyle/>
          <a:p>
            <a:r>
              <a:rPr lang="cs-CZ" dirty="0" smtClean="0"/>
              <a:t>Datové typy SQL - 2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97494"/>
            <a:ext cx="8822304" cy="45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630</Words>
  <Application>Microsoft Office PowerPoint</Application>
  <PresentationFormat>Předvádění na obrazovce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Snímek 1</vt:lpstr>
      <vt:lpstr>Metodický list</vt:lpstr>
      <vt:lpstr>Acces – SQL</vt:lpstr>
      <vt:lpstr>Dotazy v jazyce SQL</vt:lpstr>
      <vt:lpstr>Dotazy typu SELECT</vt:lpstr>
      <vt:lpstr>Vytvoření tabulky</vt:lpstr>
      <vt:lpstr>Manipulace s daty – INSERT, UPDATE, DELETE</vt:lpstr>
      <vt:lpstr>Datové typy SQL - 1</vt:lpstr>
      <vt:lpstr>Datové typy SQL - 2</vt:lpstr>
      <vt:lpstr>Cvičení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vera.pastorkova</cp:lastModifiedBy>
  <cp:revision>99</cp:revision>
  <dcterms:created xsi:type="dcterms:W3CDTF">2014-01-08T13:04:20Z</dcterms:created>
  <dcterms:modified xsi:type="dcterms:W3CDTF">2014-04-10T06:02:19Z</dcterms:modified>
</cp:coreProperties>
</file>