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57" r:id="rId4"/>
    <p:sldId id="271" r:id="rId5"/>
    <p:sldId id="272" r:id="rId6"/>
    <p:sldId id="273" r:id="rId7"/>
    <p:sldId id="262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ChangeArrowheads="1"/>
          </p:cNvSpPr>
          <p:nvPr/>
        </p:nvSpPr>
        <p:spPr bwMode="auto">
          <a:xfrm>
            <a:off x="0" y="-384175"/>
            <a:ext cx="9144000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 dirty="0">
                <a:latin typeface="Calibri" pitchFamily="34" charset="0"/>
              </a:rPr>
              <a:t>				</a:t>
            </a:r>
          </a:p>
          <a:p>
            <a:endParaRPr lang="cs-CZ" sz="2000" dirty="0">
              <a:latin typeface="Calibri" pitchFamily="34" charset="0"/>
              <a:cs typeface="Times New Roman" pitchFamily="18" charset="0"/>
            </a:endParaRPr>
          </a:p>
          <a:p>
            <a:r>
              <a:rPr lang="cs-CZ" sz="2000" dirty="0">
                <a:latin typeface="Calibri" pitchFamily="34" charset="0"/>
                <a:cs typeface="Times New Roman" pitchFamily="18" charset="0"/>
              </a:rPr>
              <a:t>                                                           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Číslo šablony: III/2</a:t>
            </a:r>
          </a:p>
          <a:p>
            <a:pPr algn="ctr"/>
            <a:r>
              <a:rPr lang="cs-CZ" sz="2000" smtClean="0">
                <a:latin typeface="Calibri" pitchFamily="34" charset="0"/>
              </a:rPr>
              <a:t>VY_32_INOVACE_</a:t>
            </a:r>
            <a:r>
              <a:rPr lang="cs-CZ" sz="2000" smtClean="0"/>
              <a:t>P4_3.7 </a:t>
            </a:r>
            <a:endParaRPr lang="cs-CZ" sz="2000" dirty="0">
              <a:latin typeface="Calibri" pitchFamily="34" charset="0"/>
            </a:endParaRPr>
          </a:p>
          <a:p>
            <a:pPr algn="ctr"/>
            <a:endParaRPr lang="cs-CZ" sz="2000" dirty="0">
              <a:latin typeface="Calibri" pitchFamily="34" charset="0"/>
            </a:endParaRPr>
          </a:p>
          <a:p>
            <a:pPr algn="ctr"/>
            <a:r>
              <a:rPr lang="cs-CZ" sz="2400" b="1" dirty="0">
                <a:solidFill>
                  <a:srgbClr val="00B0F0"/>
                </a:solidFill>
                <a:latin typeface="Calibri" pitchFamily="34" charset="0"/>
              </a:rPr>
              <a:t>                      Tematická oblast: </a:t>
            </a:r>
            <a:r>
              <a:rPr lang="cs-CZ" dirty="0" smtClean="0"/>
              <a:t>Aplikační software pro práci s informacemi II. </a:t>
            </a:r>
            <a:endParaRPr lang="cs-CZ" sz="2400" b="1" dirty="0">
              <a:solidFill>
                <a:srgbClr val="00B0F0"/>
              </a:solidFill>
            </a:endParaRPr>
          </a:p>
          <a:p>
            <a:pPr algn="ctr"/>
            <a:r>
              <a:rPr lang="cs-CZ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Databáze - sestava  </a:t>
            </a:r>
            <a:endParaRPr lang="cs-CZ" sz="24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    Typ: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DUM - kombinovaný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			Předmět: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ICT	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		      Ročník:  </a:t>
            </a:r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r. (6leté), </a:t>
            </a:r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r. (4leté)</a:t>
            </a:r>
          </a:p>
          <a:p>
            <a:pPr algn="ctr" eaLnBrk="0" hangingPunct="0"/>
            <a:endParaRPr lang="cs-CZ" dirty="0">
              <a:latin typeface="Calibri" pitchFamily="34" charset="0"/>
            </a:endParaRPr>
          </a:p>
        </p:txBody>
      </p:sp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2857500" y="4940300"/>
            <a:ext cx="34893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0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Zpracováno v rámci projektu</a:t>
            </a:r>
            <a:endParaRPr lang="cs-CZ" sz="800" dirty="0">
              <a:latin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cs-CZ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EU peníze školám</a:t>
            </a:r>
            <a:endParaRPr lang="cs-CZ" sz="800" dirty="0">
              <a:latin typeface="Calibri" pitchFamily="34" charset="0"/>
            </a:endParaRPr>
          </a:p>
          <a:p>
            <a:r>
              <a:rPr lang="cs-CZ" sz="1000" dirty="0">
                <a:latin typeface="Calibri" pitchFamily="34" charset="0"/>
              </a:rPr>
              <a:t>	  CZ.1.07/1.5.00/34.0296</a:t>
            </a: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Zpracovatel:</a:t>
            </a:r>
            <a:endParaRPr lang="cs-CZ" sz="800" dirty="0">
              <a:latin typeface="Calibri" pitchFamily="34" charset="0"/>
            </a:endParaRPr>
          </a:p>
          <a:p>
            <a:pPr algn="ctr" eaLnBrk="0" hangingPunct="0"/>
            <a:r>
              <a:rPr lang="cs-CZ" sz="2100" b="1" dirty="0">
                <a:solidFill>
                  <a:srgbClr val="00B0F0"/>
                </a:solidFill>
                <a:latin typeface="Calibri" pitchFamily="34" charset="0"/>
                <a:cs typeface="Times New Roman" pitchFamily="18" charset="0"/>
              </a:rPr>
              <a:t>Mgr. René </a:t>
            </a:r>
            <a:r>
              <a:rPr lang="cs-CZ" sz="2100" b="1" dirty="0" err="1">
                <a:solidFill>
                  <a:srgbClr val="00B0F0"/>
                </a:solidFill>
                <a:latin typeface="Calibri" pitchFamily="34" charset="0"/>
                <a:cs typeface="Times New Roman" pitchFamily="18" charset="0"/>
              </a:rPr>
              <a:t>Brauner</a:t>
            </a:r>
            <a:endParaRPr lang="cs-CZ" sz="800" dirty="0">
              <a:latin typeface="Calibri" pitchFamily="34" charset="0"/>
            </a:endParaRP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Gymnázium, Třinec, příspěvková organizace</a:t>
            </a: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Datum vytvoření:</a:t>
            </a:r>
            <a:r>
              <a:rPr lang="cs-CZ" sz="1300" b="1" dirty="0">
                <a:solidFill>
                  <a:srgbClr val="33CCFF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cs-CZ" sz="1300" b="1" dirty="0" smtClean="0">
                <a:solidFill>
                  <a:srgbClr val="33CCFF"/>
                </a:solidFill>
                <a:latin typeface="Calibri" pitchFamily="34" charset="0"/>
                <a:cs typeface="Times New Roman" pitchFamily="18" charset="0"/>
              </a:rPr>
              <a:t>březen 2014</a:t>
            </a:r>
            <a:endParaRPr lang="cs-CZ" dirty="0">
              <a:latin typeface="Calibri" pitchFamily="34" charset="0"/>
            </a:endParaRPr>
          </a:p>
        </p:txBody>
      </p:sp>
      <p:pic>
        <p:nvPicPr>
          <p:cNvPr id="13315" name="obrázek 1" descr="\\Galerie\public\Fotky\Foto školy a učebny\Škola v říjnu 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3213100"/>
            <a:ext cx="291465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OPVK_ve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002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Metodický list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Prezentace je určena k procvičení učiva v 6. ročníku šestiletého studia a 4. ročníku čtyřletého studia. Je možné ji zařadit i do plánů seminářů ICT v rámci opakování. </a:t>
            </a:r>
          </a:p>
          <a:p>
            <a:r>
              <a:rPr lang="cs-CZ" dirty="0" smtClean="0"/>
              <a:t>Prezentace vede žáka k dobrému ovládání aplikace ACCES, prezentované učivo se ihned aplikuje do výuky. Žák prokazuje znalost práce s databází. </a:t>
            </a:r>
          </a:p>
          <a:p>
            <a:r>
              <a:rPr lang="cs-CZ" dirty="0" smtClean="0"/>
              <a:t>Úkoly řeší žáci samostatně na pracovních stanicích. Mohou používat doporučené učebnice, </a:t>
            </a:r>
            <a:r>
              <a:rPr lang="cs-CZ" dirty="0" err="1" smtClean="0"/>
              <a:t>google</a:t>
            </a:r>
            <a:r>
              <a:rPr lang="cs-CZ" dirty="0" smtClean="0"/>
              <a:t> nebo </a:t>
            </a:r>
            <a:r>
              <a:rPr lang="cs-CZ" dirty="0" err="1" smtClean="0"/>
              <a:t>wikipedii</a:t>
            </a:r>
            <a:r>
              <a:rPr lang="cs-CZ" dirty="0" smtClean="0"/>
              <a:t> – popřípadě nápovědu v programu </a:t>
            </a:r>
            <a:r>
              <a:rPr lang="cs-CZ" dirty="0" err="1" smtClean="0"/>
              <a:t>Acces</a:t>
            </a:r>
            <a:r>
              <a:rPr lang="cs-CZ" dirty="0" smtClean="0"/>
              <a:t>.</a:t>
            </a:r>
          </a:p>
          <a:p>
            <a:r>
              <a:rPr lang="cs-CZ" dirty="0" smtClean="0"/>
              <a:t>Práce a následná kontrola probíhají ve spolupráci s učitelem.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/>
          <a:lstStyle/>
          <a:p>
            <a:r>
              <a:rPr lang="cs-CZ" b="1" dirty="0" err="1" smtClean="0"/>
              <a:t>Acces</a:t>
            </a:r>
            <a:r>
              <a:rPr lang="cs-CZ" b="1" dirty="0" smtClean="0"/>
              <a:t> – sestava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1484784"/>
            <a:ext cx="8929718" cy="1872208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Při používání databází se obvykle sestavy používají k zobrazování, formátování a souhrnům dat. Můžete například vytvořit sestavu v podobě seznamu k zobrazení telefonních čísel pro všechny své kontakty nebo souhrnnou sestavu s celkovými částkami prodeje pro svou společnost pro různé oblasti a časová období.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7092280" y="6165304"/>
            <a:ext cx="1000132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obr. 1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212976"/>
            <a:ext cx="8619624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Vytvoření sestavy pomocí Průvodce sestavou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1484784"/>
            <a:ext cx="8929718" cy="2880320"/>
          </a:xfrm>
        </p:spPr>
        <p:txBody>
          <a:bodyPr>
            <a:normAutofit fontScale="92500"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Chcete-li provést užší výběr polí, která mají být zobrazena v sestavě, můžete použít Průvodce sestavou. Lze rovněž určit způsob seskupení a třídění dat a použít pole z více tabulek nebo dotazů, za předpokladu, že jsou předem určeny relace mezi tabulkami a dotazy. Odkazy na další informace o vytváření relací naleznete v části </a:t>
            </a:r>
            <a:r>
              <a:rPr lang="cs-CZ" sz="2000" b="1" dirty="0" smtClean="0">
                <a:solidFill>
                  <a:schemeClr val="tx1"/>
                </a:solidFill>
              </a:rPr>
              <a:t>Viz také</a:t>
            </a:r>
            <a:r>
              <a:rPr lang="cs-CZ" sz="2000" dirty="0" smtClean="0">
                <a:solidFill>
                  <a:schemeClr val="tx1"/>
                </a:solidFill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Na kartě </a:t>
            </a:r>
            <a:r>
              <a:rPr lang="cs-CZ" sz="2000" b="1" dirty="0" smtClean="0">
                <a:solidFill>
                  <a:schemeClr val="tx1"/>
                </a:solidFill>
              </a:rPr>
              <a:t>Vytvořit</a:t>
            </a:r>
            <a:r>
              <a:rPr lang="cs-CZ" sz="2000" dirty="0" smtClean="0">
                <a:solidFill>
                  <a:schemeClr val="tx1"/>
                </a:solidFill>
              </a:rPr>
              <a:t> klikněte ve skupině </a:t>
            </a:r>
            <a:r>
              <a:rPr lang="cs-CZ" sz="2000" b="1" dirty="0" smtClean="0">
                <a:solidFill>
                  <a:schemeClr val="tx1"/>
                </a:solidFill>
              </a:rPr>
              <a:t>Sestavy</a:t>
            </a:r>
            <a:r>
              <a:rPr lang="cs-CZ" sz="2000" dirty="0" smtClean="0">
                <a:solidFill>
                  <a:schemeClr val="tx1"/>
                </a:solidFill>
              </a:rPr>
              <a:t> na položku </a:t>
            </a:r>
            <a:r>
              <a:rPr lang="cs-CZ" sz="2000" b="1" dirty="0" smtClean="0">
                <a:solidFill>
                  <a:schemeClr val="tx1"/>
                </a:solidFill>
              </a:rPr>
              <a:t>Průvodce sestavou</a:t>
            </a:r>
            <a:r>
              <a:rPr lang="cs-CZ" sz="2000" dirty="0" smtClean="0">
                <a:solidFill>
                  <a:schemeClr val="tx1"/>
                </a:solidFill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Postupujte podle pokynů na stránkách Průvodce sestavou. Na poslední stránce klepněte na tlačítko </a:t>
            </a:r>
            <a:r>
              <a:rPr lang="cs-CZ" sz="2000" b="1" dirty="0" smtClean="0">
                <a:solidFill>
                  <a:schemeClr val="tx1"/>
                </a:solidFill>
              </a:rPr>
              <a:t>Dokončit</a:t>
            </a:r>
            <a:r>
              <a:rPr lang="cs-CZ" sz="2000" dirty="0" smtClean="0">
                <a:solidFill>
                  <a:schemeClr val="tx1"/>
                </a:solidFill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Při zobrazení náhledu se sestava zobrazí tak, jak bude vypadat po vytištění. Můžete také zvýšit zvětšení a přiblížit podrobnosti.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7092280" y="6165304"/>
            <a:ext cx="1000132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obr. 2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653136"/>
            <a:ext cx="75819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Vytvoření sestavy pomocí nástroje Sestava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1071546"/>
            <a:ext cx="8929718" cy="4157654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Nástroj Sestava poskytuje nejrychlejší způsob vytvoření sestavy, protože generuje sestavu okamžitě bez zobrazení výzvy k zadání informací. Sestava zobrazuje všechna pole z podkladové tabulky nebo dotazu. Nástroj Sestava pravděpodobně nevytvoří požadovaný konečný, dokonalý produkt, ale je velmi užitečný jako prostředek k rychlému prohlédnutí podkladových dat. Poté lze sestavu uložit a upravit v zobrazení rozložení nebo v návrhovém zobrazení, aby lépe plnila svoje účely.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    V navigačním podokně klepněte na tabulku nebo dotaz, na kterém má být založena sestava.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    Na kartě Vytvořit klikněte ve skupině Sestavy na položku Sestava.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Aplikace Access sestavu vytvoří a zobrazí v zobrazení rozložení.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cs-CZ" sz="20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Po prohlédnutí lze sestavu uložit a zavřít společně s podkladovou tabulkou nebo dotazem, který jste použili jako zdroj záznamů. Při následujícím otevření sestavy aplikace Access zobrazí nejnovější data ze zdroje záznamů.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8286776" y="6572272"/>
            <a:ext cx="1000132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obr. 3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391150"/>
            <a:ext cx="751522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Vytvoření sestavy pomocí nástroje Prázdná sestava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1071546"/>
            <a:ext cx="8929718" cy="4013638"/>
          </a:xfrm>
        </p:spPr>
        <p:txBody>
          <a:bodyPr>
            <a:normAutofit fontScale="77500" lnSpcReduction="20000"/>
          </a:bodyPr>
          <a:lstStyle/>
          <a:p>
            <a:pPr algn="l">
              <a:buFont typeface="Arial" pitchFamily="34" charset="0"/>
              <a:buChar char="•"/>
            </a:pPr>
            <a:endParaRPr lang="cs-CZ" sz="2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Pokud nechcete používat nástroj Sestava ani Průvodce sestavou, můžete pro vytvoření zcela nové sestavy použít nástroj Prázdná sestava. Tímto způsobem lze sestavu vytvořit velmi rychle, zejména chcete-li do sestavy vložit pouze několik polí. Nástroj Prázdná sestava se používá následujícím způsobem:</a:t>
            </a:r>
          </a:p>
          <a:p>
            <a:pPr algn="l">
              <a:buFont typeface="Arial" pitchFamily="34" charset="0"/>
              <a:buChar char="•"/>
            </a:pPr>
            <a:endParaRPr lang="cs-CZ" sz="2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    Na kartě Vytvořit klikněte ve skupině Sestavy na položku Prázdná sestava.</a:t>
            </a:r>
          </a:p>
          <a:p>
            <a:pPr algn="l">
              <a:buFont typeface="Arial" pitchFamily="34" charset="0"/>
              <a:buChar char="•"/>
            </a:pPr>
            <a:endParaRPr lang="cs-CZ" sz="2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V zobrazení rozložení se zobrazí prázdná sestava a podokno Seznam polí se zobrazí na pravé straně okna aplikace Access.</a:t>
            </a:r>
          </a:p>
          <a:p>
            <a:pPr algn="l">
              <a:buFont typeface="Arial" pitchFamily="34" charset="0"/>
              <a:buChar char="•"/>
            </a:pPr>
            <a:endParaRPr lang="cs-CZ" sz="2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    V podokně Seznam polí klepněte na znaménko plus vedle tabulky nebo tabulek obsahujících pole, která se mají zobrazit v sestavě.</a:t>
            </a:r>
          </a:p>
          <a:p>
            <a:pPr algn="l"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    Přetáhněte postupně všechna pole do sestavy nebo podržte klávesu CTRL, vyberte několik polí a potom je přetáhněte do sestavy.</a:t>
            </a:r>
          </a:p>
          <a:p>
            <a:pPr algn="l"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    Pomocí nástrojů ve skupině Ovládací prvky na kartě Formátování můžete do sestavy přidat logo, nadpis, čísla stránek nebo datum a čas.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8286776" y="6572272"/>
            <a:ext cx="1000132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obr. 4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372100"/>
            <a:ext cx="752475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/>
          <a:lstStyle/>
          <a:p>
            <a:r>
              <a:rPr lang="cs-CZ" b="1" dirty="0" smtClean="0"/>
              <a:t>Cvičení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2844" y="1196752"/>
            <a:ext cx="8858312" cy="5518396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Proč se vytvářejí sestavy? 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Jaké druhy sestav znáte, jak je vytvoříte?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Vytvořte sestavu </a:t>
            </a:r>
            <a:r>
              <a:rPr lang="cs-CZ" smtClean="0">
                <a:solidFill>
                  <a:schemeClr val="tx1"/>
                </a:solidFill>
              </a:rPr>
              <a:t>odpovídající Vaší </a:t>
            </a:r>
            <a:r>
              <a:rPr lang="cs-CZ" dirty="0" smtClean="0">
                <a:solidFill>
                  <a:schemeClr val="tx1"/>
                </a:solidFill>
              </a:rPr>
              <a:t>tabulce, vytiskněte ji.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70025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Citace zdrojů</a:t>
            </a:r>
            <a:endParaRPr lang="cs-CZ" b="1" u="sng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5720" y="1714488"/>
            <a:ext cx="8643998" cy="2214578"/>
          </a:xfrm>
        </p:spPr>
        <p:txBody>
          <a:bodyPr>
            <a:normAutofit/>
          </a:bodyPr>
          <a:lstStyle/>
          <a:p>
            <a:pPr algn="l"/>
            <a:r>
              <a:rPr lang="cs-CZ" sz="2400" dirty="0" smtClean="0"/>
              <a:t>MICROSOFT. </a:t>
            </a:r>
            <a:r>
              <a:rPr lang="cs-CZ" sz="2400" b="1" dirty="0" smtClean="0"/>
              <a:t>Úvod k sestavám </a:t>
            </a:r>
            <a:r>
              <a:rPr lang="cs-CZ" sz="2400" dirty="0" smtClean="0"/>
              <a:t> [online]. [cit. 5.3.2014]. Dostupný na WWW: http://office.</a:t>
            </a:r>
            <a:r>
              <a:rPr lang="cs-CZ" sz="2400" dirty="0" err="1" smtClean="0"/>
              <a:t>microsoft.com</a:t>
            </a:r>
            <a:r>
              <a:rPr lang="cs-CZ" sz="2400" dirty="0" smtClean="0"/>
              <a:t>/</a:t>
            </a:r>
            <a:r>
              <a:rPr lang="cs-CZ" sz="2400" dirty="0" err="1" smtClean="0"/>
              <a:t>cs</a:t>
            </a:r>
            <a:r>
              <a:rPr lang="cs-CZ" sz="2400" dirty="0" smtClean="0"/>
              <a:t>-</a:t>
            </a:r>
            <a:r>
              <a:rPr lang="cs-CZ" sz="2400" dirty="0" err="1" smtClean="0"/>
              <a:t>cz</a:t>
            </a:r>
            <a:r>
              <a:rPr lang="cs-CZ" sz="2400" dirty="0" smtClean="0"/>
              <a:t>/</a:t>
            </a:r>
            <a:r>
              <a:rPr lang="cs-CZ" sz="2400" dirty="0" err="1" smtClean="0"/>
              <a:t>access</a:t>
            </a:r>
            <a:r>
              <a:rPr lang="cs-CZ" sz="2400" dirty="0" smtClean="0"/>
              <a:t>-help/</a:t>
            </a:r>
            <a:r>
              <a:rPr lang="cs-CZ" sz="2400" dirty="0" err="1" smtClean="0"/>
              <a:t>uvod</a:t>
            </a:r>
            <a:r>
              <a:rPr lang="cs-CZ" sz="2400" dirty="0" smtClean="0"/>
              <a:t>-k-</a:t>
            </a:r>
            <a:r>
              <a:rPr lang="cs-CZ" sz="2400" dirty="0" err="1" smtClean="0"/>
              <a:t>sestavam</a:t>
            </a:r>
            <a:r>
              <a:rPr lang="cs-CZ" sz="2400" dirty="0" smtClean="0"/>
              <a:t>-HA010343725.aspx#_Toc258163971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14282" y="4214818"/>
            <a:ext cx="8786874" cy="2214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357158" y="4357694"/>
            <a:ext cx="8643998" cy="2214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Obrázky:</a:t>
            </a:r>
          </a:p>
          <a:p>
            <a:pPr>
              <a:spcBef>
                <a:spcPct val="20000"/>
              </a:spcBef>
              <a:defRPr/>
            </a:pPr>
            <a:r>
              <a:rPr lang="cs-CZ" sz="2400" smtClean="0"/>
              <a:t>archiv autora</a:t>
            </a: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531</Words>
  <Application>Microsoft Office PowerPoint</Application>
  <PresentationFormat>Předvádění na obrazovce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Snímek 1</vt:lpstr>
      <vt:lpstr>Metodický list</vt:lpstr>
      <vt:lpstr>Acces – sestava</vt:lpstr>
      <vt:lpstr>Vytvoření sestavy pomocí Průvodce sestavou</vt:lpstr>
      <vt:lpstr>Vytvoření sestavy pomocí nástroje Sestava</vt:lpstr>
      <vt:lpstr>Vytvoření sestavy pomocí nástroje Prázdná sestava</vt:lpstr>
      <vt:lpstr>Cvičení</vt:lpstr>
      <vt:lpstr>Citace zdrojů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Datový typ</dc:title>
  <dc:creator>Tomáš Kočí</dc:creator>
  <cp:lastModifiedBy>vera.pastorkova</cp:lastModifiedBy>
  <cp:revision>86</cp:revision>
  <dcterms:created xsi:type="dcterms:W3CDTF">2014-01-08T13:04:20Z</dcterms:created>
  <dcterms:modified xsi:type="dcterms:W3CDTF">2014-04-10T06:02:06Z</dcterms:modified>
</cp:coreProperties>
</file>