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71" r:id="rId5"/>
    <p:sldId id="272" r:id="rId6"/>
    <p:sldId id="273" r:id="rId7"/>
    <p:sldId id="274" r:id="rId8"/>
    <p:sldId id="262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384175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</a:p>
          <a:p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000" dirty="0">
                <a:latin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smtClean="0">
                <a:latin typeface="Calibri" pitchFamily="34" charset="0"/>
              </a:rPr>
              <a:t>VY_32_INOVACE_</a:t>
            </a:r>
            <a:r>
              <a:rPr lang="cs-CZ" sz="2000" smtClean="0"/>
              <a:t>P4_3.6 </a:t>
            </a:r>
            <a:endParaRPr lang="cs-CZ" sz="2000" dirty="0">
              <a:latin typeface="Calibri" pitchFamily="34" charset="0"/>
            </a:endParaRPr>
          </a:p>
          <a:p>
            <a:pPr algn="ctr"/>
            <a:endParaRPr lang="cs-CZ" sz="2000" dirty="0"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             Tematická oblast: </a:t>
            </a:r>
            <a:r>
              <a:rPr lang="cs-CZ" dirty="0" smtClean="0"/>
              <a:t>Aplikační software pro práci s informacemi II. </a:t>
            </a:r>
            <a:endParaRPr lang="cs-CZ" sz="2400" b="1" dirty="0">
              <a:solidFill>
                <a:srgbClr val="00B0F0"/>
              </a:solidFill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Databáze - formulář  </a:t>
            </a:r>
            <a:endParaRPr lang="cs-CZ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ICT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6. r. (6leté), 4. r. (4leté)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 dirty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57500" y="4940300"/>
            <a:ext cx="3489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Zpracováno v rámci projektu</a:t>
            </a:r>
            <a:endParaRPr lang="cs-CZ" sz="8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EU peníze školám</a:t>
            </a:r>
            <a:endParaRPr lang="cs-CZ" sz="800" dirty="0">
              <a:latin typeface="Calibri" pitchFamily="34" charset="0"/>
            </a:endParaRPr>
          </a:p>
          <a:p>
            <a:r>
              <a:rPr lang="cs-CZ" sz="1000" dirty="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Zpracovatel: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Mgr. René </a:t>
            </a:r>
            <a:r>
              <a:rPr lang="cs-CZ" sz="2100" b="1" dirty="0" err="1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Brauner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Datum vytvoření:</a:t>
            </a:r>
            <a:r>
              <a:rPr lang="cs-CZ" sz="1300" b="1" dirty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300" b="1" dirty="0" smtClean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březen 2014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3315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2914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Prezentace je určena k procvičení učiva v 6. ročníku šestiletého studia a 4. ročníku čtyřletého studia. Je možné ji zařadit i do plánů seminářů ICT v rámci opakování. </a:t>
            </a:r>
          </a:p>
          <a:p>
            <a:r>
              <a:rPr lang="cs-CZ" dirty="0" smtClean="0"/>
              <a:t>Prezentace vede žáka k dobrému ovládání aplikace ACCES, prezentované učivo se ihned aplikuje do výuky. Žák prokazuje znalost práce s databází. </a:t>
            </a:r>
          </a:p>
          <a:p>
            <a:r>
              <a:rPr lang="cs-CZ" dirty="0" smtClean="0"/>
              <a:t>Úkoly řeší žáci samostatně na pracovních stanicích. Mohou používat doporučené učebnice, </a:t>
            </a:r>
            <a:r>
              <a:rPr lang="cs-CZ" dirty="0" err="1" smtClean="0"/>
              <a:t>google</a:t>
            </a:r>
            <a:r>
              <a:rPr lang="cs-CZ" dirty="0" smtClean="0"/>
              <a:t> nebo </a:t>
            </a:r>
            <a:r>
              <a:rPr lang="cs-CZ" dirty="0" err="1" smtClean="0"/>
              <a:t>wikipedii</a:t>
            </a:r>
            <a:r>
              <a:rPr lang="cs-CZ" dirty="0" smtClean="0"/>
              <a:t> – popřípadě nápovědu v programu </a:t>
            </a:r>
            <a:r>
              <a:rPr lang="cs-CZ" dirty="0" err="1" smtClean="0"/>
              <a:t>Acces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Práce a následná kontrola probíhají ve spolupráci s učitelem.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err="1" smtClean="0"/>
              <a:t>Acces</a:t>
            </a:r>
            <a:r>
              <a:rPr lang="cs-CZ" b="1" dirty="0" smtClean="0"/>
              <a:t> – formulář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929718" cy="187220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Formuláře jsou objekty, pomocí kterých můžete vy nebo jiní uživatelé přidat, upravit nebo zobrazit data uložená v databázi Accessu. Proto je vzhled formuláře velmi důležitý. Pokud bude s databází pracovat víc uživatelů, mají dobře navržené formuláře klíčový význam pro dosažení efektivity a přesnosti zadávání dat. 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092280" y="6165304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1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429000"/>
            <a:ext cx="8501122" cy="202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Vytvoření formuláře z existující tabulky nebo dotazu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929718" cy="1872208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Pokud chcete vytvořit formulář z tabulky nebo dotazu v databázi, klikněte v navigačním podokně na tabulku nebo dotaz, který obsahuje data pro formulář, a na kartě </a:t>
            </a:r>
            <a:r>
              <a:rPr lang="cs-CZ" sz="2000" b="1" dirty="0" smtClean="0">
                <a:solidFill>
                  <a:schemeClr val="tx1"/>
                </a:solidFill>
              </a:rPr>
              <a:t>Vytvořit</a:t>
            </a:r>
            <a:r>
              <a:rPr lang="cs-CZ" sz="2000" dirty="0" smtClean="0">
                <a:solidFill>
                  <a:schemeClr val="tx1"/>
                </a:solidFill>
              </a:rPr>
              <a:t> klikněte na </a:t>
            </a:r>
            <a:r>
              <a:rPr lang="cs-CZ" sz="2000" b="1" dirty="0" smtClean="0">
                <a:solidFill>
                  <a:schemeClr val="tx1"/>
                </a:solidFill>
              </a:rPr>
              <a:t>Formulář.</a:t>
            </a:r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Access vytvoří formulář a zobrazí ho v zobrazení rozložení. Pokud potřebujete, můžete provádět změny návrhu, jako je třeba přizpůsobení velikosti textových polí datům.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092280" y="6165304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2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00438"/>
            <a:ext cx="8643998" cy="25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r>
              <a:rPr lang="cs-CZ" b="1" dirty="0" smtClean="0"/>
              <a:t>Vytvoření prázdného formuláře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929718" cy="2714644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sz="2000" dirty="0" smtClean="0">
                <a:solidFill>
                  <a:schemeClr val="tx1"/>
                </a:solidFill>
              </a:rPr>
              <a:t>Pokud chcete vytvořit formulář bez ovládacích a předdefinovaných prvků, klikněte na kartě </a:t>
            </a:r>
            <a:r>
              <a:rPr lang="cs-CZ" sz="2000" b="1" dirty="0" smtClean="0">
                <a:solidFill>
                  <a:schemeClr val="tx1"/>
                </a:solidFill>
              </a:rPr>
              <a:t>Vytvoření</a:t>
            </a:r>
            <a:r>
              <a:rPr lang="cs-CZ" sz="2000" dirty="0" smtClean="0">
                <a:solidFill>
                  <a:schemeClr val="tx1"/>
                </a:solidFill>
              </a:rPr>
              <a:t> na </a:t>
            </a:r>
            <a:r>
              <a:rPr lang="cs-CZ" sz="2000" b="1" dirty="0" smtClean="0">
                <a:solidFill>
                  <a:schemeClr val="tx1"/>
                </a:solidFill>
              </a:rPr>
              <a:t>Prázdný formulář</a:t>
            </a:r>
            <a:r>
              <a:rPr lang="cs-CZ" sz="2000" dirty="0" smtClean="0">
                <a:solidFill>
                  <a:schemeClr val="tx1"/>
                </a:solidFill>
              </a:rPr>
              <a:t>. Access otevře prázdný formulář v zobrazení rozložení a zobrazí podokno </a:t>
            </a:r>
            <a:r>
              <a:rPr lang="cs-CZ" sz="2000" b="1" dirty="0" smtClean="0">
                <a:solidFill>
                  <a:schemeClr val="tx1"/>
                </a:solidFill>
              </a:rPr>
              <a:t>Seznam polí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dirty="0" smtClean="0">
                <a:solidFill>
                  <a:schemeClr val="tx1"/>
                </a:solidFill>
              </a:rPr>
              <a:t>Klikněte v podokně </a:t>
            </a:r>
            <a:r>
              <a:rPr lang="cs-CZ" sz="2000" b="1" dirty="0" smtClean="0">
                <a:solidFill>
                  <a:schemeClr val="tx1"/>
                </a:solidFill>
              </a:rPr>
              <a:t>Seznam polí</a:t>
            </a:r>
            <a:r>
              <a:rPr lang="cs-CZ" sz="2000" dirty="0" smtClean="0">
                <a:solidFill>
                  <a:schemeClr val="tx1"/>
                </a:solidFill>
              </a:rPr>
              <a:t> na znaménko plus (</a:t>
            </a:r>
            <a:r>
              <a:rPr lang="cs-CZ" sz="2000" b="1" dirty="0" smtClean="0">
                <a:solidFill>
                  <a:schemeClr val="tx1"/>
                </a:solidFill>
              </a:rPr>
              <a:t>+</a:t>
            </a:r>
            <a:r>
              <a:rPr lang="cs-CZ" sz="2000" dirty="0" smtClean="0">
                <a:solidFill>
                  <a:schemeClr val="tx1"/>
                </a:solidFill>
              </a:rPr>
              <a:t>) vedle tabulky nebo tabulek obsahujících pole, která chcete zobrazit ve formuláři.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dirty="0" smtClean="0">
                <a:solidFill>
                  <a:schemeClr val="tx1"/>
                </a:solidFill>
              </a:rPr>
              <a:t>Chcete-li do formuláře přidat pole, klikněte na ně nebo je přetáhněte do formuláře. Jestliže chcete přidat několik polí zároveň, podržte stisknutou klávesu CTRL a klikněte na několik polí a poté je společně přetáhněte do formuláře.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8286776" y="6572272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3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786190"/>
            <a:ext cx="8858312" cy="246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r>
              <a:rPr lang="cs-CZ" b="1" dirty="0" smtClean="0"/>
              <a:t>Vytvoření rozděleného formuláře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929718" cy="200026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Chcete-li vytvořit nový rozdělený formulář pomocí nástroje Rozdělený formulář, klikněte v navigačním podokně na tabulku nebo dotaz obsahující data a na kartě </a:t>
            </a:r>
            <a:r>
              <a:rPr lang="cs-CZ" sz="2000" b="1" dirty="0" smtClean="0">
                <a:solidFill>
                  <a:schemeClr val="tx1"/>
                </a:solidFill>
              </a:rPr>
              <a:t>Vytvořit</a:t>
            </a:r>
            <a:r>
              <a:rPr lang="cs-CZ" sz="2000" dirty="0" smtClean="0">
                <a:solidFill>
                  <a:schemeClr val="tx1"/>
                </a:solidFill>
              </a:rPr>
              <a:t> klikněte na položku </a:t>
            </a:r>
            <a:r>
              <a:rPr lang="cs-CZ" sz="2000" b="1" dirty="0" smtClean="0">
                <a:solidFill>
                  <a:schemeClr val="tx1"/>
                </a:solidFill>
              </a:rPr>
              <a:t>Další formuláře</a:t>
            </a:r>
            <a:r>
              <a:rPr lang="cs-CZ" sz="2000" dirty="0" smtClean="0">
                <a:solidFill>
                  <a:schemeClr val="tx1"/>
                </a:solidFill>
              </a:rPr>
              <a:t> a poté na položku </a:t>
            </a:r>
            <a:r>
              <a:rPr lang="cs-CZ" sz="2000" b="1" dirty="0" smtClean="0">
                <a:solidFill>
                  <a:schemeClr val="tx1"/>
                </a:solidFill>
              </a:rPr>
              <a:t>Rozdělený formulář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Aplikace Access vytvoří formulář a můžete provádět změny formuláře. V případě potřeby můžete například přizpůsobit velikost textových polí datům. 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8286776" y="6572272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4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786189"/>
            <a:ext cx="8858312" cy="252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1"/>
          </a:xfrm>
        </p:spPr>
        <p:txBody>
          <a:bodyPr>
            <a:normAutofit/>
          </a:bodyPr>
          <a:lstStyle/>
          <a:p>
            <a:r>
              <a:rPr lang="cs-CZ" b="1" dirty="0" smtClean="0"/>
              <a:t>Vzhled rozděleného formuláře </a:t>
            </a:r>
            <a:endParaRPr lang="cs-CZ" b="1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8286776" y="6572272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5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836970"/>
            <a:ext cx="5143536" cy="394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929718" cy="200026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V rozděleném formuláři můžete použít současně dva typy zobrazení dat – formulářové zobrazení a zobrazení datového listu. Práce s rozdělenými formuláři poskytuje výhody obou typů formuláře v jediném. Můžete například rychle vyhledat záznam v části formuláře s datovým listem a pak v části s formulářem záznam zobrazit a upravit. Tato dvě zobrazení jsou připojena ke stejnému zdroji dat a jsou vždy vzájemně synchronizována. 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1196752"/>
            <a:ext cx="8858312" cy="551839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Proč se vytvářejí formuláře? 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Vytvořte v databázi novou tabulku, definujte datové typy sloupců, pak vložte několik nových instancí. Pro tuto tabulku vytvořte formulář.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Proč musí formulář vyhovovat správci databáze i uživatelům, kteří do tabulek vkládají záznamy?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70025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Citace zdrojů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2214578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MICROSOFT. </a:t>
            </a:r>
            <a:r>
              <a:rPr lang="cs-CZ" sz="2400" b="1" dirty="0" smtClean="0"/>
              <a:t>Vytvoření rozděleného formuláře </a:t>
            </a:r>
            <a:r>
              <a:rPr lang="cs-CZ" sz="2400" dirty="0" smtClean="0"/>
              <a:t> [online]. [cit. 4.3.2014]. Dostupný na WWW: http://office.</a:t>
            </a:r>
            <a:r>
              <a:rPr lang="cs-CZ" sz="2400" dirty="0" err="1" smtClean="0"/>
              <a:t>microsoft.com</a:t>
            </a:r>
            <a:r>
              <a:rPr lang="cs-CZ" sz="2400" dirty="0" smtClean="0"/>
              <a:t>/</a:t>
            </a:r>
            <a:r>
              <a:rPr lang="cs-CZ" sz="2400" dirty="0" err="1" smtClean="0"/>
              <a:t>cs</a:t>
            </a:r>
            <a:r>
              <a:rPr lang="cs-CZ" sz="2400" dirty="0" smtClean="0"/>
              <a:t>-</a:t>
            </a:r>
            <a:r>
              <a:rPr lang="cs-CZ" sz="2400" dirty="0" err="1" smtClean="0"/>
              <a:t>cz</a:t>
            </a:r>
            <a:r>
              <a:rPr lang="cs-CZ" sz="2400" dirty="0" smtClean="0"/>
              <a:t>/</a:t>
            </a:r>
            <a:r>
              <a:rPr lang="cs-CZ" sz="2400" dirty="0" err="1" smtClean="0"/>
              <a:t>access</a:t>
            </a:r>
            <a:r>
              <a:rPr lang="cs-CZ" sz="2400" dirty="0" smtClean="0"/>
              <a:t>-help/</a:t>
            </a:r>
            <a:r>
              <a:rPr lang="cs-CZ" sz="2400" dirty="0" err="1" smtClean="0"/>
              <a:t>vytvoreni</a:t>
            </a:r>
            <a:r>
              <a:rPr lang="cs-CZ" sz="2400" dirty="0" smtClean="0"/>
              <a:t>-</a:t>
            </a:r>
            <a:r>
              <a:rPr lang="cs-CZ" sz="2400" dirty="0" err="1" smtClean="0"/>
              <a:t>formulare</a:t>
            </a:r>
            <a:r>
              <a:rPr lang="cs-CZ" sz="2400" dirty="0" smtClean="0"/>
              <a:t>-aplikace-</a:t>
            </a:r>
            <a:r>
              <a:rPr lang="cs-CZ" sz="2400" dirty="0" err="1" smtClean="0"/>
              <a:t>access</a:t>
            </a:r>
            <a:r>
              <a:rPr lang="cs-CZ" sz="2400" dirty="0" smtClean="0"/>
              <a:t>-HA102749786.aspx#_Toc311468707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4214818"/>
            <a:ext cx="8786874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57158" y="4357694"/>
            <a:ext cx="8643998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Obrázky:</a:t>
            </a:r>
          </a:p>
          <a:p>
            <a:pPr>
              <a:spcBef>
                <a:spcPct val="20000"/>
              </a:spcBef>
              <a:defRPr/>
            </a:pPr>
            <a:r>
              <a:rPr lang="cs-CZ" sz="2400" smtClean="0"/>
              <a:t>archiv autora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475</Words>
  <Application>Microsoft Office PowerPoint</Application>
  <PresentationFormat>Předvádění na obrazovce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Metodický list</vt:lpstr>
      <vt:lpstr>Acces – formulář</vt:lpstr>
      <vt:lpstr>Vytvoření formuláře z existující tabulky nebo dotazu</vt:lpstr>
      <vt:lpstr>Vytvoření prázdného formuláře</vt:lpstr>
      <vt:lpstr>Vytvoření rozděleného formuláře </vt:lpstr>
      <vt:lpstr>Vzhled rozděleného formuláře </vt:lpstr>
      <vt:lpstr>Cvičení</vt:lpstr>
      <vt:lpstr>Citace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typ</dc:title>
  <dc:creator>Tomáš Kočí</dc:creator>
  <cp:lastModifiedBy>vera.pastorkova</cp:lastModifiedBy>
  <cp:revision>84</cp:revision>
  <dcterms:created xsi:type="dcterms:W3CDTF">2014-01-08T13:04:20Z</dcterms:created>
  <dcterms:modified xsi:type="dcterms:W3CDTF">2014-04-10T06:01:54Z</dcterms:modified>
</cp:coreProperties>
</file>