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57" r:id="rId4"/>
    <p:sldId id="275" r:id="rId5"/>
    <p:sldId id="278" r:id="rId6"/>
    <p:sldId id="268" r:id="rId7"/>
    <p:sldId id="276" r:id="rId8"/>
    <p:sldId id="277" r:id="rId9"/>
    <p:sldId id="262" r:id="rId10"/>
    <p:sldId id="261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ChangeArrowheads="1"/>
          </p:cNvSpPr>
          <p:nvPr/>
        </p:nvSpPr>
        <p:spPr bwMode="auto">
          <a:xfrm>
            <a:off x="0" y="-384175"/>
            <a:ext cx="9144000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 dirty="0">
                <a:latin typeface="Calibri" pitchFamily="34" charset="0"/>
              </a:rPr>
              <a:t>				</a:t>
            </a:r>
          </a:p>
          <a:p>
            <a:endParaRPr lang="cs-CZ" sz="2000" dirty="0">
              <a:latin typeface="Calibri" pitchFamily="34" charset="0"/>
              <a:cs typeface="Times New Roman" pitchFamily="18" charset="0"/>
            </a:endParaRPr>
          </a:p>
          <a:p>
            <a:r>
              <a:rPr lang="cs-CZ" sz="2000" dirty="0">
                <a:latin typeface="Calibri" pitchFamily="34" charset="0"/>
                <a:cs typeface="Times New Roman" pitchFamily="18" charset="0"/>
              </a:rPr>
              <a:t>                                                           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Číslo šablony: III/2</a:t>
            </a:r>
          </a:p>
          <a:p>
            <a:pPr algn="ctr"/>
            <a:r>
              <a:rPr lang="cs-CZ" sz="2000" smtClean="0">
                <a:latin typeface="Calibri" pitchFamily="34" charset="0"/>
              </a:rPr>
              <a:t>VY_32_INOVACE_</a:t>
            </a:r>
            <a:r>
              <a:rPr lang="cs-CZ" sz="2000" smtClean="0"/>
              <a:t>P4_3.4 </a:t>
            </a:r>
            <a:endParaRPr lang="cs-CZ" sz="2000" dirty="0">
              <a:latin typeface="Calibri" pitchFamily="34" charset="0"/>
            </a:endParaRPr>
          </a:p>
          <a:p>
            <a:pPr algn="ctr"/>
            <a:endParaRPr lang="cs-CZ" sz="2000" dirty="0">
              <a:latin typeface="Calibri" pitchFamily="34" charset="0"/>
            </a:endParaRPr>
          </a:p>
          <a:p>
            <a:pPr algn="ctr"/>
            <a:r>
              <a:rPr lang="cs-CZ" sz="2400" b="1" dirty="0">
                <a:solidFill>
                  <a:srgbClr val="00B0F0"/>
                </a:solidFill>
                <a:latin typeface="Calibri" pitchFamily="34" charset="0"/>
              </a:rPr>
              <a:t>                      Tematická oblast: </a:t>
            </a:r>
            <a:r>
              <a:rPr lang="cs-CZ" dirty="0" smtClean="0"/>
              <a:t>Aplikační software pro práci s informacemi II. </a:t>
            </a:r>
            <a:endParaRPr lang="cs-CZ" sz="2400" b="1" dirty="0">
              <a:solidFill>
                <a:srgbClr val="00B0F0"/>
              </a:solidFill>
            </a:endParaRPr>
          </a:p>
          <a:p>
            <a:pPr algn="ctr"/>
            <a:r>
              <a:rPr lang="cs-CZ" sz="2400" b="1" dirty="0">
                <a:solidFill>
                  <a:srgbClr val="00B0F0"/>
                </a:solidFill>
                <a:latin typeface="Calibri" pitchFamily="34" charset="0"/>
              </a:rPr>
              <a:t> </a:t>
            </a:r>
            <a:r>
              <a:rPr lang="cs-CZ" sz="2400" dirty="0" smtClean="0"/>
              <a:t>Databáze - tabulka, datový typ  </a:t>
            </a:r>
            <a:endParaRPr lang="cs-CZ" sz="2800" dirty="0">
              <a:solidFill>
                <a:srgbClr val="00B0F0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    Typ: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DUM - kombinovaný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			Předmět: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ICT	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		      Ročník:  </a:t>
            </a:r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r. (6leté), </a:t>
            </a:r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r. (4leté)</a:t>
            </a:r>
          </a:p>
          <a:p>
            <a:pPr algn="ctr" eaLnBrk="0" hangingPunct="0"/>
            <a:endParaRPr lang="cs-CZ" dirty="0">
              <a:latin typeface="Calibri" pitchFamily="34" charset="0"/>
            </a:endParaRPr>
          </a:p>
        </p:txBody>
      </p:sp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2857500" y="4940300"/>
            <a:ext cx="34893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0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Zpracováno v rámci projektu</a:t>
            </a:r>
            <a:endParaRPr lang="cs-CZ" sz="800" dirty="0">
              <a:latin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cs-CZ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EU peníze školám</a:t>
            </a:r>
            <a:endParaRPr lang="cs-CZ" sz="800" dirty="0">
              <a:latin typeface="Calibri" pitchFamily="34" charset="0"/>
            </a:endParaRPr>
          </a:p>
          <a:p>
            <a:r>
              <a:rPr lang="cs-CZ" sz="1000" dirty="0">
                <a:latin typeface="Calibri" pitchFamily="34" charset="0"/>
              </a:rPr>
              <a:t>	  CZ.1.07/1.5.00/34.0296</a:t>
            </a: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Zpracovatel:</a:t>
            </a:r>
            <a:endParaRPr lang="cs-CZ" sz="800" dirty="0">
              <a:latin typeface="Calibri" pitchFamily="34" charset="0"/>
            </a:endParaRPr>
          </a:p>
          <a:p>
            <a:pPr algn="ctr" eaLnBrk="0" hangingPunct="0"/>
            <a:r>
              <a:rPr lang="cs-CZ" sz="2100" b="1" dirty="0">
                <a:solidFill>
                  <a:srgbClr val="00B0F0"/>
                </a:solidFill>
                <a:latin typeface="Calibri" pitchFamily="34" charset="0"/>
                <a:cs typeface="Times New Roman" pitchFamily="18" charset="0"/>
              </a:rPr>
              <a:t>Mgr. René </a:t>
            </a:r>
            <a:r>
              <a:rPr lang="cs-CZ" sz="2100" b="1" dirty="0" err="1">
                <a:solidFill>
                  <a:srgbClr val="00B0F0"/>
                </a:solidFill>
                <a:latin typeface="Calibri" pitchFamily="34" charset="0"/>
                <a:cs typeface="Times New Roman" pitchFamily="18" charset="0"/>
              </a:rPr>
              <a:t>Brauner</a:t>
            </a:r>
            <a:endParaRPr lang="cs-CZ" sz="800" dirty="0">
              <a:latin typeface="Calibri" pitchFamily="34" charset="0"/>
            </a:endParaRP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Gymnázium, Třinec, příspěvková organizace</a:t>
            </a: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Datum vytvoření:</a:t>
            </a:r>
            <a:r>
              <a:rPr lang="cs-CZ" sz="1300" b="1" dirty="0">
                <a:solidFill>
                  <a:srgbClr val="33CCFF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cs-CZ" sz="1300" b="1" dirty="0" smtClean="0">
                <a:solidFill>
                  <a:srgbClr val="33CCFF"/>
                </a:solidFill>
                <a:latin typeface="Calibri" pitchFamily="34" charset="0"/>
                <a:cs typeface="Times New Roman" pitchFamily="18" charset="0"/>
              </a:rPr>
              <a:t>únor 2014</a:t>
            </a:r>
            <a:endParaRPr lang="cs-CZ" dirty="0">
              <a:latin typeface="Calibri" pitchFamily="34" charset="0"/>
            </a:endParaRPr>
          </a:p>
        </p:txBody>
      </p:sp>
      <p:pic>
        <p:nvPicPr>
          <p:cNvPr id="13315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3213100"/>
            <a:ext cx="291465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OPVK_ve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02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70025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Citace zdrojů</a:t>
            </a:r>
            <a:endParaRPr lang="cs-CZ" b="1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5720" y="1714488"/>
            <a:ext cx="8643998" cy="2214578"/>
          </a:xfrm>
        </p:spPr>
        <p:txBody>
          <a:bodyPr>
            <a:normAutofit/>
          </a:bodyPr>
          <a:lstStyle/>
          <a:p>
            <a:pPr algn="l"/>
            <a:r>
              <a:rPr lang="cs-CZ" sz="2400" dirty="0" smtClean="0"/>
              <a:t>MICROSOFT. </a:t>
            </a:r>
            <a:r>
              <a:rPr lang="cs-CZ" sz="2400" i="1" dirty="0" smtClean="0"/>
              <a:t>Úvod do tabulek</a:t>
            </a:r>
            <a:r>
              <a:rPr lang="cs-CZ" sz="2400" dirty="0" smtClean="0"/>
              <a:t> [online]. [cit. 3.2.2014]. Dostupný na WWW: http://office.</a:t>
            </a:r>
            <a:r>
              <a:rPr lang="cs-CZ" sz="2400" dirty="0" err="1" smtClean="0"/>
              <a:t>microsoft.com</a:t>
            </a:r>
            <a:r>
              <a:rPr lang="cs-CZ" sz="2400" dirty="0" smtClean="0"/>
              <a:t>/</a:t>
            </a:r>
            <a:r>
              <a:rPr lang="cs-CZ" sz="2400" dirty="0" err="1" smtClean="0"/>
              <a:t>cs</a:t>
            </a:r>
            <a:r>
              <a:rPr lang="cs-CZ" sz="2400" dirty="0" smtClean="0"/>
              <a:t>-</a:t>
            </a:r>
            <a:r>
              <a:rPr lang="cs-CZ" sz="2400" dirty="0" err="1" smtClean="0"/>
              <a:t>cz</a:t>
            </a:r>
            <a:r>
              <a:rPr lang="cs-CZ" sz="2400" dirty="0" smtClean="0"/>
              <a:t>/</a:t>
            </a:r>
            <a:r>
              <a:rPr lang="cs-CZ" sz="2400" dirty="0" err="1" smtClean="0"/>
              <a:t>access</a:t>
            </a:r>
            <a:r>
              <a:rPr lang="cs-CZ" sz="2400" dirty="0" smtClean="0"/>
              <a:t>-help/</a:t>
            </a:r>
            <a:r>
              <a:rPr lang="cs-CZ" sz="2400" dirty="0" err="1" smtClean="0"/>
              <a:t>uvod</a:t>
            </a:r>
            <a:r>
              <a:rPr lang="cs-CZ" sz="2400" dirty="0" smtClean="0"/>
              <a:t>-do-tabulek-HA010341584.aspx#_Toc254855004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14282" y="4214818"/>
            <a:ext cx="8786874" cy="2214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357158" y="4357694"/>
            <a:ext cx="8643998" cy="2214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Obrázky:</a:t>
            </a:r>
          </a:p>
          <a:p>
            <a:pPr>
              <a:spcBef>
                <a:spcPct val="20000"/>
              </a:spcBef>
              <a:defRPr/>
            </a:pPr>
            <a:r>
              <a:rPr lang="cs-CZ" sz="2400" dirty="0" smtClean="0"/>
              <a:t>archiv autora</a:t>
            </a: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Metodický list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Prezentace je určena k procvičení učiva v 6. ročníku šestiletého studia a 4. ročníku čtyřletého studia. Je možné ji zařadit i do plánů seminářů ICT v rámci opakování. </a:t>
            </a:r>
          </a:p>
          <a:p>
            <a:r>
              <a:rPr lang="cs-CZ" dirty="0" smtClean="0"/>
              <a:t>Prezentace vede žáka k dobrému ovládání aplikace ACCES, prezentované učivo se ihned aplikuje do výuky. Žák prokazuje znalost práce s databází. </a:t>
            </a:r>
          </a:p>
          <a:p>
            <a:r>
              <a:rPr lang="cs-CZ" dirty="0" smtClean="0"/>
              <a:t>Úkoly řeší žáci samostatně na pracovních stanicích. Mohou používat doporučené učebnice, </a:t>
            </a:r>
            <a:r>
              <a:rPr lang="cs-CZ" dirty="0" err="1" smtClean="0"/>
              <a:t>google</a:t>
            </a:r>
            <a:r>
              <a:rPr lang="cs-CZ" dirty="0" smtClean="0"/>
              <a:t> nebo </a:t>
            </a:r>
            <a:r>
              <a:rPr lang="cs-CZ" dirty="0" err="1" smtClean="0"/>
              <a:t>wikipedii</a:t>
            </a:r>
            <a:r>
              <a:rPr lang="cs-CZ" dirty="0" smtClean="0"/>
              <a:t> – popřípadě nápovědu v programu </a:t>
            </a:r>
            <a:r>
              <a:rPr lang="cs-CZ" dirty="0" err="1" smtClean="0"/>
              <a:t>Acces</a:t>
            </a:r>
            <a:r>
              <a:rPr lang="cs-CZ" dirty="0" smtClean="0"/>
              <a:t>.</a:t>
            </a:r>
          </a:p>
          <a:p>
            <a:r>
              <a:rPr lang="cs-CZ" dirty="0" smtClean="0"/>
              <a:t>Práce a následná kontrola probíhají ve spolupráci s učitelem.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/>
          <a:lstStyle/>
          <a:p>
            <a:r>
              <a:rPr lang="cs-CZ" b="1" dirty="0" err="1" smtClean="0"/>
              <a:t>Acces</a:t>
            </a:r>
            <a:r>
              <a:rPr lang="cs-CZ" b="1" dirty="0" smtClean="0"/>
              <a:t> – tabulka 1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1484784"/>
            <a:ext cx="8929718" cy="4536504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Data jsou v databázi uložena v tabulkách – seznamech předmětů, které obsahují data uspořádaná do záznamů. Můžete například vytvořit tabulku Kontakty, která bude sloužit k ukládání jmen, e-</a:t>
            </a:r>
            <a:r>
              <a:rPr lang="cs-CZ" sz="2400" dirty="0" err="1" smtClean="0">
                <a:solidFill>
                  <a:schemeClr val="tx1"/>
                </a:solidFill>
              </a:rPr>
              <a:t>mailových</a:t>
            </a:r>
            <a:r>
              <a:rPr lang="cs-CZ" sz="2400" dirty="0" smtClean="0">
                <a:solidFill>
                  <a:schemeClr val="tx1"/>
                </a:solidFill>
              </a:rPr>
              <a:t> adres a telefonních čísel.</a:t>
            </a:r>
          </a:p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Při navrhování databáze je vhodné nejprve naplánovat všechny tabulky a určit jejich vzájemné relace. Než začnete vytvářet tabulky, důkladně zvažte své požadavky a určete všechny potřebné tabulky.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/>
          <a:lstStyle/>
          <a:p>
            <a:r>
              <a:rPr lang="cs-CZ" b="1" dirty="0" err="1" smtClean="0"/>
              <a:t>Acces</a:t>
            </a:r>
            <a:r>
              <a:rPr lang="cs-CZ" b="1" dirty="0" smtClean="0"/>
              <a:t> – tabulka 2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1484784"/>
            <a:ext cx="8929718" cy="4536504"/>
          </a:xfrm>
        </p:spPr>
        <p:txBody>
          <a:bodyPr>
            <a:normAutofit/>
          </a:bodyPr>
          <a:lstStyle/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Tabulka je databázový objekt, který slouží k ukládání dat o určitém předmětu zájmu, například zaměstnancích nebo výrobcích. Tabulka se skládá ze </a:t>
            </a:r>
            <a:r>
              <a:rPr lang="cs-CZ" sz="2400" b="1" dirty="0" smtClean="0">
                <a:solidFill>
                  <a:schemeClr val="tx1"/>
                </a:solidFill>
              </a:rPr>
              <a:t>záznamů a polí</a:t>
            </a:r>
            <a:r>
              <a:rPr lang="cs-CZ" sz="24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cs-CZ" sz="2400" dirty="0" smtClean="0">
              <a:solidFill>
                <a:schemeClr val="tx1"/>
              </a:solidFill>
            </a:endParaRP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Každý záznam obsahuje data týkající se jedné instance předmětu tabulky, například zaměstnance. O záznamech se často hovoří jako o řádcích nebo instancích.</a:t>
            </a:r>
          </a:p>
          <a:p>
            <a:pPr algn="l"/>
            <a:endParaRPr lang="cs-CZ" sz="2400" dirty="0" smtClean="0">
              <a:solidFill>
                <a:schemeClr val="tx1"/>
              </a:solidFill>
            </a:endParaRP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Každé pole obsahuje data o jednom aspektu předmětu tabulky, například křestní jméno nebo e-</a:t>
            </a:r>
            <a:r>
              <a:rPr lang="cs-CZ" sz="2400" dirty="0" err="1" smtClean="0">
                <a:solidFill>
                  <a:schemeClr val="tx1"/>
                </a:solidFill>
              </a:rPr>
              <a:t>mailovou</a:t>
            </a:r>
            <a:r>
              <a:rPr lang="cs-CZ" sz="2400" dirty="0" smtClean="0">
                <a:solidFill>
                  <a:schemeClr val="tx1"/>
                </a:solidFill>
              </a:rPr>
              <a:t> adresu. Pole se často označují jako sloupce nebo atributy.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/>
          <a:lstStyle/>
          <a:p>
            <a:r>
              <a:rPr lang="cs-CZ" b="1" dirty="0" err="1" smtClean="0"/>
              <a:t>Acces</a:t>
            </a:r>
            <a:r>
              <a:rPr lang="cs-CZ" b="1" dirty="0" smtClean="0"/>
              <a:t> – vytvoření tabulky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1484784"/>
            <a:ext cx="8929718" cy="2808312"/>
          </a:xfrm>
        </p:spPr>
        <p:txBody>
          <a:bodyPr>
            <a:normAutofit/>
          </a:bodyPr>
          <a:lstStyle/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Tabulku lze vytvořit vytvořením nové databáze, vložením tabulky do existující databáze nebo importem do tabulky či vytvořením propojení na tabulku z jiného zdroje dat – například sešitu aplikace Microsoft Office Excel, dokumentu aplikace Microsoft Office Word, textového souboru, webové služby nebo jiné databáze. Při vytvoření nové prázdné databáze vznikne automaticky nová prázdná tabulka. V tabulce pak můžete zadáváním dat začít definovat požadovaná pole.</a:t>
            </a:r>
            <a:endParaRPr lang="cs-CZ" sz="24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79" y="4293096"/>
            <a:ext cx="4726415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7092280" y="6165304"/>
            <a:ext cx="1000132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obr. 1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/>
          <a:lstStyle/>
          <a:p>
            <a:r>
              <a:rPr lang="cs-CZ" b="1" dirty="0" smtClean="0"/>
              <a:t>Datový typ pole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1124744"/>
            <a:ext cx="8750206" cy="2160240"/>
          </a:xfrm>
        </p:spPr>
        <p:txBody>
          <a:bodyPr>
            <a:normAutofit/>
          </a:bodyPr>
          <a:lstStyle/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Charakteristika pole určující druh dat, která do něj lze uložit. Například v poli typu Text mohou být uložena data tvořená textem nebo číselnými znaky, ale v poli typu Číslo mohou být uložena pouze číselná data.</a:t>
            </a:r>
            <a:endParaRPr lang="cs-CZ" sz="24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6309" y="3410104"/>
            <a:ext cx="4003923" cy="3331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7092280" y="6165304"/>
            <a:ext cx="1000132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obr. 2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/>
          <a:lstStyle/>
          <a:p>
            <a:r>
              <a:rPr lang="cs-CZ" b="1" dirty="0" smtClean="0"/>
              <a:t>Datové typy 1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1124744"/>
            <a:ext cx="8750206" cy="5472608"/>
          </a:xfrm>
        </p:spPr>
        <p:txBody>
          <a:bodyPr>
            <a:normAutofit fontScale="85000" lnSpcReduction="10000"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Text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Tento typ je určen pro text nebo kombinaci textu a čísel (například v adresách). Lze jej použít rovněž pro čísla, která se nepoužívají v matematických výpočtech, jako jsou například telefonní čísla, identifikační čísla nebo poštovní směrovací čísla.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Umožňuje uložení až 255 znaků. Maximální počet znaků, které lze zadat, je určen vlastností </a:t>
            </a:r>
            <a:r>
              <a:rPr lang="cs-CZ" sz="2400" b="1" dirty="0" smtClean="0">
                <a:solidFill>
                  <a:schemeClr val="tx1"/>
                </a:solidFill>
              </a:rPr>
              <a:t>Velikost pole</a:t>
            </a:r>
            <a:r>
              <a:rPr lang="cs-CZ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sz="2400" b="1" dirty="0" err="1" smtClean="0">
                <a:solidFill>
                  <a:schemeClr val="tx1"/>
                </a:solidFill>
              </a:rPr>
              <a:t>Memo</a:t>
            </a:r>
            <a:endParaRPr lang="cs-CZ" sz="2400" b="1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Tento typ je určen pro delší texty a čísla, jako jsou například poznámky a popisy.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Umožňuje uložení až 65 536 znaků.</a:t>
            </a:r>
          </a:p>
          <a:p>
            <a:r>
              <a:rPr lang="cs-CZ" sz="2400" b="1" dirty="0" smtClean="0">
                <a:solidFill>
                  <a:schemeClr val="tx1"/>
                </a:solidFill>
              </a:rPr>
              <a:t>Číslo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Tento typ slouží k ukládání dat určených pro matematické výpočty s výjimkou výpočtů zahrnujících peněžní hodnoty (pro takové případy je určen typ Měna).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Umožňuje uložení 1, 2, 4 nebo 8 bajtů. Pro replikaci ID (GUID) umožňuje uložení 16 bajtů. Konkrétní velikost daného pole typu Číslo je určena vlastností </a:t>
            </a:r>
            <a:r>
              <a:rPr lang="cs-CZ" sz="2400" b="1" dirty="0" smtClean="0">
                <a:solidFill>
                  <a:schemeClr val="tx1"/>
                </a:solidFill>
              </a:rPr>
              <a:t>Velikost pole</a:t>
            </a:r>
            <a:r>
              <a:rPr lang="cs-CZ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sz="2400" b="1" dirty="0" smtClean="0">
                <a:solidFill>
                  <a:schemeClr val="tx1"/>
                </a:solidFill>
              </a:rPr>
              <a:t>Datum/Čas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Tento typ je určen pro datum a čas.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Velikost je 8 bajtů.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/>
          <a:lstStyle/>
          <a:p>
            <a:r>
              <a:rPr lang="cs-CZ" b="1" dirty="0" smtClean="0"/>
              <a:t>Datové typy 2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1124744"/>
            <a:ext cx="8750206" cy="5472608"/>
          </a:xfrm>
        </p:spPr>
        <p:txBody>
          <a:bodyPr>
            <a:normAutofit fontScale="92500" lnSpcReduction="10000"/>
          </a:bodyPr>
          <a:lstStyle/>
          <a:p>
            <a:r>
              <a:rPr lang="cs-CZ" sz="2000" b="1" dirty="0" smtClean="0">
                <a:solidFill>
                  <a:schemeClr val="tx1"/>
                </a:solidFill>
              </a:rPr>
              <a:t>Měna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Tento typ slouží k ukládání peněžních hodnot. Zabraňuje zaokrouhlování v průběhu výpočtů.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Velikost je 8 bajtů.</a:t>
            </a:r>
          </a:p>
          <a:p>
            <a:r>
              <a:rPr lang="cs-CZ" sz="2000" b="1" dirty="0" smtClean="0">
                <a:solidFill>
                  <a:schemeClr val="tx1"/>
                </a:solidFill>
              </a:rPr>
              <a:t>Automatické číslo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Pole tohoto typu obsahují jedinečná po sobě jdoucí čísla (s přírůstkem 1) nebo náhodná čísla, která jsou vkládána automaticky při přidání záznamu.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Velikost je 4 bajty. Pouze pro replikaci ID (GUID) je použito 16 bajtů.</a:t>
            </a:r>
          </a:p>
          <a:p>
            <a:r>
              <a:rPr lang="cs-CZ" sz="2000" b="1" dirty="0" smtClean="0">
                <a:solidFill>
                  <a:schemeClr val="tx1"/>
                </a:solidFill>
              </a:rPr>
              <a:t>Ano/Ne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Tento typ je určen pro data, která mohou nabývat pouze jedné ze dvou možných hodnot, jako je Ano/Ne, Pravda/Nepravda, Zapnuto/Vypnuto. Použití hodnot </a:t>
            </a:r>
            <a:r>
              <a:rPr lang="cs-CZ" sz="2000" dirty="0" err="1" smtClean="0">
                <a:solidFill>
                  <a:schemeClr val="tx1"/>
                </a:solidFill>
              </a:rPr>
              <a:t>Null</a:t>
            </a:r>
            <a:r>
              <a:rPr lang="cs-CZ" sz="2000" dirty="0" smtClean="0">
                <a:solidFill>
                  <a:schemeClr val="tx1"/>
                </a:solidFill>
              </a:rPr>
              <a:t> není povoleno.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Velikost je 1 bit.</a:t>
            </a:r>
          </a:p>
          <a:p>
            <a:r>
              <a:rPr lang="cs-CZ" sz="2000" b="1" dirty="0" smtClean="0">
                <a:solidFill>
                  <a:schemeClr val="tx1"/>
                </a:solidFill>
              </a:rPr>
              <a:t>Objekt OLE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Tento typ je určen pro objekty OLE (například dokumenty aplikace Microsoft Word, tabulky aplikace Microsoft Excel, obrázky, zvukové soubory nebo jiné binární soubory s daty) vytvořené v jiných programech prostřednictvím protokolu OLE.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Maximální velikost je 1 </a:t>
            </a:r>
            <a:r>
              <a:rPr lang="cs-CZ" sz="2000" dirty="0" err="1" smtClean="0">
                <a:solidFill>
                  <a:schemeClr val="tx1"/>
                </a:solidFill>
              </a:rPr>
              <a:t>gigabajt</a:t>
            </a:r>
            <a:r>
              <a:rPr lang="cs-CZ" sz="2000" dirty="0" smtClean="0">
                <a:solidFill>
                  <a:schemeClr val="tx1"/>
                </a:solidFill>
              </a:rPr>
              <a:t> (je omezena též místem na disku).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/>
          <a:lstStyle/>
          <a:p>
            <a:r>
              <a:rPr lang="cs-CZ" b="1" dirty="0" smtClean="0"/>
              <a:t>Cvičení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2844" y="1196752"/>
            <a:ext cx="8858312" cy="5518396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Vytvořte v databázi novou tabulku, definujte datové typy sloupců, pak vložte několik nových instancí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Zkuste vložit do pole hodnotu s nesprávným datovým typem, sledujte, jak se bude </a:t>
            </a:r>
            <a:r>
              <a:rPr lang="cs-CZ" dirty="0" err="1" smtClean="0">
                <a:solidFill>
                  <a:schemeClr val="tx1"/>
                </a:solidFill>
              </a:rPr>
              <a:t>Acces</a:t>
            </a:r>
            <a:r>
              <a:rPr lang="cs-CZ" dirty="0" smtClean="0">
                <a:solidFill>
                  <a:schemeClr val="tx1"/>
                </a:solidFill>
              </a:rPr>
              <a:t> chovat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Prostudujte v nápovědě detailně datové typy číslo, text</a:t>
            </a:r>
          </a:p>
          <a:p>
            <a:pPr marL="514350" indent="-514350" algn="l">
              <a:buFont typeface="+mj-lt"/>
              <a:buAutoNum type="arabicPeriod"/>
            </a:pP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467</Words>
  <Application>Microsoft Office PowerPoint</Application>
  <PresentationFormat>Předvádění na obrazovce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Snímek 1</vt:lpstr>
      <vt:lpstr>Metodický list</vt:lpstr>
      <vt:lpstr>Acces – tabulka 1</vt:lpstr>
      <vt:lpstr>Acces – tabulka 2</vt:lpstr>
      <vt:lpstr>Acces – vytvoření tabulky</vt:lpstr>
      <vt:lpstr>Datový typ pole</vt:lpstr>
      <vt:lpstr>Datové typy 1</vt:lpstr>
      <vt:lpstr>Datové typy 2</vt:lpstr>
      <vt:lpstr>Cvičení</vt:lpstr>
      <vt:lpstr>Citace zdrojů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Datový typ</dc:title>
  <dc:creator>Tomáš Kočí</dc:creator>
  <cp:lastModifiedBy>vera.pastorkova</cp:lastModifiedBy>
  <cp:revision>74</cp:revision>
  <dcterms:created xsi:type="dcterms:W3CDTF">2014-01-08T13:04:20Z</dcterms:created>
  <dcterms:modified xsi:type="dcterms:W3CDTF">2014-04-10T06:00:15Z</dcterms:modified>
</cp:coreProperties>
</file>