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2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2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BB86D-3B11-474C-9E52-96638616890C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F242F-C526-451B-862D-39A8EFC0744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B26-4A96-4298-ABDB-DCC82F20491B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B26-4A96-4298-ABDB-DCC82F20491B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B26-4A96-4298-ABDB-DCC82F20491B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B26-4A96-4298-ABDB-DCC82F20491B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B26-4A96-4298-ABDB-DCC82F20491B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B26-4A96-4298-ABDB-DCC82F20491B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B26-4A96-4298-ABDB-DCC82F20491B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B26-4A96-4298-ABDB-DCC82F20491B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B26-4A96-4298-ABDB-DCC82F20491B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B26-4A96-4298-ABDB-DCC82F20491B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B26-4A96-4298-ABDB-DCC82F20491B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2B26-4A96-4298-ABDB-DCC82F20491B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260271"/>
            <a:ext cx="91440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2000" dirty="0">
                <a:latin typeface="Calibri" pitchFamily="34" charset="0"/>
              </a:rPr>
              <a:t>				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Číslo šablony: III/2</a:t>
            </a:r>
          </a:p>
          <a:p>
            <a:pPr algn="ctr"/>
            <a:r>
              <a:rPr lang="cs-CZ" sz="2000" dirty="0" smtClean="0">
                <a:latin typeface="Calibri" pitchFamily="34" charset="0"/>
              </a:rPr>
              <a:t>VY_32_INOVACE_P4_3.3</a:t>
            </a:r>
            <a:endParaRPr lang="cs-CZ" sz="2000" dirty="0">
              <a:latin typeface="Calibri" pitchFamily="34" charset="0"/>
            </a:endParaRPr>
          </a:p>
          <a:p>
            <a:pPr algn="r"/>
            <a:r>
              <a:rPr lang="cs-CZ" sz="2000" b="1" dirty="0">
                <a:latin typeface="Calibri" pitchFamily="34" charset="0"/>
              </a:rPr>
              <a:t>Tematická oblast: </a:t>
            </a:r>
            <a:r>
              <a:rPr lang="cs-CZ" sz="2000" b="1" dirty="0" smtClean="0">
                <a:latin typeface="Calibri" pitchFamily="34" charset="0"/>
              </a:rPr>
              <a:t>Aplikační software pro práci s informacemi </a:t>
            </a:r>
            <a:r>
              <a:rPr lang="cs-CZ" sz="2000" b="1" dirty="0" smtClean="0">
                <a:latin typeface="Calibri" pitchFamily="34" charset="0"/>
              </a:rPr>
              <a:t>II.</a:t>
            </a:r>
            <a:endParaRPr lang="cs-CZ" sz="2000" b="1" dirty="0"/>
          </a:p>
          <a:p>
            <a:pPr algn="ctr"/>
            <a:r>
              <a:rPr lang="cs-CZ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Vektorová grafika – hladiny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 Typ: DUM - kombinovaný</a:t>
            </a: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				Předmět: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ICT</a:t>
            </a:r>
            <a:endParaRPr lang="cs-CZ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Ročník: 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r. (6leté),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r. (4leté)</a:t>
            </a:r>
          </a:p>
          <a:p>
            <a:pPr algn="ctr" eaLnBrk="0" hangingPunct="0"/>
            <a:endParaRPr lang="cs-CZ" dirty="0"/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2857500" y="4993605"/>
            <a:ext cx="3489325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000" dirty="0">
                <a:solidFill>
                  <a:srgbClr val="000000"/>
                </a:solidFill>
                <a:cs typeface="Times New Roman" pitchFamily="18" charset="0"/>
              </a:rPr>
              <a:t>Zpracováno v rámci projektu</a:t>
            </a:r>
            <a:endParaRPr lang="cs-CZ" sz="800" dirty="0">
              <a:cs typeface="Times New Roman" pitchFamily="18" charset="0"/>
            </a:endParaRPr>
          </a:p>
          <a:p>
            <a:pPr algn="ctr" eaLnBrk="0" hangingPunct="0"/>
            <a:r>
              <a:rPr lang="cs-CZ" dirty="0">
                <a:solidFill>
                  <a:srgbClr val="000000"/>
                </a:solidFill>
                <a:cs typeface="Times New Roman" pitchFamily="18" charset="0"/>
              </a:rPr>
              <a:t>EU peníze školám</a:t>
            </a:r>
            <a:endParaRPr lang="cs-CZ" sz="800" dirty="0">
              <a:cs typeface="Times New Roman" pitchFamily="18" charset="0"/>
            </a:endParaRPr>
          </a:p>
          <a:p>
            <a:r>
              <a:rPr lang="cs-CZ" sz="1000" dirty="0">
                <a:latin typeface="Calibri" pitchFamily="34" charset="0"/>
                <a:cs typeface="Times New Roman" pitchFamily="18" charset="0"/>
              </a:rPr>
              <a:t>	  CZ.1.07/1.5.00/34.0296</a:t>
            </a:r>
          </a:p>
          <a:p>
            <a:pPr algn="ctr" eaLnBrk="0" hangingPunct="0"/>
            <a:r>
              <a:rPr lang="cs-CZ" sz="1300" dirty="0">
                <a:solidFill>
                  <a:srgbClr val="000000"/>
                </a:solidFill>
                <a:cs typeface="Times New Roman" pitchFamily="18" charset="0"/>
              </a:rPr>
              <a:t>Zpracovatel:</a:t>
            </a:r>
            <a:endParaRPr lang="cs-CZ" sz="800" dirty="0">
              <a:cs typeface="Times New Roman" pitchFamily="18" charset="0"/>
            </a:endParaRPr>
          </a:p>
          <a:p>
            <a:pPr algn="ctr" eaLnBrk="0" hangingPunct="0"/>
            <a:r>
              <a:rPr lang="cs-CZ" sz="2100" b="1" dirty="0" smtClean="0">
                <a:cs typeface="Times New Roman" pitchFamily="18" charset="0"/>
              </a:rPr>
              <a:t>Miroslav Filipec</a:t>
            </a:r>
            <a:endParaRPr lang="cs-CZ" sz="800" dirty="0">
              <a:cs typeface="Times New Roman" pitchFamily="18" charset="0"/>
            </a:endParaRPr>
          </a:p>
          <a:p>
            <a:pPr algn="ctr" eaLnBrk="0" hangingPunct="0"/>
            <a:r>
              <a:rPr lang="cs-CZ" sz="1300" dirty="0">
                <a:solidFill>
                  <a:srgbClr val="000000"/>
                </a:solidFill>
                <a:cs typeface="Times New Roman" pitchFamily="18" charset="0"/>
              </a:rPr>
              <a:t>Gymnázium, Třinec, příspěvková organizace</a:t>
            </a:r>
          </a:p>
          <a:p>
            <a:pPr algn="ctr" eaLnBrk="0" hangingPunct="0"/>
            <a:r>
              <a:rPr lang="cs-CZ" sz="1400" dirty="0">
                <a:solidFill>
                  <a:srgbClr val="000000"/>
                </a:solidFill>
                <a:cs typeface="Times New Roman" pitchFamily="18" charset="0"/>
              </a:rPr>
              <a:t>Datum vytvoření: </a:t>
            </a:r>
            <a:r>
              <a:rPr lang="cs-CZ" sz="1400" b="1" dirty="0">
                <a:cs typeface="Times New Roman" pitchFamily="18" charset="0"/>
              </a:rPr>
              <a:t>říjen 2012</a:t>
            </a:r>
          </a:p>
        </p:txBody>
      </p:sp>
      <p:pic>
        <p:nvPicPr>
          <p:cNvPr id="17411" name="obrázek 1" descr="\\Galerie\public\Fotky\Foto školy a učebny\Škola v říjnu 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2786063"/>
            <a:ext cx="2770187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OPVK_ve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002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7158" y="1000108"/>
            <a:ext cx="83582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Metodický list 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DUM vede žáka při operacích s hladinami: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Žáci souběžně zkoušejí popisované  činnosti, plní úkoly, které procvičují a upevňují si praktické dovednosti.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Učitel musí znát popisované akce v </a:t>
            </a:r>
            <a:r>
              <a:rPr lang="cs-CZ" dirty="0" err="1" smtClean="0"/>
              <a:t>Zoner</a:t>
            </a:r>
            <a:r>
              <a:rPr lang="cs-CZ" dirty="0" smtClean="0"/>
              <a:t> </a:t>
            </a:r>
            <a:r>
              <a:rPr lang="cs-CZ" dirty="0" err="1" smtClean="0"/>
              <a:t>Callisto</a:t>
            </a:r>
            <a:r>
              <a:rPr lang="cs-CZ" dirty="0" smtClean="0"/>
              <a:t>, je vhodné si je předem vyzkoušet.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Digitální pomůcka názorně vede začátečníky. 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Délka užití 30´.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214282" y="214290"/>
            <a:ext cx="357190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Práce s hladinami</a:t>
            </a:r>
            <a:r>
              <a:rPr lang="cs-CZ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>
                <a:solidFill>
                  <a:srgbClr val="FF0000"/>
                </a:solidFill>
              </a:rPr>
              <a:t>Hladina, tvorba hladiny</a:t>
            </a:r>
            <a:r>
              <a:rPr lang="cs-CZ" sz="1400" dirty="0" smtClean="0"/>
              <a:t>, zvláštní hladiny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14282" y="1214422"/>
            <a:ext cx="8572560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b="1" dirty="0" smtClean="0"/>
              <a:t>Hladina</a:t>
            </a:r>
            <a:r>
              <a:rPr lang="cs-CZ" sz="2400" dirty="0" smtClean="0"/>
              <a:t> ve vektorové grafice je jakási průsvitka, kterou můžeme nebo nemusíme vidět.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Hladin může být víc. První se jmenuje </a:t>
            </a:r>
            <a:r>
              <a:rPr lang="cs-CZ" sz="2400" b="1" dirty="0" smtClean="0"/>
              <a:t>Hlavní</a:t>
            </a:r>
            <a:r>
              <a:rPr lang="cs-CZ" sz="2400" dirty="0" smtClean="0"/>
              <a:t>. Kreslit lze jen do jedné z hladin.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Tvorba nové hladiny: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sz="2400" dirty="0" err="1" smtClean="0"/>
              <a:t>Galerie</a:t>
            </a:r>
            <a:r>
              <a:rPr lang="cs-CZ" sz="2400" dirty="0" smtClean="0"/>
              <a:t>→Hladiny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sz="2400" dirty="0" smtClean="0"/>
              <a:t> Pravé tlačítko myši nad hladinami.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sz="2400" dirty="0" smtClean="0"/>
              <a:t>Jméno odpovídající použití hladiny.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sz="2400" dirty="0" smtClean="0"/>
              <a:t>Viditelná, znamená, že ji uvidíte.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sz="2400" dirty="0" smtClean="0"/>
              <a:t>Zamknutá, že v ní nemůžete nic dělat.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sz="2400" dirty="0" smtClean="0"/>
              <a:t>Tisknutelná, že to, co v ní je, bude vytisknuto.</a:t>
            </a:r>
            <a:endParaRPr lang="cs-CZ" sz="2400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/>
          <a:srcRect l="39453" t="16666" r="39453" b="51389"/>
          <a:stretch>
            <a:fillRect/>
          </a:stretch>
        </p:blipFill>
        <p:spPr bwMode="auto">
          <a:xfrm>
            <a:off x="6215074" y="2357430"/>
            <a:ext cx="2782976" cy="2370683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/>
          <a:srcRect l="48047" t="40278" r="36719" b="47222"/>
          <a:stretch>
            <a:fillRect/>
          </a:stretch>
        </p:blipFill>
        <p:spPr bwMode="auto">
          <a:xfrm>
            <a:off x="2857488" y="5572140"/>
            <a:ext cx="2143140" cy="98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Přímá spojovací šipka 14"/>
          <p:cNvCxnSpPr/>
          <p:nvPr/>
        </p:nvCxnSpPr>
        <p:spPr>
          <a:xfrm>
            <a:off x="5572132" y="3643314"/>
            <a:ext cx="278608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ravoúhlá spojovací čára 16"/>
          <p:cNvCxnSpPr/>
          <p:nvPr/>
        </p:nvCxnSpPr>
        <p:spPr>
          <a:xfrm rot="5400000">
            <a:off x="3786182" y="4143380"/>
            <a:ext cx="1928826" cy="1643074"/>
          </a:xfrm>
          <a:prstGeom prst="bentConnector3">
            <a:avLst>
              <a:gd name="adj1" fmla="val 10009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ravoúhlá spojovací čára 20"/>
          <p:cNvCxnSpPr/>
          <p:nvPr/>
        </p:nvCxnSpPr>
        <p:spPr>
          <a:xfrm rot="10800000" flipV="1">
            <a:off x="3929058" y="4357694"/>
            <a:ext cx="1857388" cy="1785950"/>
          </a:xfrm>
          <a:prstGeom prst="bentConnector3">
            <a:avLst>
              <a:gd name="adj1" fmla="val -62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ravoúhlá spojovací čára 21"/>
          <p:cNvCxnSpPr/>
          <p:nvPr/>
        </p:nvCxnSpPr>
        <p:spPr>
          <a:xfrm rot="10800000" flipV="1">
            <a:off x="4000496" y="5143512"/>
            <a:ext cx="3000396" cy="1285884"/>
          </a:xfrm>
          <a:prstGeom prst="bentConnector3">
            <a:avLst>
              <a:gd name="adj1" fmla="val 26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214282" y="214290"/>
            <a:ext cx="357190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Práce s hladinami</a:t>
            </a:r>
            <a:r>
              <a:rPr lang="cs-CZ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>
                <a:solidFill>
                  <a:srgbClr val="FF0000"/>
                </a:solidFill>
              </a:rPr>
              <a:t>Hladina, tvorba hladiny</a:t>
            </a:r>
            <a:r>
              <a:rPr lang="cs-CZ" sz="1400" dirty="0" smtClean="0"/>
              <a:t>, zvláštní hladiny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85720" y="3429000"/>
            <a:ext cx="8572560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Nyní se kreslí v Modré hladině.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Barevné oko signalizuje viditelnost hladiny. Kliknutím na oko lze funkci přepnout.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Podobně visací zámek se vztahuje k </a:t>
            </a:r>
            <a:r>
              <a:rPr lang="cs-CZ" sz="2400" dirty="0" err="1" smtClean="0"/>
              <a:t>zamknutelnosti</a:t>
            </a:r>
            <a:r>
              <a:rPr lang="cs-CZ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Tiskárna k </a:t>
            </a:r>
            <a:r>
              <a:rPr lang="cs-CZ" sz="2400" dirty="0" err="1" smtClean="0"/>
              <a:t>tisknutelnosti</a:t>
            </a:r>
            <a:r>
              <a:rPr lang="cs-CZ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 smtClean="0"/>
              <a:t>Úkol</a:t>
            </a:r>
            <a:r>
              <a:rPr lang="cs-CZ" sz="2400" dirty="0" smtClean="0"/>
              <a:t>: Kreslete v červené hladině červené tvary, v modré hl. modře a v hlavní hladině černě. Úspěšnost testujte viditelností.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51172" t="23611" r="39453" b="52083"/>
          <a:stretch>
            <a:fillRect/>
          </a:stretch>
        </p:blipFill>
        <p:spPr bwMode="auto">
          <a:xfrm>
            <a:off x="4071934" y="214290"/>
            <a:ext cx="2071702" cy="302123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12" name="Přímá spojovací šipka 11"/>
          <p:cNvCxnSpPr/>
          <p:nvPr/>
        </p:nvCxnSpPr>
        <p:spPr>
          <a:xfrm rot="5400000" flipH="1" flipV="1">
            <a:off x="3821901" y="2035959"/>
            <a:ext cx="2571768" cy="7858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rot="5400000" flipH="1" flipV="1">
            <a:off x="2000232" y="2143116"/>
            <a:ext cx="3286148" cy="12858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rot="10800000">
            <a:off x="4429124" y="2071678"/>
            <a:ext cx="2928958" cy="27146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rot="5400000" flipH="1" flipV="1">
            <a:off x="3143240" y="3786190"/>
            <a:ext cx="2286016" cy="5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214282" y="214290"/>
            <a:ext cx="357190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Práce s hladinami</a:t>
            </a:r>
            <a:r>
              <a:rPr lang="cs-CZ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Hladina, tvorba hladiny, </a:t>
            </a:r>
            <a:r>
              <a:rPr lang="cs-CZ" sz="1400" dirty="0" smtClean="0">
                <a:solidFill>
                  <a:srgbClr val="FF0000"/>
                </a:solidFill>
              </a:rPr>
              <a:t>zvláštní hladiny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14282" y="928670"/>
            <a:ext cx="857256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Chcete-li projektovat ve stavebnictví s přesností na cm, nastavíme si pomocnou centimetrovou síť. Počátky všech útvaru se k nim přimknou, když zatrhneme „magnet“.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Dvojklik nad slovem síť.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Nastavte hodnoty podle</a:t>
            </a:r>
          </a:p>
          <a:p>
            <a:pPr marL="457200" indent="-457200"/>
            <a:r>
              <a:rPr lang="cs-CZ" sz="2400" dirty="0" smtClean="0"/>
              <a:t>	obrázku.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cs-CZ" sz="2400" dirty="0" smtClean="0"/>
              <a:t>Pokud tečky nevidíte,</a:t>
            </a:r>
          </a:p>
          <a:p>
            <a:pPr marL="457200" indent="-457200"/>
            <a:r>
              <a:rPr lang="cs-CZ" sz="2400" dirty="0" smtClean="0"/>
              <a:t>	přibližte si ho.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cs-CZ" sz="2400" b="1" dirty="0" smtClean="0"/>
              <a:t>Úkol</a:t>
            </a:r>
            <a:r>
              <a:rPr lang="cs-CZ" sz="2400" dirty="0" smtClean="0"/>
              <a:t>: nakreslete úsečku.</a:t>
            </a:r>
          </a:p>
          <a:p>
            <a:pPr marL="457200" indent="-457200">
              <a:buFont typeface="+mj-lt"/>
              <a:buAutoNum type="arabicPeriod" startAt="4"/>
            </a:pPr>
            <a:endParaRPr lang="cs-CZ" sz="2400" dirty="0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 l="50781" t="22222" r="20312" b="51389"/>
          <a:stretch>
            <a:fillRect/>
          </a:stretch>
        </p:blipFill>
        <p:spPr bwMode="auto">
          <a:xfrm>
            <a:off x="3714744" y="2071678"/>
            <a:ext cx="5286412" cy="271464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13" name="Přímá spojovací šipka 12"/>
          <p:cNvCxnSpPr/>
          <p:nvPr/>
        </p:nvCxnSpPr>
        <p:spPr>
          <a:xfrm rot="16200000" flipH="1">
            <a:off x="3643306" y="2285992"/>
            <a:ext cx="1071570" cy="1071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>
            <a:off x="2143108" y="2928934"/>
            <a:ext cx="4643470" cy="85725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214282" y="214290"/>
            <a:ext cx="357190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Práce s hladinami</a:t>
            </a:r>
            <a:r>
              <a:rPr lang="cs-CZ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Hladina, tvorba hladiny, </a:t>
            </a:r>
            <a:r>
              <a:rPr lang="cs-CZ" sz="1400" dirty="0" smtClean="0">
                <a:solidFill>
                  <a:srgbClr val="FF0000"/>
                </a:solidFill>
              </a:rPr>
              <a:t>zvláštní hladiny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14282" y="928670"/>
            <a:ext cx="8572560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Podobně jako ze síti bodů, lze pracovat s </a:t>
            </a:r>
            <a:r>
              <a:rPr lang="cs-CZ" sz="2400" dirty="0" smtClean="0">
                <a:solidFill>
                  <a:srgbClr val="FF0000"/>
                </a:solidFill>
              </a:rPr>
              <a:t>vodícími linkami</a:t>
            </a:r>
            <a:r>
              <a:rPr lang="cs-CZ" sz="2400" dirty="0" smtClean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Přepněte na kartu Vodící linky.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V Horizontální zadejte 10, Přidat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V Horizontální zadejte 30, Přidat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Zbytek nastavte podle obrázku.OK.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 smtClean="0"/>
              <a:t>Úkol</a:t>
            </a:r>
            <a:r>
              <a:rPr lang="cs-CZ" sz="2400" dirty="0" smtClean="0"/>
              <a:t>: Opět nakreslete úsečky.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Tentokrát konec úsečky</a:t>
            </a:r>
          </a:p>
          <a:p>
            <a:pPr marL="457200" indent="-457200"/>
            <a:r>
              <a:rPr lang="cs-CZ" sz="2400" dirty="0" smtClean="0"/>
              <a:t>	může být i mimo linku.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31250" t="36806" r="49609" b="36805"/>
          <a:stretch>
            <a:fillRect/>
          </a:stretch>
        </p:blipFill>
        <p:spPr bwMode="auto">
          <a:xfrm>
            <a:off x="3643306" y="3214686"/>
            <a:ext cx="4286280" cy="332405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8072462" y="6357958"/>
            <a:ext cx="92866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Konec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20" y="1071546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Zdroje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1. </a:t>
            </a:r>
            <a:r>
              <a:rPr lang="cs-CZ" b="1" dirty="0" smtClean="0"/>
              <a:t>Roubal, Pavel.</a:t>
            </a:r>
            <a:r>
              <a:rPr lang="cs-CZ" dirty="0" smtClean="0"/>
              <a:t> </a:t>
            </a:r>
            <a:r>
              <a:rPr lang="cs-CZ" i="1" dirty="0" smtClean="0"/>
              <a:t>Informatika a výpočetní technika pro střední školy Praktická učebnice. </a:t>
            </a:r>
            <a:r>
              <a:rPr lang="cs-CZ" dirty="0" smtClean="0"/>
              <a:t>Brno : </a:t>
            </a:r>
            <a:r>
              <a:rPr lang="cs-CZ" dirty="0" err="1" smtClean="0"/>
              <a:t>Computer</a:t>
            </a:r>
            <a:r>
              <a:rPr lang="cs-CZ" dirty="0" smtClean="0"/>
              <a:t> </a:t>
            </a:r>
            <a:r>
              <a:rPr lang="cs-CZ" dirty="0" err="1" smtClean="0"/>
              <a:t>Press</a:t>
            </a:r>
            <a:r>
              <a:rPr lang="cs-CZ" dirty="0" smtClean="0"/>
              <a:t>, a.s., 2011. ISBN 978-80-251-3227-2.</a:t>
            </a:r>
          </a:p>
          <a:p>
            <a:r>
              <a:rPr lang="cs-CZ" dirty="0" smtClean="0"/>
              <a:t>2. </a:t>
            </a:r>
            <a:r>
              <a:rPr lang="cs-CZ" b="1" dirty="0" smtClean="0"/>
              <a:t>Roubal, Pavel.</a:t>
            </a:r>
            <a:r>
              <a:rPr lang="cs-CZ" dirty="0" smtClean="0"/>
              <a:t> </a:t>
            </a:r>
            <a:r>
              <a:rPr lang="cs-CZ" i="1" dirty="0" smtClean="0"/>
              <a:t>Informatika a výpočetní technika pro střední školy Teoretická učebnice. </a:t>
            </a:r>
            <a:r>
              <a:rPr lang="cs-CZ" dirty="0" smtClean="0"/>
              <a:t>Brno : </a:t>
            </a:r>
            <a:r>
              <a:rPr lang="cs-CZ" dirty="0" err="1" smtClean="0"/>
              <a:t>Computer</a:t>
            </a:r>
            <a:r>
              <a:rPr lang="cs-CZ" dirty="0" smtClean="0"/>
              <a:t> </a:t>
            </a:r>
            <a:r>
              <a:rPr lang="cs-CZ" dirty="0" err="1" smtClean="0"/>
              <a:t>Press</a:t>
            </a:r>
            <a:r>
              <a:rPr lang="cs-CZ" dirty="0" smtClean="0"/>
              <a:t>, a.s., 2011. ISBN 978-80-251-3228-9.</a:t>
            </a:r>
          </a:p>
          <a:p>
            <a:r>
              <a:rPr lang="cs-CZ" dirty="0" smtClean="0"/>
              <a:t> 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341</Words>
  <Application>Microsoft Office PowerPoint</Application>
  <PresentationFormat>Předvádění na obrazovce (4:3)</PresentationFormat>
  <Paragraphs>63</Paragraphs>
  <Slides>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Majer</dc:creator>
  <cp:lastModifiedBy>František Stachovec in memoriam</cp:lastModifiedBy>
  <cp:revision>94</cp:revision>
  <dcterms:created xsi:type="dcterms:W3CDTF">2013-08-21T19:05:00Z</dcterms:created>
  <dcterms:modified xsi:type="dcterms:W3CDTF">2014-06-19T13:23:43Z</dcterms:modified>
</cp:coreProperties>
</file>