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B86D-3B11-474C-9E52-96638616890C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242F-C526-451B-862D-39A8EFC074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321826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VY_32_INOVACE_P4_3.2</a:t>
            </a:r>
            <a:endParaRPr lang="cs-CZ" sz="2000" dirty="0">
              <a:latin typeface="Calibri" pitchFamily="34" charset="0"/>
            </a:endParaRPr>
          </a:p>
          <a:p>
            <a:pPr algn="r"/>
            <a:r>
              <a:rPr lang="cs-CZ" sz="2000" b="1" dirty="0">
                <a:latin typeface="Calibri" pitchFamily="34" charset="0"/>
              </a:rPr>
              <a:t>Tematická oblast: </a:t>
            </a:r>
            <a:r>
              <a:rPr lang="cs-CZ" sz="2000" b="1" dirty="0" smtClean="0">
                <a:latin typeface="Calibri" pitchFamily="34" charset="0"/>
              </a:rPr>
              <a:t>Aplikační software pro práci s informacemi </a:t>
            </a:r>
            <a:r>
              <a:rPr lang="cs-CZ" sz="2000" b="1" dirty="0" smtClean="0">
                <a:latin typeface="Calibri" pitchFamily="34" charset="0"/>
              </a:rPr>
              <a:t>II</a:t>
            </a:r>
            <a:r>
              <a:rPr lang="cs-CZ" sz="2000" b="1" dirty="0" smtClean="0">
                <a:latin typeface="Calibri" pitchFamily="34" charset="0"/>
              </a:rPr>
              <a:t>.</a:t>
            </a:r>
            <a:endParaRPr lang="cs-CZ" sz="2000" b="1" dirty="0"/>
          </a:p>
          <a:p>
            <a:pPr algn="r"/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Vektorová grafika – objekty (spojení, kopírování)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Typ: DUM - kombinovaný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ICT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857500" y="4993605"/>
            <a:ext cx="34893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 dirty="0">
              <a:cs typeface="Times New Roman" pitchFamily="18" charset="0"/>
            </a:endParaRPr>
          </a:p>
          <a:p>
            <a:r>
              <a:rPr lang="cs-CZ" sz="1000" dirty="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2100" b="1" dirty="0" smtClean="0">
                <a:cs typeface="Times New Roman" pitchFamily="18" charset="0"/>
              </a:rPr>
              <a:t>Miroslav Filipec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 dirty="0">
                <a:cs typeface="Times New Roman" pitchFamily="18" charset="0"/>
              </a:rPr>
              <a:t>říjen 2012</a:t>
            </a:r>
          </a:p>
        </p:txBody>
      </p:sp>
      <p:pic>
        <p:nvPicPr>
          <p:cNvPr id="17411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27701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1071546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Zdroje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Praktická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978-80-251-3227-2.</a:t>
            </a:r>
          </a:p>
          <a:p>
            <a:r>
              <a:rPr lang="cs-CZ" dirty="0" smtClean="0"/>
              <a:t>2.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Teoretická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978-80-251-3228-9.</a:t>
            </a:r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000108"/>
            <a:ext cx="83582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Metodický list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DUM vede při operacích s tvary: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kopírování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duplikační režim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zdvojení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vícenásobné kopírování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průnik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sjednocení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rozdíl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Žáci souběžně zkoušejí popisované  činnosti, plní úkoly, které procvičují a upevňují si je.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Učitel musí znát popisované akce v </a:t>
            </a:r>
            <a:r>
              <a:rPr lang="cs-CZ" dirty="0" err="1" smtClean="0"/>
              <a:t>Zoner</a:t>
            </a:r>
            <a:r>
              <a:rPr lang="cs-CZ" dirty="0" smtClean="0"/>
              <a:t> </a:t>
            </a:r>
            <a:r>
              <a:rPr lang="cs-CZ" dirty="0" err="1" smtClean="0"/>
              <a:t>Callisto</a:t>
            </a:r>
            <a:r>
              <a:rPr lang="cs-CZ" dirty="0" smtClean="0"/>
              <a:t>, je vhodné si je předem vyzkoušet.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Digitální pomůcka názorně vede začátečníky.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Délka užití 30´.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282" y="214290"/>
            <a:ext cx="35719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 s objekty </a:t>
            </a:r>
            <a:r>
              <a:rPr lang="cs-CZ" sz="1400" dirty="0" smtClean="0"/>
              <a:t>(tvary, křivky):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Kopírování </a:t>
            </a:r>
            <a:r>
              <a:rPr lang="cs-CZ" sz="1400" dirty="0" smtClean="0"/>
              <a:t>(</a:t>
            </a:r>
            <a:r>
              <a:rPr lang="cs-CZ" sz="1400" dirty="0" smtClean="0">
                <a:solidFill>
                  <a:srgbClr val="FF0000"/>
                </a:solidFill>
              </a:rPr>
              <a:t>Duplikační režim</a:t>
            </a:r>
            <a:r>
              <a:rPr lang="cs-CZ" sz="1400" dirty="0" smtClean="0"/>
              <a:t>, 	Zdvojení, Vícenásobné kopírování)</a:t>
            </a:r>
          </a:p>
          <a:p>
            <a:r>
              <a:rPr lang="cs-CZ" sz="1400" dirty="0" smtClean="0"/>
              <a:t>Průnik, sjednocení, rozdíl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1643050"/>
            <a:ext cx="5286412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Spusťte si </a:t>
            </a:r>
            <a:r>
              <a:rPr lang="cs-CZ" sz="2400" dirty="0" err="1" smtClean="0"/>
              <a:t>ZonerCallisto</a:t>
            </a:r>
            <a:r>
              <a:rPr lang="cs-CZ" sz="2400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tvar obdélník, výplň modrá.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tvar elipsa, výplň červená.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Pomocí výběru je přesunujte.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Aktivujte </a:t>
            </a:r>
            <a:r>
              <a:rPr lang="cs-CZ" sz="2400" dirty="0" err="1" smtClean="0"/>
              <a:t>Objekty</a:t>
            </a:r>
            <a:r>
              <a:rPr lang="cs-CZ" sz="2400" dirty="0" smtClean="0"/>
              <a:t>→Duplikační režim.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Pomocí výběru je opět „přesunujte“.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nový tvar.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Zkuste jej přesunout.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Dokud nevypnete Duplikační režim, nepůjde to.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r="82813" b="74306"/>
          <a:stretch>
            <a:fillRect/>
          </a:stretch>
        </p:blipFill>
        <p:spPr bwMode="auto">
          <a:xfrm>
            <a:off x="5572132" y="285728"/>
            <a:ext cx="3143208" cy="264317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1" name="Přímá spojovací šipka 10"/>
          <p:cNvCxnSpPr/>
          <p:nvPr/>
        </p:nvCxnSpPr>
        <p:spPr>
          <a:xfrm rot="5400000" flipH="1" flipV="1">
            <a:off x="4321967" y="1750207"/>
            <a:ext cx="150019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t="1389" r="80078" b="70139"/>
          <a:stretch>
            <a:fillRect/>
          </a:stretch>
        </p:blipFill>
        <p:spPr bwMode="auto">
          <a:xfrm>
            <a:off x="5429256" y="3643314"/>
            <a:ext cx="2857488" cy="22972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282" y="214290"/>
            <a:ext cx="35719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 s objekty </a:t>
            </a:r>
            <a:r>
              <a:rPr lang="cs-CZ" sz="1400" dirty="0" smtClean="0"/>
              <a:t>(tvary, křivky):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Kopírování </a:t>
            </a:r>
            <a:r>
              <a:rPr lang="cs-CZ" sz="1400" dirty="0" smtClean="0"/>
              <a:t>(Duplikační režim, 	</a:t>
            </a:r>
            <a:r>
              <a:rPr lang="cs-CZ" sz="1400" dirty="0" smtClean="0">
                <a:solidFill>
                  <a:srgbClr val="FF0000"/>
                </a:solidFill>
              </a:rPr>
              <a:t>Zdvojení</a:t>
            </a:r>
            <a:r>
              <a:rPr lang="cs-CZ" sz="1400" dirty="0" smtClean="0"/>
              <a:t>, Vícenásobné kopírování)</a:t>
            </a:r>
          </a:p>
          <a:p>
            <a:r>
              <a:rPr lang="cs-CZ" sz="1400" dirty="0" smtClean="0"/>
              <a:t>Průnik, sjednocení, rozdíl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1643050"/>
            <a:ext cx="5286412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Spusťte si </a:t>
            </a:r>
            <a:r>
              <a:rPr lang="cs-CZ" sz="2400" dirty="0" err="1" smtClean="0"/>
              <a:t>ZonerCallisto</a:t>
            </a:r>
            <a:r>
              <a:rPr lang="cs-CZ" sz="2400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tvar hvězda, výplň žlutá.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Nechejte ji vybranou.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Objekty</a:t>
            </a:r>
            <a:r>
              <a:rPr lang="cs-CZ" sz="2400" dirty="0" smtClean="0"/>
              <a:t>→</a:t>
            </a:r>
            <a:r>
              <a:rPr lang="cs-CZ" sz="2400" b="1" dirty="0" smtClean="0"/>
              <a:t>Zdvojení</a:t>
            </a:r>
            <a:r>
              <a:rPr lang="cs-CZ" sz="2400" dirty="0" smtClean="0"/>
              <a:t> (Ctrl+D). Opakujte Ctrl+D.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6666" r="58594" b="54167"/>
          <a:stretch>
            <a:fillRect/>
          </a:stretch>
        </p:blipFill>
        <p:spPr bwMode="auto">
          <a:xfrm>
            <a:off x="3357554" y="3181715"/>
            <a:ext cx="4286280" cy="346199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282" y="214290"/>
            <a:ext cx="35719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 s objekty </a:t>
            </a:r>
            <a:r>
              <a:rPr lang="cs-CZ" sz="1400" dirty="0" smtClean="0"/>
              <a:t>(tvary, křivky):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Kopírování </a:t>
            </a:r>
            <a:r>
              <a:rPr lang="cs-CZ" sz="1400" dirty="0" smtClean="0"/>
              <a:t>(Duplikační režim, 	Zdvojení, </a:t>
            </a:r>
            <a:r>
              <a:rPr lang="cs-CZ" sz="1400" dirty="0" smtClean="0">
                <a:solidFill>
                  <a:srgbClr val="FF0000"/>
                </a:solidFill>
              </a:rPr>
              <a:t>Vícenásobné kopírování</a:t>
            </a:r>
            <a:r>
              <a:rPr lang="cs-CZ" sz="1400" dirty="0" smtClean="0"/>
              <a:t>)</a:t>
            </a:r>
          </a:p>
          <a:p>
            <a:r>
              <a:rPr lang="cs-CZ" sz="1400" dirty="0" smtClean="0"/>
              <a:t>Průnik, sjednocení, rozdíl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1643051"/>
            <a:ext cx="792961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Spusťte si </a:t>
            </a:r>
            <a:r>
              <a:rPr lang="cs-CZ" sz="2400" dirty="0" err="1" smtClean="0"/>
              <a:t>ZonerCallisto</a:t>
            </a:r>
            <a:r>
              <a:rPr lang="cs-CZ" sz="2400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tvar hvězda, výplň žlutá.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Nechejte ji vybranou.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Objekty</a:t>
            </a:r>
            <a:r>
              <a:rPr lang="cs-CZ" sz="2400" dirty="0" smtClean="0"/>
              <a:t>→</a:t>
            </a:r>
            <a:r>
              <a:rPr lang="cs-CZ" sz="2400" dirty="0" smtClean="0">
                <a:solidFill>
                  <a:srgbClr val="FF0000"/>
                </a:solidFill>
              </a:rPr>
              <a:t>Vícenásobné kopírování → Lineární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Nastavte hodnoty jako na obrázku.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Počet sloupců je 2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Počet řádků 4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Lze nastavovat vodorovný i </a:t>
            </a:r>
          </a:p>
          <a:p>
            <a:pPr marL="457200" indent="-457200"/>
            <a:r>
              <a:rPr lang="cs-CZ" sz="2400" dirty="0" smtClean="0"/>
              <a:t>	svislý rozestup – posun.</a:t>
            </a:r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9687" t="27083" r="55469" b="59028"/>
          <a:stretch>
            <a:fillRect/>
          </a:stretch>
        </p:blipFill>
        <p:spPr bwMode="auto">
          <a:xfrm>
            <a:off x="5214942" y="3143248"/>
            <a:ext cx="27146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23828" t="25694" r="66016" b="36805"/>
          <a:stretch>
            <a:fillRect/>
          </a:stretch>
        </p:blipFill>
        <p:spPr bwMode="auto">
          <a:xfrm>
            <a:off x="4286248" y="3500438"/>
            <a:ext cx="75671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282" y="214290"/>
            <a:ext cx="35719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 s objekty </a:t>
            </a:r>
            <a:r>
              <a:rPr lang="cs-CZ" sz="1400" dirty="0" smtClean="0"/>
              <a:t>(tvary, křivky):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Kopírování </a:t>
            </a:r>
            <a:r>
              <a:rPr lang="cs-CZ" sz="1400" dirty="0" smtClean="0"/>
              <a:t>(Duplikační režim, 	Zdvojení, </a:t>
            </a:r>
            <a:r>
              <a:rPr lang="cs-CZ" sz="1400" dirty="0" smtClean="0">
                <a:solidFill>
                  <a:srgbClr val="FF0000"/>
                </a:solidFill>
              </a:rPr>
              <a:t>Vícenásobné kopírování</a:t>
            </a:r>
            <a:r>
              <a:rPr lang="cs-CZ" sz="1400" dirty="0" smtClean="0"/>
              <a:t>)</a:t>
            </a:r>
          </a:p>
          <a:p>
            <a:r>
              <a:rPr lang="cs-CZ" sz="1400" dirty="0" smtClean="0"/>
              <a:t>Průnik, sjednocení, rozdíl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1643050"/>
            <a:ext cx="7929618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Spusťte si </a:t>
            </a:r>
            <a:r>
              <a:rPr lang="cs-CZ" sz="2400" dirty="0" err="1" smtClean="0"/>
              <a:t>ZonerCallisto</a:t>
            </a:r>
            <a:r>
              <a:rPr lang="cs-CZ" sz="2400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tvar hvězda, výplň žlutá.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kružnici.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Držte Shift, napřed označte</a:t>
            </a:r>
          </a:p>
          <a:p>
            <a:pPr marL="457200" indent="-457200"/>
            <a:r>
              <a:rPr lang="cs-CZ" sz="2400" dirty="0" smtClean="0"/>
              <a:t>	kružnici (po čem), pak hvězdu (co), pusťte Shift.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cs-CZ" sz="2400" dirty="0" err="1" smtClean="0"/>
              <a:t>Objekty</a:t>
            </a:r>
            <a:r>
              <a:rPr lang="cs-CZ" sz="2400" dirty="0" smtClean="0"/>
              <a:t>→</a:t>
            </a:r>
            <a:r>
              <a:rPr lang="cs-CZ" sz="2400" dirty="0" smtClean="0">
                <a:solidFill>
                  <a:srgbClr val="FF0000"/>
                </a:solidFill>
              </a:rPr>
              <a:t>Vícenásobné kopírování → Po křivce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cs-CZ" sz="2400" dirty="0" smtClean="0"/>
              <a:t>Nastavte počet kopií 6. OK.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cs-CZ" sz="2400" dirty="0" smtClean="0"/>
              <a:t>Vyzkoušejte další parametry.</a:t>
            </a:r>
          </a:p>
          <a:p>
            <a:pPr marL="457200" indent="-457200">
              <a:buFont typeface="+mj-lt"/>
              <a:buAutoNum type="arabicPeriod" startAt="5"/>
            </a:pPr>
            <a:endParaRPr lang="cs-CZ" sz="2400" dirty="0" smtClean="0"/>
          </a:p>
          <a:p>
            <a:pPr marL="457200" indent="-457200">
              <a:buFont typeface="+mj-lt"/>
              <a:buAutoNum type="arabicPeriod" startAt="5"/>
            </a:pPr>
            <a:endParaRPr lang="cs-CZ" sz="2400" dirty="0" smtClean="0"/>
          </a:p>
          <a:p>
            <a:pPr marL="457200" indent="-457200">
              <a:buFont typeface="+mj-lt"/>
              <a:buAutoNum type="arabicPeriod" startAt="5"/>
            </a:pPr>
            <a:endParaRPr lang="cs-CZ" sz="2400" dirty="0" smtClean="0"/>
          </a:p>
          <a:p>
            <a:pPr marL="457200" indent="-457200">
              <a:buFont typeface="+mj-lt"/>
              <a:buAutoNum type="arabicPeriod" startAt="5"/>
            </a:pPr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6666" r="53906" b="38889"/>
          <a:stretch>
            <a:fillRect/>
          </a:stretch>
        </p:blipFill>
        <p:spPr bwMode="auto">
          <a:xfrm>
            <a:off x="5000628" y="142852"/>
            <a:ext cx="2928958" cy="292895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37891" t="40278" r="50000" b="40972"/>
          <a:stretch>
            <a:fillRect/>
          </a:stretch>
        </p:blipFill>
        <p:spPr bwMode="auto">
          <a:xfrm>
            <a:off x="4643438" y="3929066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282" y="214290"/>
            <a:ext cx="35719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 s objekty </a:t>
            </a:r>
            <a:r>
              <a:rPr lang="cs-CZ" sz="1400" dirty="0" smtClean="0"/>
              <a:t>(tvary, křivky):</a:t>
            </a:r>
          </a:p>
          <a:p>
            <a:r>
              <a:rPr lang="cs-CZ" sz="1400" dirty="0" smtClean="0"/>
              <a:t>Kopírování (Duplikační režim, 	Zdvojení, Vícenásobné kopírování)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Průnik</a:t>
            </a:r>
            <a:r>
              <a:rPr lang="cs-CZ" sz="1400" dirty="0" smtClean="0"/>
              <a:t>, sjednocení, rozdíl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1643050"/>
            <a:ext cx="5286412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Spusťte si </a:t>
            </a:r>
            <a:r>
              <a:rPr lang="cs-CZ" sz="2400" dirty="0" err="1" smtClean="0"/>
              <a:t>ZonerCallisto</a:t>
            </a:r>
            <a:r>
              <a:rPr lang="cs-CZ" sz="2400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tvar obdélník, výplň modrá.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tvar elipsa, výplň červená.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Pomocí výběru je přesuňte tak, aby se překrývaly.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Označte oba tvary pomocí Shift.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Objekty</a:t>
            </a:r>
            <a:r>
              <a:rPr lang="cs-CZ" sz="2400" dirty="0" smtClean="0"/>
              <a:t>→Logické </a:t>
            </a:r>
            <a:r>
              <a:rPr lang="cs-CZ" sz="2400" dirty="0" err="1" smtClean="0"/>
              <a:t>operace</a:t>
            </a:r>
            <a:r>
              <a:rPr lang="cs-CZ" sz="2400" dirty="0" smtClean="0"/>
              <a:t>→</a:t>
            </a:r>
            <a:r>
              <a:rPr lang="cs-CZ" sz="2400" b="1" dirty="0" smtClean="0"/>
              <a:t>Průnik. objektů</a:t>
            </a:r>
            <a:r>
              <a:rPr lang="cs-CZ" sz="2400" dirty="0" smtClean="0"/>
              <a:t> (výplň zůstane ze spodního tvaru).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r="82813" b="74306"/>
          <a:stretch>
            <a:fillRect/>
          </a:stretch>
        </p:blipFill>
        <p:spPr bwMode="auto">
          <a:xfrm>
            <a:off x="5572132" y="285728"/>
            <a:ext cx="3143208" cy="264317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31250" t="37500" r="58594" b="52083"/>
          <a:stretch>
            <a:fillRect/>
          </a:stretch>
        </p:blipFill>
        <p:spPr bwMode="auto">
          <a:xfrm>
            <a:off x="5715008" y="3857628"/>
            <a:ext cx="18573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282" y="214290"/>
            <a:ext cx="35719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 s objekty </a:t>
            </a:r>
            <a:r>
              <a:rPr lang="cs-CZ" sz="1400" dirty="0" smtClean="0"/>
              <a:t>(tvary, křivky):</a:t>
            </a:r>
          </a:p>
          <a:p>
            <a:r>
              <a:rPr lang="cs-CZ" sz="1400" dirty="0" smtClean="0"/>
              <a:t>Kopírování (Duplikační režim, 	Zdvojení, Vícenásobné kopírování)</a:t>
            </a:r>
          </a:p>
          <a:p>
            <a:r>
              <a:rPr lang="cs-CZ" sz="1400" dirty="0" smtClean="0"/>
              <a:t>Průnik, </a:t>
            </a:r>
            <a:r>
              <a:rPr lang="cs-CZ" sz="1400" dirty="0" smtClean="0">
                <a:solidFill>
                  <a:srgbClr val="FF0000"/>
                </a:solidFill>
              </a:rPr>
              <a:t>sjednocení</a:t>
            </a:r>
            <a:r>
              <a:rPr lang="cs-CZ" sz="1400" dirty="0" smtClean="0"/>
              <a:t>, rozdíl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1643050"/>
            <a:ext cx="5286412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Spusťte si </a:t>
            </a:r>
            <a:r>
              <a:rPr lang="cs-CZ" sz="2400" dirty="0" err="1" smtClean="0"/>
              <a:t>ZonerCallisto</a:t>
            </a:r>
            <a:r>
              <a:rPr lang="cs-CZ" sz="2400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tvar obdélník, výplň modrá.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tvar elipsa, výplň červená.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Pomocí výběru je přesuňte tak, aby se překrývaly.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Označte oba tvary pomocí Shift.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Objekty</a:t>
            </a:r>
            <a:r>
              <a:rPr lang="cs-CZ" sz="2400" dirty="0" smtClean="0"/>
              <a:t>→Logické </a:t>
            </a:r>
            <a:r>
              <a:rPr lang="cs-CZ" sz="2400" dirty="0" err="1" smtClean="0"/>
              <a:t>operace</a:t>
            </a:r>
            <a:r>
              <a:rPr lang="cs-CZ" sz="2400" dirty="0" smtClean="0"/>
              <a:t>→</a:t>
            </a:r>
            <a:r>
              <a:rPr lang="cs-CZ" sz="2400" b="1" dirty="0" smtClean="0"/>
              <a:t>Spojit objekty</a:t>
            </a:r>
            <a:r>
              <a:rPr lang="cs-CZ" sz="2400" dirty="0" smtClean="0"/>
              <a:t> (výplň zůstane ze spodního tvaru).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r="82813" b="74306"/>
          <a:stretch>
            <a:fillRect/>
          </a:stretch>
        </p:blipFill>
        <p:spPr bwMode="auto">
          <a:xfrm>
            <a:off x="5572132" y="285728"/>
            <a:ext cx="3143208" cy="264317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25390" t="29861" r="51172" b="43750"/>
          <a:stretch>
            <a:fillRect/>
          </a:stretch>
        </p:blipFill>
        <p:spPr bwMode="auto">
          <a:xfrm>
            <a:off x="5429256" y="3929066"/>
            <a:ext cx="3071834" cy="194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282" y="214290"/>
            <a:ext cx="35719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 s objekty </a:t>
            </a:r>
            <a:r>
              <a:rPr lang="cs-CZ" sz="1400" dirty="0" smtClean="0"/>
              <a:t>(tvary, křivky):</a:t>
            </a:r>
          </a:p>
          <a:p>
            <a:r>
              <a:rPr lang="cs-CZ" sz="1400" dirty="0" smtClean="0"/>
              <a:t>Kopírování (Duplikační režim, 	Zdvojení, Vícenásobné kopírování)</a:t>
            </a:r>
          </a:p>
          <a:p>
            <a:r>
              <a:rPr lang="cs-CZ" sz="1400" dirty="0" smtClean="0"/>
              <a:t>Průnik, sjednocení, </a:t>
            </a:r>
            <a:r>
              <a:rPr lang="cs-CZ" sz="1400" dirty="0" smtClean="0">
                <a:solidFill>
                  <a:srgbClr val="FF0000"/>
                </a:solidFill>
              </a:rPr>
              <a:t>rozdíl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1643050"/>
            <a:ext cx="5572164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Spusťte si </a:t>
            </a:r>
            <a:r>
              <a:rPr lang="cs-CZ" sz="2400" dirty="0" err="1" smtClean="0"/>
              <a:t>ZonerCallisto</a:t>
            </a:r>
            <a:r>
              <a:rPr lang="cs-CZ" sz="2400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tvar obdélník, výplň modrá.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Vytvořte tvar elipsa, výplň červená.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Pomocí výběru je přesuňte tak, aby se překrývaly.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Označte řezací objekt (elipsa).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Objekty</a:t>
            </a:r>
            <a:r>
              <a:rPr lang="cs-CZ" sz="2400" dirty="0" smtClean="0"/>
              <a:t>→Logické operace → </a:t>
            </a:r>
            <a:r>
              <a:rPr lang="cs-CZ" sz="2400" b="1" dirty="0" smtClean="0"/>
              <a:t>Oříznout objekty → Označit řezací objekt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Označte řezaný objekt (obdélník).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/>
              <a:t>Objekty</a:t>
            </a:r>
            <a:r>
              <a:rPr lang="cs-CZ" sz="2400" dirty="0" smtClean="0"/>
              <a:t>→Logické operace → </a:t>
            </a:r>
            <a:r>
              <a:rPr lang="cs-CZ" sz="2400" b="1" dirty="0" smtClean="0"/>
              <a:t>Oříznout objekty → Oříznout vybrané objekty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r="82813" b="74306"/>
          <a:stretch>
            <a:fillRect/>
          </a:stretch>
        </p:blipFill>
        <p:spPr bwMode="auto">
          <a:xfrm>
            <a:off x="5572132" y="285728"/>
            <a:ext cx="3143208" cy="264317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25391" t="27083" r="62109" b="58333"/>
          <a:stretch>
            <a:fillRect/>
          </a:stretch>
        </p:blipFill>
        <p:spPr bwMode="auto">
          <a:xfrm>
            <a:off x="5857884" y="4857760"/>
            <a:ext cx="1928826" cy="126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8143900" y="6215082"/>
            <a:ext cx="78581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480</Words>
  <Application>Microsoft Office PowerPoint</Application>
  <PresentationFormat>Předvádění na obrazovce (4:3)</PresentationFormat>
  <Paragraphs>121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Majer</dc:creator>
  <cp:lastModifiedBy>František Stachovec in memoriam</cp:lastModifiedBy>
  <cp:revision>77</cp:revision>
  <dcterms:created xsi:type="dcterms:W3CDTF">2013-08-21T19:05:00Z</dcterms:created>
  <dcterms:modified xsi:type="dcterms:W3CDTF">2014-06-19T13:23:18Z</dcterms:modified>
</cp:coreProperties>
</file>