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6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88" autoAdjust="0"/>
  </p:normalViewPr>
  <p:slideViewPr>
    <p:cSldViewPr>
      <p:cViewPr>
        <p:scale>
          <a:sx n="110" d="100"/>
          <a:sy n="110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00000-E4C2-41E4-BB9A-D79B614C1A97}" type="datetimeFigureOut">
              <a:rPr lang="cs-CZ" smtClean="0"/>
              <a:pPr/>
              <a:t>19.6.2014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D77B6-5AC5-4967-85AC-647F3FC3DF5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2BFD-FF55-465C-8189-9AF2DA50E773}" type="datetimeFigureOut">
              <a:rPr lang="cs-CZ" smtClean="0"/>
              <a:pPr/>
              <a:t>19.6.2014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4C34-3B4C-4F64-AD4A-C913CB91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2BFD-FF55-465C-8189-9AF2DA50E773}" type="datetimeFigureOut">
              <a:rPr lang="cs-CZ" smtClean="0"/>
              <a:pPr/>
              <a:t>19.6.2014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4C34-3B4C-4F64-AD4A-C913CB91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2BFD-FF55-465C-8189-9AF2DA50E773}" type="datetimeFigureOut">
              <a:rPr lang="cs-CZ" smtClean="0"/>
              <a:pPr/>
              <a:t>19.6.2014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4C34-3B4C-4F64-AD4A-C913CB91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2BFD-FF55-465C-8189-9AF2DA50E773}" type="datetimeFigureOut">
              <a:rPr lang="cs-CZ" smtClean="0"/>
              <a:pPr/>
              <a:t>19.6.2014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4C34-3B4C-4F64-AD4A-C913CB91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2BFD-FF55-465C-8189-9AF2DA50E773}" type="datetimeFigureOut">
              <a:rPr lang="cs-CZ" smtClean="0"/>
              <a:pPr/>
              <a:t>19.6.2014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4C34-3B4C-4F64-AD4A-C913CB91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2BFD-FF55-465C-8189-9AF2DA50E773}" type="datetimeFigureOut">
              <a:rPr lang="cs-CZ" smtClean="0"/>
              <a:pPr/>
              <a:t>19.6.2014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4C34-3B4C-4F64-AD4A-C913CB91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2BFD-FF55-465C-8189-9AF2DA50E773}" type="datetimeFigureOut">
              <a:rPr lang="cs-CZ" smtClean="0"/>
              <a:pPr/>
              <a:t>19.6.2014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4C34-3B4C-4F64-AD4A-C913CB91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2BFD-FF55-465C-8189-9AF2DA50E773}" type="datetimeFigureOut">
              <a:rPr lang="cs-CZ" smtClean="0"/>
              <a:pPr/>
              <a:t>19.6.2014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4C34-3B4C-4F64-AD4A-C913CB91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2BFD-FF55-465C-8189-9AF2DA50E773}" type="datetimeFigureOut">
              <a:rPr lang="cs-CZ" smtClean="0"/>
              <a:pPr/>
              <a:t>19.6.2014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4C34-3B4C-4F64-AD4A-C913CB91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2BFD-FF55-465C-8189-9AF2DA50E773}" type="datetimeFigureOut">
              <a:rPr lang="cs-CZ" smtClean="0"/>
              <a:pPr/>
              <a:t>19.6.2014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4C34-3B4C-4F64-AD4A-C913CB91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2BFD-FF55-465C-8189-9AF2DA50E773}" type="datetimeFigureOut">
              <a:rPr lang="cs-CZ" smtClean="0"/>
              <a:pPr/>
              <a:t>19.6.2014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D4C34-3B4C-4F64-AD4A-C913CB91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22BFD-FF55-465C-8189-9AF2DA50E773}" type="datetimeFigureOut">
              <a:rPr lang="cs-CZ" smtClean="0"/>
              <a:pPr/>
              <a:t>19.6.2014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D4C34-3B4C-4F64-AD4A-C913CB91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photobank.org/main.php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y-online.cz/?s4&amp;q4=al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0" y="273050"/>
            <a:ext cx="9144000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000" dirty="0">
                <a:latin typeface="Calibri" pitchFamily="34" charset="0"/>
              </a:rPr>
              <a:t>				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Číslo šablony: III/2</a:t>
            </a:r>
          </a:p>
          <a:p>
            <a:pPr algn="ctr"/>
            <a:r>
              <a:rPr lang="cs-CZ" sz="2000" dirty="0" smtClean="0">
                <a:latin typeface="Calibri" pitchFamily="34" charset="0"/>
              </a:rPr>
              <a:t>VY_32_INOVACE_P4_</a:t>
            </a:r>
            <a:r>
              <a:rPr lang="cs-CZ" sz="1600" dirty="0" smtClean="0"/>
              <a:t>3.19</a:t>
            </a:r>
            <a:endParaRPr lang="cs-CZ" sz="1600" dirty="0"/>
          </a:p>
          <a:p>
            <a:pPr algn="r"/>
            <a:r>
              <a:rPr lang="cs-CZ" sz="2000" b="1" dirty="0">
                <a:latin typeface="Calibri" pitchFamily="34" charset="0"/>
              </a:rPr>
              <a:t>Tematická oblast: </a:t>
            </a:r>
            <a:r>
              <a:rPr lang="cs-CZ" sz="2000" b="1" dirty="0" smtClean="0">
                <a:latin typeface="Calibri" pitchFamily="34" charset="0"/>
              </a:rPr>
              <a:t>Aplikační software pro práci s informacemi </a:t>
            </a:r>
            <a:r>
              <a:rPr lang="cs-CZ" sz="2000" b="1" dirty="0" smtClean="0">
                <a:latin typeface="Calibri" pitchFamily="34" charset="0"/>
              </a:rPr>
              <a:t>II</a:t>
            </a:r>
            <a:r>
              <a:rPr lang="cs-CZ" sz="2000" b="1" dirty="0" smtClean="0">
                <a:latin typeface="Calibri" pitchFamily="34" charset="0"/>
              </a:rPr>
              <a:t>.</a:t>
            </a:r>
            <a:endParaRPr lang="cs-CZ" sz="2000" b="1" dirty="0"/>
          </a:p>
          <a:p>
            <a:pPr algn="ctr"/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Internet – etika, legálnost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                                                 Typ: DUM - kombinovaný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			Předmět: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ICT</a:t>
            </a:r>
            <a:endParaRPr lang="cs-CZ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Ročník: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r. (6leté),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r. (4leté)</a:t>
            </a:r>
          </a:p>
          <a:p>
            <a:pPr algn="ctr" eaLnBrk="0" hangingPunct="0"/>
            <a:endParaRPr lang="cs-CZ" dirty="0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2857500" y="4993605"/>
            <a:ext cx="3489325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1000" dirty="0">
                <a:solidFill>
                  <a:srgbClr val="000000"/>
                </a:solidFill>
                <a:cs typeface="Times New Roman" pitchFamily="18" charset="0"/>
              </a:rPr>
              <a:t>Zpracováno v rámci projektu</a:t>
            </a:r>
            <a:endParaRPr lang="cs-CZ" sz="800" dirty="0">
              <a:cs typeface="Times New Roman" pitchFamily="18" charset="0"/>
            </a:endParaRPr>
          </a:p>
          <a:p>
            <a:pPr algn="ctr" eaLnBrk="0" hangingPunct="0"/>
            <a:r>
              <a:rPr lang="cs-CZ" dirty="0">
                <a:solidFill>
                  <a:srgbClr val="000000"/>
                </a:solidFill>
                <a:cs typeface="Times New Roman" pitchFamily="18" charset="0"/>
              </a:rPr>
              <a:t>EU peníze školám</a:t>
            </a:r>
            <a:endParaRPr lang="cs-CZ" sz="800" dirty="0">
              <a:cs typeface="Times New Roman" pitchFamily="18" charset="0"/>
            </a:endParaRPr>
          </a:p>
          <a:p>
            <a:r>
              <a:rPr lang="cs-CZ" sz="1000" dirty="0">
                <a:latin typeface="Calibri" pitchFamily="34" charset="0"/>
                <a:cs typeface="Times New Roman" pitchFamily="18" charset="0"/>
              </a:rPr>
              <a:t>	  CZ.1.07/1.5.00/34.0296</a:t>
            </a:r>
          </a:p>
          <a:p>
            <a:pPr algn="ctr" eaLnBrk="0" hangingPunct="0"/>
            <a:r>
              <a:rPr lang="cs-CZ" sz="1300" dirty="0">
                <a:solidFill>
                  <a:srgbClr val="000000"/>
                </a:solidFill>
                <a:cs typeface="Times New Roman" pitchFamily="18" charset="0"/>
              </a:rPr>
              <a:t>Zpracovatel:</a:t>
            </a:r>
            <a:endParaRPr lang="cs-CZ" sz="800" dirty="0">
              <a:cs typeface="Times New Roman" pitchFamily="18" charset="0"/>
            </a:endParaRPr>
          </a:p>
          <a:p>
            <a:pPr algn="ctr" eaLnBrk="0" hangingPunct="0"/>
            <a:r>
              <a:rPr lang="cs-CZ" sz="2100" b="1" dirty="0" smtClean="0">
                <a:cs typeface="Times New Roman" pitchFamily="18" charset="0"/>
              </a:rPr>
              <a:t>Miroslav Filipec</a:t>
            </a:r>
            <a:endParaRPr lang="cs-CZ" sz="800" dirty="0">
              <a:cs typeface="Times New Roman" pitchFamily="18" charset="0"/>
            </a:endParaRPr>
          </a:p>
          <a:p>
            <a:pPr algn="ctr" eaLnBrk="0" hangingPunct="0"/>
            <a:r>
              <a:rPr lang="cs-CZ" sz="1300" dirty="0">
                <a:solidFill>
                  <a:srgbClr val="000000"/>
                </a:solidFill>
                <a:cs typeface="Times New Roman" pitchFamily="18" charset="0"/>
              </a:rPr>
              <a:t>Gymnázium, Třinec, příspěvková organizace</a:t>
            </a:r>
          </a:p>
          <a:p>
            <a:pPr algn="ctr" eaLnBrk="0" hangingPunct="0"/>
            <a:r>
              <a:rPr lang="cs-CZ" sz="1400" dirty="0">
                <a:solidFill>
                  <a:srgbClr val="000000"/>
                </a:solidFill>
                <a:cs typeface="Times New Roman" pitchFamily="18" charset="0"/>
              </a:rPr>
              <a:t>Datum vytvoření: </a:t>
            </a:r>
            <a:r>
              <a:rPr lang="cs-CZ" sz="1400" b="1" dirty="0">
                <a:cs typeface="Times New Roman" pitchFamily="18" charset="0"/>
              </a:rPr>
              <a:t>říjen </a:t>
            </a:r>
            <a:r>
              <a:rPr lang="cs-CZ" sz="1400" b="1" dirty="0" smtClean="0">
                <a:cs typeface="Times New Roman" pitchFamily="18" charset="0"/>
              </a:rPr>
              <a:t>2013</a:t>
            </a:r>
            <a:endParaRPr lang="cs-CZ" sz="1400" b="1" dirty="0">
              <a:cs typeface="Times New Roman" pitchFamily="18" charset="0"/>
            </a:endParaRPr>
          </a:p>
        </p:txBody>
      </p:sp>
      <p:pic>
        <p:nvPicPr>
          <p:cNvPr id="17411" name="obrázek 1" descr="\\Galerie\public\Fotky\Foto školy a učebny\Škola v říjnu 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8" y="2786063"/>
            <a:ext cx="2770187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6" descr="OPVK_ve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800225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71604" y="857232"/>
            <a:ext cx="621510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Použití cizího</a:t>
            </a:r>
            <a:r>
              <a:rPr lang="cs-CZ" sz="3200" b="1" dirty="0" smtClean="0"/>
              <a:t> textu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57158" y="2143116"/>
            <a:ext cx="82153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V odůvodněné míře lze citovat ( i celé části).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Pro vyučovací, vědecké účely není pro citaci překážka.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Pro komerci se musí respektovat autorská práva.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Vždy se musí uvést citace podle zákona ISO 690. Doporučuji seznámit se s nástrojem Citace a Bibliografie ve Wordu.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2400" dirty="0" smtClean="0"/>
          </a:p>
          <a:p>
            <a:pPr marL="457200" indent="-457200">
              <a:buFont typeface="Arial" pitchFamily="34" charset="0"/>
              <a:buChar char="•"/>
            </a:pPr>
            <a:endParaRPr lang="cs-CZ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14554"/>
            <a:ext cx="8885025" cy="4514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ovéPole 3"/>
          <p:cNvSpPr txBox="1"/>
          <p:nvPr/>
        </p:nvSpPr>
        <p:spPr>
          <a:xfrm>
            <a:off x="1357290" y="357166"/>
            <a:ext cx="621510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Použití cizího</a:t>
            </a:r>
            <a:r>
              <a:rPr lang="cs-CZ" sz="3200" b="1" dirty="0" smtClean="0"/>
              <a:t> textu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00034" y="150017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Citace ve Wordu: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71604" y="857232"/>
            <a:ext cx="621510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Použití cizího</a:t>
            </a:r>
            <a:r>
              <a:rPr lang="cs-CZ" sz="3200" b="1" dirty="0" smtClean="0"/>
              <a:t> obrázku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57158" y="2143116"/>
            <a:ext cx="82153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Jen se svolením majitele (autora).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Lze použít s volně dostupných zdrojů, tam jsou uvedeny podmínky použití.</a:t>
            </a:r>
            <a:r>
              <a:rPr lang="cs-CZ" sz="2400" dirty="0" smtClean="0">
                <a:hlinkClick r:id="rId2"/>
              </a:rPr>
              <a:t>http://www.</a:t>
            </a:r>
            <a:r>
              <a:rPr lang="cs-CZ" sz="2400" dirty="0" err="1" smtClean="0">
                <a:hlinkClick r:id="rId2"/>
              </a:rPr>
              <a:t>freephotobank.org</a:t>
            </a:r>
            <a:endParaRPr lang="cs-CZ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„Překvapivě“ nejobtížnější použití. (např. schémata i pro vzdělávací účely)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Když vložíte vlastní fotografii, můžete být žalován zobrazenou osobou na ní za újmu na osobnostních právech.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2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71604" y="857232"/>
            <a:ext cx="621510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Použití </a:t>
            </a:r>
            <a:r>
              <a:rPr lang="cs-CZ" sz="3200" b="1" dirty="0" smtClean="0"/>
              <a:t>hudby, filmu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7158" y="2143116"/>
            <a:ext cx="82153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Vy, fyzická osoba, se můžete v soukromí beztrestně dívat na film a poslouchat hudbu. (sláva)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Nesmíte však hudbu a film šířit (nabízet), když nejste majitelem a nemáte od něj k tomu souhlas.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Pro svou osobní potřebu můžete pořídit záznam.(hurá) Nelegální je odstranit, překonat ochranu kopírování.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Nesmíte však pouštět hudbu (film) na veřejnosti, ke komerci (restaurace, klub, ples, sportovní podnik, sjezdovka, autobus, před film., divadel. představením apod.) bez dodržení autorských práv (OSA).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2400" dirty="0" smtClean="0"/>
          </a:p>
        </p:txBody>
      </p:sp>
      <p:sp>
        <p:nvSpPr>
          <p:cNvPr id="5" name="Vývojový diagram: děrná páska 4"/>
          <p:cNvSpPr/>
          <p:nvPr/>
        </p:nvSpPr>
        <p:spPr>
          <a:xfrm>
            <a:off x="7643834" y="6072206"/>
            <a:ext cx="857256" cy="428628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8596" y="6215082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Poznámka. Nelegální program nesmíte mít ani uložený na svém </a:t>
            </a:r>
            <a:r>
              <a:rPr lang="cs-CZ" dirty="0" err="1" smtClean="0"/>
              <a:t>pc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42910" y="1857364"/>
            <a:ext cx="80724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Zdroje:</a:t>
            </a:r>
          </a:p>
          <a:p>
            <a:r>
              <a:rPr lang="cs-CZ" dirty="0" smtClean="0"/>
              <a:t>1. </a:t>
            </a:r>
            <a:r>
              <a:rPr lang="cs-CZ" b="1" dirty="0" smtClean="0"/>
              <a:t>Roubal, Pavel.</a:t>
            </a:r>
            <a:r>
              <a:rPr lang="cs-CZ" dirty="0" smtClean="0"/>
              <a:t> </a:t>
            </a:r>
            <a:r>
              <a:rPr lang="cs-CZ" i="1" dirty="0" smtClean="0"/>
              <a:t>Informatika a výpočetní technika pro střední školy Praktická učebnice. </a:t>
            </a:r>
            <a:r>
              <a:rPr lang="cs-CZ" dirty="0" smtClean="0"/>
              <a:t>Brno : Computer Press, a.s., 2011. ISBN 978-80-251-3227-2.</a:t>
            </a:r>
          </a:p>
          <a:p>
            <a:endParaRPr lang="cs-CZ" dirty="0" smtClean="0"/>
          </a:p>
          <a:p>
            <a:r>
              <a:rPr lang="cs-CZ" dirty="0" smtClean="0"/>
              <a:t>2. </a:t>
            </a:r>
            <a:r>
              <a:rPr lang="cs-CZ" b="1" dirty="0" smtClean="0"/>
              <a:t>Roubal, Pavel.</a:t>
            </a:r>
            <a:r>
              <a:rPr lang="cs-CZ" dirty="0" smtClean="0"/>
              <a:t> </a:t>
            </a:r>
            <a:r>
              <a:rPr lang="cs-CZ" i="1" dirty="0" smtClean="0"/>
              <a:t>Informatika a výpočetní technika pro střední školy Teoretická učebnice. </a:t>
            </a:r>
            <a:r>
              <a:rPr lang="cs-CZ" dirty="0" smtClean="0"/>
              <a:t>Brno : Computer Press, a.s., 2011. ISBN 978-80-251-3228-9.</a:t>
            </a:r>
          </a:p>
          <a:p>
            <a:endParaRPr lang="cs-CZ" dirty="0" smtClean="0"/>
          </a:p>
          <a:p>
            <a:r>
              <a:rPr lang="cs-CZ" b="1" dirty="0" smtClean="0"/>
              <a:t>Obrázky</a:t>
            </a:r>
            <a:r>
              <a:rPr lang="cs-CZ" dirty="0" smtClean="0"/>
              <a:t>: z MS Office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42910" y="1000108"/>
            <a:ext cx="77867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Metodika: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DUM zdůrazňuje etické zásady práce s ICT a seznamuje s autorským zákonem.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Potřebný čas: 15´.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Inovativnost je v názornosti prezentace.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 Inspirace obsahu a třídění je uvedena v literatuře.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Uživatel-učitel může body doplnit a rozšířit.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71604" y="857232"/>
            <a:ext cx="621510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Etika na </a:t>
            </a:r>
            <a:r>
              <a:rPr lang="cs-CZ" sz="3200" b="1" dirty="0" err="1" smtClean="0"/>
              <a:t>pc</a:t>
            </a:r>
            <a:r>
              <a:rPr lang="cs-CZ" sz="3200" b="1" dirty="0" smtClean="0"/>
              <a:t> a počítačových sítích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57158" y="2143116"/>
            <a:ext cx="82153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Slušné chování je deklarováno i v počítačových sítích (internet),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kdo pravidla vědomě porušuje, činí zlo, čili je </a:t>
            </a:r>
            <a:r>
              <a:rPr lang="cs-CZ" sz="2400" b="1" dirty="0" smtClean="0"/>
              <a:t>zločinec,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výše uvedené je bez výjimky, tzn. vztahuje se na všechny tvůrce viru apod.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00034" y="4214818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Zásady počítačové etiky</a:t>
            </a:r>
            <a:r>
              <a:rPr lang="cs-CZ" sz="2400" dirty="0" smtClean="0"/>
              <a:t>: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71604" y="857232"/>
            <a:ext cx="621510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Zásady počítačové etiky 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57158" y="2143116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400" dirty="0" smtClean="0"/>
              <a:t>1.  S použitím ICT nepoškodíš jiného člověka, nebudeš ho rušit.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71472" y="4429132"/>
            <a:ext cx="64294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Náměty k přemýšlení, jestli do tohoto bodu patří: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spam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anonymní pomluva, vyhrůžka, zastrašování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porušení autorských práv (foto, hudba, film)	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71604" y="857232"/>
            <a:ext cx="621510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Zásady počítačové etiky 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57158" y="2143116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400" dirty="0" smtClean="0"/>
              <a:t>2. Nenarušíš soukromí souborů druhého uživatele.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71472" y="4429132"/>
            <a:ext cx="6429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Náměty k přemýšlení, jestli do tohoto bodu patří: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prohlížení textů v PC sourozenců, rodičů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použití fotografií jiného uživatele, ke kterým jsem se náhodně dostal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71604" y="857232"/>
            <a:ext cx="621510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Zásady počítačové etiky 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57158" y="2143116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400" dirty="0" smtClean="0"/>
              <a:t>3. Nepoužiješ ICT ke krádeži.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71472" y="4429132"/>
            <a:ext cx="6429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Náměty k přemýšlení, jestli do tohoto bodu patří: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Je hacker borec a šikovný programátor?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Co se ještě krade na síti?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Krádež je zločin až tehdy, kdy postihne nás?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71604" y="857232"/>
            <a:ext cx="621510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Zásady počítačové etiky 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57158" y="2143116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400" dirty="0" smtClean="0"/>
              <a:t>4. Nepoužiješ ICT k falšování skutečností.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71472" y="4429132"/>
            <a:ext cx="64294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Náměty k přemýšlení, jestli do tohoto bodu patří: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Můžeme ve zpravodajství upravit fotografii tak, aby byla dramatičtější?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Můžeme cizí text vydávat za svůj? Uveďte příklady, kdy se tak děje.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71604" y="857232"/>
            <a:ext cx="621510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Zásady počítačové etiky 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57158" y="2143116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400" dirty="0" smtClean="0"/>
              <a:t>5. Poneseš zodpovědnost za důsledky sociálních dopadů svých produktů na ostatní.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00034" y="4071942"/>
            <a:ext cx="7715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Náměty k přemýšlení, jestli do tohoto bodu patří: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Hry podporující rasismu, sociální nesnášenlivost,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podporu nezákonnosti, zlu, lži, drog, 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zneužívání důvěry jednodušších spoluobčanů.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00034" y="5929330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Sdělení</a:t>
            </a:r>
            <a:r>
              <a:rPr lang="cs-CZ" dirty="0" smtClean="0"/>
              <a:t>: Na ty, kteří do smluv píši části písmem velikosti pod 5 bodů, čeká peklo, kde bude pláč a skřípění zubů.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71604" y="857232"/>
            <a:ext cx="621510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Autorský zákon a citování informací 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57158" y="2143116"/>
            <a:ext cx="84296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Stručně, jak citovat, jestli zákon snese zjednodušení.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>
                <a:hlinkClick r:id="rId2"/>
              </a:rPr>
              <a:t> Autorský zákon (zákon č. 121/2000 Sb., o právu autorském)</a:t>
            </a:r>
            <a:endParaRPr lang="cs-CZ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/>
              <a:t>Jak použít ve svých pracích, pro sebe:</a:t>
            </a:r>
          </a:p>
          <a:p>
            <a:pPr marL="2286000" lvl="4" indent="-457200">
              <a:buFont typeface="Arial" pitchFamily="34" charset="0"/>
              <a:buChar char="•"/>
            </a:pPr>
            <a:r>
              <a:rPr lang="cs-CZ" sz="2400" dirty="0" smtClean="0"/>
              <a:t>Text</a:t>
            </a:r>
          </a:p>
          <a:p>
            <a:pPr marL="2286000" lvl="4" indent="-457200">
              <a:buFont typeface="Arial" pitchFamily="34" charset="0"/>
              <a:buChar char="•"/>
            </a:pPr>
            <a:r>
              <a:rPr lang="cs-CZ" sz="2400" dirty="0" smtClean="0"/>
              <a:t>Obrázek</a:t>
            </a:r>
          </a:p>
          <a:p>
            <a:pPr marL="2286000" lvl="4" indent="-457200">
              <a:buFont typeface="Arial" pitchFamily="34" charset="0"/>
              <a:buChar char="•"/>
            </a:pPr>
            <a:r>
              <a:rPr lang="cs-CZ" sz="2400" dirty="0" smtClean="0"/>
              <a:t>Hudbu, film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659</Words>
  <Application>Microsoft Office PowerPoint</Application>
  <PresentationFormat>Předvádění na obrazovce (4:3)</PresentationFormat>
  <Paragraphs>86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Majer</dc:creator>
  <cp:lastModifiedBy>František Stachovec in memoriam</cp:lastModifiedBy>
  <cp:revision>65</cp:revision>
  <dcterms:created xsi:type="dcterms:W3CDTF">2013-08-24T08:41:23Z</dcterms:created>
  <dcterms:modified xsi:type="dcterms:W3CDTF">2014-06-19T13:28:23Z</dcterms:modified>
</cp:coreProperties>
</file>