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6" r:id="rId3"/>
    <p:sldId id="287" r:id="rId4"/>
    <p:sldId id="291" r:id="rId5"/>
    <p:sldId id="288" r:id="rId6"/>
    <p:sldId id="292" r:id="rId7"/>
    <p:sldId id="293" r:id="rId8"/>
    <p:sldId id="289" r:id="rId9"/>
    <p:sldId id="294" r:id="rId10"/>
    <p:sldId id="295" r:id="rId11"/>
    <p:sldId id="262" r:id="rId12"/>
    <p:sldId id="26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4CA1-3D95-4CDA-AB30-A40B476EDAD1}" type="datetimeFigureOut">
              <a:rPr lang="cs-CZ" smtClean="0"/>
              <a:pPr/>
              <a:t>10.4.2014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9F50-B992-4027-8AD1-E83E9BFFBE9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stujemeweb.cz/obsah/css/tridy-a-identifikatory.ph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ChangeArrowheads="1"/>
          </p:cNvSpPr>
          <p:nvPr/>
        </p:nvSpPr>
        <p:spPr bwMode="auto">
          <a:xfrm>
            <a:off x="0" y="-384175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</a:p>
          <a:p>
            <a:endParaRPr lang="cs-CZ" sz="2000" dirty="0">
              <a:latin typeface="Calibri" pitchFamily="34" charset="0"/>
              <a:cs typeface="Times New Roman" pitchFamily="18" charset="0"/>
            </a:endParaRPr>
          </a:p>
          <a:p>
            <a:r>
              <a:rPr lang="cs-CZ" sz="2000" dirty="0">
                <a:latin typeface="Calibri" pitchFamily="34" charset="0"/>
                <a:cs typeface="Times New Roman" pitchFamily="18" charset="0"/>
              </a:rPr>
              <a:t>  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smtClean="0">
                <a:latin typeface="Calibri" pitchFamily="34" charset="0"/>
              </a:rPr>
              <a:t>VY_32_INOVACE_</a:t>
            </a:r>
            <a:r>
              <a:rPr lang="cs-CZ" sz="2000" smtClean="0"/>
              <a:t>P4_3.13 </a:t>
            </a:r>
            <a:endParaRPr lang="cs-CZ" sz="2000" dirty="0">
              <a:latin typeface="Calibri" pitchFamily="34" charset="0"/>
            </a:endParaRPr>
          </a:p>
          <a:p>
            <a:pPr algn="ctr"/>
            <a:endParaRPr lang="cs-CZ" sz="2000" dirty="0">
              <a:latin typeface="Calibri" pitchFamily="34" charset="0"/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                     Tematická oblast: </a:t>
            </a:r>
            <a:r>
              <a:rPr lang="cs-CZ" dirty="0" smtClean="0"/>
              <a:t>Aplikační software pro práci s informacemi II. </a:t>
            </a:r>
            <a:endParaRPr lang="cs-CZ" sz="2400" b="1" dirty="0">
              <a:solidFill>
                <a:srgbClr val="00B0F0"/>
              </a:solidFill>
            </a:endParaRPr>
          </a:p>
          <a:p>
            <a:pPr algn="ctr"/>
            <a:r>
              <a:rPr lang="cs-CZ" sz="2400" b="1" dirty="0">
                <a:solidFill>
                  <a:srgbClr val="00B0F0"/>
                </a:solidFill>
                <a:latin typeface="Calibri" pitchFamily="34" charset="0"/>
              </a:rPr>
              <a:t> </a:t>
            </a:r>
            <a:r>
              <a:rPr lang="cs-CZ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CSS - vlastnosti </a:t>
            </a:r>
            <a:endParaRPr lang="cs-CZ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Typ: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ICT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2., 3. r. (6leté), 1. r. (4leté)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 dirty="0">
              <a:latin typeface="Calibri" pitchFamily="34" charset="0"/>
            </a:endParaRPr>
          </a:p>
        </p:txBody>
      </p:sp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857500" y="4940300"/>
            <a:ext cx="3489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Zpracováno v rámci projektu</a:t>
            </a:r>
            <a:endParaRPr lang="cs-CZ" sz="800" dirty="0">
              <a:latin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EU peníze školám</a:t>
            </a:r>
            <a:endParaRPr lang="cs-CZ" sz="800" dirty="0">
              <a:latin typeface="Calibri" pitchFamily="34" charset="0"/>
            </a:endParaRPr>
          </a:p>
          <a:p>
            <a:r>
              <a:rPr lang="cs-CZ" sz="1000" dirty="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Zpracovatel: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21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Mgr. René </a:t>
            </a:r>
            <a:r>
              <a:rPr lang="cs-CZ" sz="2100" b="1" dirty="0" err="1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Brauner</a:t>
            </a:r>
            <a:endParaRPr lang="cs-CZ" sz="800" dirty="0">
              <a:latin typeface="Calibri" pitchFamily="34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Datum vytvoření:</a:t>
            </a:r>
            <a:r>
              <a:rPr lang="cs-CZ" sz="1300" b="1" dirty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1300" b="1" dirty="0" smtClean="0">
                <a:solidFill>
                  <a:srgbClr val="33CCFF"/>
                </a:solidFill>
                <a:latin typeface="Calibri" pitchFamily="34" charset="0"/>
                <a:cs typeface="Times New Roman" pitchFamily="18" charset="0"/>
              </a:rPr>
              <a:t>březen 2014</a:t>
            </a:r>
            <a:endParaRPr lang="cs-CZ" dirty="0">
              <a:latin typeface="Calibri" pitchFamily="34" charset="0"/>
            </a:endParaRPr>
          </a:p>
        </p:txBody>
      </p:sp>
      <p:pic>
        <p:nvPicPr>
          <p:cNvPr id="13315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3213100"/>
            <a:ext cx="29146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PVK_ve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ctrTitle" idx="4294967295"/>
          </p:nvPr>
        </p:nvSpPr>
        <p:spPr>
          <a:xfrm>
            <a:off x="714375" y="1"/>
            <a:ext cx="7772400" cy="928670"/>
          </a:xfrm>
        </p:spPr>
        <p:txBody>
          <a:bodyPr/>
          <a:lstStyle/>
          <a:p>
            <a:r>
              <a:rPr lang="cs-CZ" sz="5400" b="1" dirty="0" smtClean="0">
                <a:latin typeface="Arial" charset="0"/>
              </a:rPr>
              <a:t>Zajímavost</a:t>
            </a:r>
          </a:p>
        </p:txBody>
      </p:sp>
      <p:sp>
        <p:nvSpPr>
          <p:cNvPr id="17411" name="Podnadpis 2"/>
          <p:cNvSpPr>
            <a:spLocks noGrp="1"/>
          </p:cNvSpPr>
          <p:nvPr>
            <p:ph type="subTitle" idx="4294967295"/>
          </p:nvPr>
        </p:nvSpPr>
        <p:spPr>
          <a:xfrm>
            <a:off x="142875" y="1071546"/>
            <a:ext cx="9001125" cy="55007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600" b="1" dirty="0" err="1" smtClean="0">
                <a:cs typeface="Courier New" pitchFamily="49" charset="0"/>
              </a:rPr>
              <a:t>Tagy</a:t>
            </a:r>
            <a:r>
              <a:rPr lang="cs-CZ" sz="2600" b="1" dirty="0" smtClean="0">
                <a:cs typeface="Courier New" pitchFamily="49" charset="0"/>
              </a:rPr>
              <a:t> &lt;</a:t>
            </a:r>
            <a:r>
              <a:rPr lang="cs-CZ" sz="2600" b="1" dirty="0" err="1" smtClean="0">
                <a:cs typeface="Courier New" pitchFamily="49" charset="0"/>
              </a:rPr>
              <a:t>span</a:t>
            </a:r>
            <a:r>
              <a:rPr lang="cs-CZ" sz="2600" b="1" dirty="0" smtClean="0">
                <a:cs typeface="Courier New" pitchFamily="49" charset="0"/>
              </a:rPr>
              <a:t>&gt; a &lt;div&gt;</a:t>
            </a:r>
          </a:p>
          <a:p>
            <a:pPr marL="0" indent="0">
              <a:buNone/>
            </a:pPr>
            <a:endParaRPr lang="cs-CZ" sz="20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000" dirty="0" smtClean="0">
                <a:cs typeface="Courier New" pitchFamily="49" charset="0"/>
              </a:rPr>
              <a:t>Někdy je ale potřeba zformátovat kus textu, který není vymezen žádným konkrétním </a:t>
            </a:r>
            <a:r>
              <a:rPr lang="cs-CZ" sz="2000" dirty="0" err="1" smtClean="0">
                <a:cs typeface="Courier New" pitchFamily="49" charset="0"/>
              </a:rPr>
              <a:t>tagem</a:t>
            </a:r>
            <a:r>
              <a:rPr lang="cs-CZ" sz="2000" dirty="0" smtClean="0">
                <a:cs typeface="Courier New" pitchFamily="49" charset="0"/>
              </a:rPr>
              <a:t>. Proto se tam vloží nový </a:t>
            </a:r>
            <a:r>
              <a:rPr lang="cs-CZ" sz="2000" dirty="0" err="1" smtClean="0">
                <a:cs typeface="Courier New" pitchFamily="49" charset="0"/>
              </a:rPr>
              <a:t>tag</a:t>
            </a:r>
            <a:r>
              <a:rPr lang="cs-CZ" sz="2000" dirty="0" smtClean="0">
                <a:cs typeface="Courier New" pitchFamily="49" charset="0"/>
              </a:rPr>
              <a:t> (má formu „prázdného obalu“). Zahrnuje-li formátovaná oblast více odstavců, použije se párový </a:t>
            </a:r>
            <a:r>
              <a:rPr lang="cs-CZ" sz="2000" dirty="0" err="1" smtClean="0">
                <a:cs typeface="Courier New" pitchFamily="49" charset="0"/>
              </a:rPr>
              <a:t>tag</a:t>
            </a:r>
            <a:r>
              <a:rPr lang="cs-CZ" sz="2000" dirty="0" smtClean="0">
                <a:cs typeface="Courier New" pitchFamily="49" charset="0"/>
              </a:rPr>
              <a:t> &lt;div&gt;, v rámci jednoho odstavce se používá &lt;</a:t>
            </a:r>
            <a:r>
              <a:rPr lang="cs-CZ" sz="2000" dirty="0" err="1" smtClean="0">
                <a:cs typeface="Courier New" pitchFamily="49" charset="0"/>
              </a:rPr>
              <a:t>span</a:t>
            </a:r>
            <a:r>
              <a:rPr lang="cs-CZ" sz="2000" dirty="0" smtClean="0">
                <a:cs typeface="Courier New" pitchFamily="49" charset="0"/>
              </a:rPr>
              <a:t>&gt;, protože &lt;div&gt; by to roztrhal do více odstavců. Například:</a:t>
            </a:r>
          </a:p>
          <a:p>
            <a:pPr marL="0" indent="0">
              <a:buNone/>
            </a:pPr>
            <a:endParaRPr lang="cs-CZ" sz="20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000" dirty="0" smtClean="0"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cs-CZ" sz="2000" dirty="0" smtClean="0">
                <a:cs typeface="Courier New" pitchFamily="49" charset="0"/>
              </a:rPr>
              <a:t>... &lt;!--normální odstavce --&gt;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  <a:cs typeface="Courier New" pitchFamily="49" charset="0"/>
              </a:rPr>
              <a:t>&lt;div style="</a:t>
            </a:r>
            <a:r>
              <a:rPr lang="cs-CZ" sz="2000" dirty="0" err="1" smtClean="0">
                <a:solidFill>
                  <a:srgbClr val="0070C0"/>
                </a:solidFill>
                <a:cs typeface="Courier New" pitchFamily="49" charset="0"/>
              </a:rPr>
              <a:t>color</a:t>
            </a:r>
            <a:r>
              <a:rPr lang="cs-CZ" sz="2000" dirty="0" smtClean="0">
                <a:solidFill>
                  <a:srgbClr val="0070C0"/>
                </a:solidFill>
                <a:cs typeface="Courier New" pitchFamily="49" charset="0"/>
              </a:rPr>
              <a:t>: </a:t>
            </a:r>
            <a:r>
              <a:rPr lang="cs-CZ" sz="2000" dirty="0" err="1" smtClean="0">
                <a:solidFill>
                  <a:srgbClr val="0070C0"/>
                </a:solidFill>
                <a:cs typeface="Courier New" pitchFamily="49" charset="0"/>
              </a:rPr>
              <a:t>maroon</a:t>
            </a:r>
            <a:r>
              <a:rPr lang="cs-CZ" sz="2000" dirty="0" smtClean="0">
                <a:solidFill>
                  <a:srgbClr val="0070C0"/>
                </a:solidFill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  <a:cs typeface="Courier New" pitchFamily="49" charset="0"/>
              </a:rPr>
              <a:t>... &lt;!-- mnoho různých odstavců, všechny budou hnědé --&gt;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70C0"/>
                </a:solidFill>
                <a:cs typeface="Courier New" pitchFamily="49" charset="0"/>
              </a:rPr>
              <a:t>&lt;/div&gt;</a:t>
            </a:r>
          </a:p>
          <a:p>
            <a:pPr marL="0" indent="0">
              <a:buNone/>
            </a:pPr>
            <a:r>
              <a:rPr lang="cs-CZ" sz="2000" dirty="0" smtClean="0">
                <a:cs typeface="Courier New" pitchFamily="49" charset="0"/>
              </a:rPr>
              <a:t>...&lt;!– opět normální odstavec --&gt;</a:t>
            </a:r>
          </a:p>
          <a:p>
            <a:pPr marL="0" indent="0">
              <a:buNone/>
            </a:pPr>
            <a:endParaRPr lang="cs-CZ" sz="20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000" dirty="0" smtClean="0">
                <a:cs typeface="Courier New" pitchFamily="49" charset="0"/>
              </a:rPr>
              <a:t>A druhý příklad:</a:t>
            </a:r>
          </a:p>
          <a:p>
            <a:pPr marL="0" indent="0">
              <a:buNone/>
            </a:pPr>
            <a:endParaRPr lang="cs-CZ" sz="20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000" dirty="0" smtClean="0">
                <a:cs typeface="Courier New" pitchFamily="49" charset="0"/>
              </a:rPr>
              <a:t>&lt;p&gt;Normální text a &lt;</a:t>
            </a:r>
            <a:r>
              <a:rPr lang="cs-CZ" sz="2000" dirty="0" err="1" smtClean="0">
                <a:cs typeface="Courier New" pitchFamily="49" charset="0"/>
              </a:rPr>
              <a:t>span</a:t>
            </a:r>
            <a:r>
              <a:rPr lang="cs-CZ" sz="2000" dirty="0" smtClean="0">
                <a:cs typeface="Courier New" pitchFamily="49" charset="0"/>
              </a:rPr>
              <a:t> style="font-style: </a:t>
            </a:r>
            <a:r>
              <a:rPr lang="cs-CZ" sz="2000" dirty="0" err="1" smtClean="0">
                <a:cs typeface="Courier New" pitchFamily="49" charset="0"/>
              </a:rPr>
              <a:t>italic</a:t>
            </a:r>
            <a:r>
              <a:rPr lang="cs-CZ" sz="2000" dirty="0" smtClean="0">
                <a:cs typeface="Courier New" pitchFamily="49" charset="0"/>
              </a:rPr>
              <a:t>"&gt;text kurzívou&lt;/</a:t>
            </a:r>
            <a:r>
              <a:rPr lang="cs-CZ" sz="2000" dirty="0" err="1" smtClean="0">
                <a:cs typeface="Courier New" pitchFamily="49" charset="0"/>
              </a:rPr>
              <a:t>span</a:t>
            </a:r>
            <a:r>
              <a:rPr lang="cs-CZ" sz="2000" dirty="0" smtClean="0">
                <a:cs typeface="Courier New" pitchFamily="49" charset="0"/>
              </a:rPr>
              <a:t>&gt; a zase normální text.&lt;/p&gt;</a:t>
            </a:r>
          </a:p>
          <a:p>
            <a:pPr marL="0" indent="0">
              <a:buNone/>
            </a:pPr>
            <a:r>
              <a:rPr lang="cs-CZ" sz="2000" dirty="0" smtClean="0">
                <a:cs typeface="Courier New" pitchFamily="49" charset="0"/>
              </a:rPr>
              <a:t>se zobrazí takto:</a:t>
            </a:r>
          </a:p>
          <a:p>
            <a:pPr marL="0" indent="0">
              <a:buNone/>
            </a:pPr>
            <a:endParaRPr lang="cs-CZ" sz="20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70C0"/>
                </a:solidFill>
                <a:cs typeface="Courier New" pitchFamily="49" charset="0"/>
              </a:rPr>
              <a:t>Normální text a </a:t>
            </a:r>
            <a:r>
              <a:rPr lang="cs-CZ" sz="2400" i="1" dirty="0" smtClean="0">
                <a:solidFill>
                  <a:srgbClr val="0070C0"/>
                </a:solidFill>
                <a:cs typeface="Courier New" pitchFamily="49" charset="0"/>
              </a:rPr>
              <a:t>text kurzívou</a:t>
            </a:r>
            <a:r>
              <a:rPr lang="cs-CZ" sz="2400" dirty="0" smtClean="0">
                <a:solidFill>
                  <a:srgbClr val="0070C0"/>
                </a:solidFill>
                <a:cs typeface="Courier New" pitchFamily="49" charset="0"/>
              </a:rPr>
              <a:t> a zase normální text.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6"/>
          </a:xfrm>
        </p:spPr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2844" y="1196752"/>
            <a:ext cx="8858312" cy="551839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Zjistěte, co znamenají pojmy XML, XHTML.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Jak můžete </a:t>
            </a:r>
            <a:r>
              <a:rPr lang="cs-CZ" dirty="0" err="1" smtClean="0">
                <a:solidFill>
                  <a:schemeClr val="tx1"/>
                </a:solidFill>
              </a:rPr>
              <a:t>uoravit</a:t>
            </a:r>
            <a:r>
              <a:rPr lang="cs-CZ" dirty="0" smtClean="0">
                <a:solidFill>
                  <a:schemeClr val="tx1"/>
                </a:solidFill>
              </a:rPr>
              <a:t> písmo pomocí CSS?</a:t>
            </a:r>
          </a:p>
          <a:p>
            <a:pPr marL="514350" indent="-514350" algn="l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Jaké jsou výhody připojení CSS pomocí </a:t>
            </a:r>
            <a:r>
              <a:rPr lang="cs-CZ" smtClean="0">
                <a:solidFill>
                  <a:schemeClr val="tx1"/>
                </a:solidFill>
              </a:rPr>
              <a:t>externího souboru?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0"/>
            <a:ext cx="8640960" cy="1470025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Citace zdrojů</a:t>
            </a:r>
            <a:endParaRPr lang="cs-CZ" b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5720" y="1714488"/>
            <a:ext cx="8643998" cy="2214578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 smtClean="0"/>
              <a:t>Pestujemeweb</a:t>
            </a:r>
            <a:r>
              <a:rPr lang="cs-CZ" sz="2400" dirty="0" smtClean="0"/>
              <a:t>. CSS</a:t>
            </a:r>
            <a:r>
              <a:rPr lang="cs-CZ" sz="2400" b="1" dirty="0" smtClean="0"/>
              <a:t> </a:t>
            </a:r>
            <a:r>
              <a:rPr lang="cs-CZ" sz="2400" dirty="0" smtClean="0"/>
              <a:t>[online]. [cit. 11.3.2014]. Dostupný na WWW: </a:t>
            </a:r>
            <a:r>
              <a:rPr lang="cs-CZ" sz="2400" dirty="0" smtClean="0">
                <a:hlinkClick r:id="rId2"/>
              </a:rPr>
              <a:t>http://www.</a:t>
            </a:r>
            <a:r>
              <a:rPr lang="cs-CZ" sz="2400" dirty="0" err="1" smtClean="0">
                <a:hlinkClick r:id="rId2"/>
              </a:rPr>
              <a:t>pestujemeweb.cz</a:t>
            </a:r>
            <a:r>
              <a:rPr lang="cs-CZ" sz="2400" dirty="0" smtClean="0">
                <a:hlinkClick r:id="rId2"/>
              </a:rPr>
              <a:t>/obsah/</a:t>
            </a:r>
            <a:r>
              <a:rPr lang="cs-CZ" sz="2400" dirty="0" err="1" smtClean="0">
                <a:hlinkClick r:id="rId2"/>
              </a:rPr>
              <a:t>css</a:t>
            </a:r>
            <a:r>
              <a:rPr lang="cs-CZ" sz="2400" dirty="0" smtClean="0">
                <a:hlinkClick r:id="rId2"/>
              </a:rPr>
              <a:t>/</a:t>
            </a:r>
            <a:r>
              <a:rPr lang="cs-CZ" sz="2400" dirty="0" err="1" smtClean="0">
                <a:hlinkClick r:id="rId2"/>
              </a:rPr>
              <a:t>tridy</a:t>
            </a:r>
            <a:r>
              <a:rPr lang="cs-CZ" sz="2400" dirty="0" smtClean="0">
                <a:hlinkClick r:id="rId2"/>
              </a:rPr>
              <a:t>-a-</a:t>
            </a:r>
            <a:r>
              <a:rPr lang="cs-CZ" sz="2400" dirty="0" err="1" smtClean="0">
                <a:hlinkClick r:id="rId2"/>
              </a:rPr>
              <a:t>identifikatory.php</a:t>
            </a:r>
            <a:endParaRPr lang="cs-CZ" sz="2400" dirty="0" smtClean="0"/>
          </a:p>
          <a:p>
            <a:pPr algn="l"/>
            <a:r>
              <a:rPr lang="cs-CZ" sz="2400" dirty="0" err="1" smtClean="0"/>
              <a:t>Wikipedia</a:t>
            </a:r>
            <a:r>
              <a:rPr lang="cs-CZ" sz="2400" dirty="0" smtClean="0"/>
              <a:t>. </a:t>
            </a:r>
            <a:r>
              <a:rPr lang="cs-CZ" sz="2400" b="1" dirty="0" smtClean="0"/>
              <a:t>CSS </a:t>
            </a:r>
            <a:r>
              <a:rPr lang="cs-CZ" sz="2400" dirty="0" smtClean="0"/>
              <a:t>[online]. [cit. 11.3.2014]. Dostupný na WWW: http://cs.wikipedia.org/wiki/Css</a:t>
            </a:r>
          </a:p>
          <a:p>
            <a:pPr algn="l"/>
            <a:endParaRPr lang="cs-CZ" sz="2400" dirty="0" smtClean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14282" y="4214818"/>
            <a:ext cx="8786874" cy="221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357158" y="3929066"/>
            <a:ext cx="8643998" cy="2643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list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Prezentace je určena k procvičení učiva v 2., 3. ročníku šestiletého a 1. ročníku čtyřletého studia. Je možné ji zařadit i do plánů seminářů ICT v rámci opakování. </a:t>
            </a:r>
          </a:p>
          <a:p>
            <a:r>
              <a:rPr lang="cs-CZ" dirty="0" smtClean="0"/>
              <a:t>Prezentace vede žáka k pochopení problematiky tvorby webových stránek, prezentované učivo se ihned aplikuje do výuky. Žák prokazuje znalost pojmů HTML, CSS. Žák je schopen napsat krátký zdrojový kód. </a:t>
            </a:r>
          </a:p>
          <a:p>
            <a:r>
              <a:rPr lang="cs-CZ" dirty="0" smtClean="0"/>
              <a:t>Úkoly řeší žáci samostatně na pracovních stanicích. Mohou používat doporučené učebnice, </a:t>
            </a:r>
            <a:r>
              <a:rPr lang="cs-CZ" dirty="0" err="1" smtClean="0"/>
              <a:t>google</a:t>
            </a:r>
            <a:r>
              <a:rPr lang="cs-CZ" dirty="0" smtClean="0"/>
              <a:t> nebo </a:t>
            </a:r>
            <a:r>
              <a:rPr lang="cs-CZ" dirty="0" err="1" smtClean="0"/>
              <a:t>wikipedii</a:t>
            </a:r>
            <a:r>
              <a:rPr lang="cs-CZ" dirty="0" smtClean="0"/>
              <a:t>.</a:t>
            </a:r>
          </a:p>
          <a:p>
            <a:r>
              <a:rPr lang="cs-CZ" dirty="0" smtClean="0"/>
              <a:t>Práce a následná kontrola probíhají ve spolupráci s učitelem.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 idx="4294967295"/>
          </p:nvPr>
        </p:nvSpPr>
        <p:spPr>
          <a:xfrm>
            <a:off x="714375" y="0"/>
            <a:ext cx="7772400" cy="1470025"/>
          </a:xfrm>
        </p:spPr>
        <p:txBody>
          <a:bodyPr/>
          <a:lstStyle/>
          <a:p>
            <a:pPr eaLnBrk="1" hangingPunct="1"/>
            <a:r>
              <a:rPr lang="cs-CZ" sz="5400" b="1" dirty="0" smtClean="0">
                <a:latin typeface="Arial" charset="0"/>
              </a:rPr>
              <a:t>CSS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4294967295"/>
          </p:nvPr>
        </p:nvSpPr>
        <p:spPr>
          <a:xfrm>
            <a:off x="142875" y="1357313"/>
            <a:ext cx="9001125" cy="50958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*Kaskádové styly (v anglickém originále </a:t>
            </a:r>
            <a:r>
              <a:rPr lang="cs-CZ" sz="2400" b="1" dirty="0" err="1" smtClean="0">
                <a:latin typeface="Arial" charset="0"/>
              </a:rPr>
              <a:t>Cascading</a:t>
            </a:r>
            <a:r>
              <a:rPr lang="cs-CZ" sz="2400" b="1" dirty="0" smtClean="0">
                <a:latin typeface="Arial" charset="0"/>
              </a:rPr>
              <a:t> Style </a:t>
            </a:r>
            <a:r>
              <a:rPr lang="cs-CZ" sz="2400" b="1" dirty="0" err="1" smtClean="0">
                <a:latin typeface="Arial" charset="0"/>
              </a:rPr>
              <a:t>Sheets</a:t>
            </a:r>
            <a:r>
              <a:rPr lang="cs-CZ" sz="2400" b="1" dirty="0" smtClean="0">
                <a:latin typeface="Arial" charset="0"/>
              </a:rPr>
              <a:t> se zkratkou CSS) je jazyk pro popis způsobu zobrazení stránek napsaných v jazycích HTML, XHTML nebo XML.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cs-CZ" sz="24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>
                <a:latin typeface="Arial" charset="0"/>
              </a:rPr>
              <a:t>*Hlavním smyslem je umožnit návrhářům oddělit vzhled dokumentu od jeho struktury a obsahu. Původně to měl umožnit už jazyk HTML, ale v důsledku nedostatečných standardů a konkurenčního boje výrobců prohlížečů se vyvinul jinak. Starší verze HTML obsahují celou řadu elementů, které nepopisují obsah a strukturu dokumentu, ale i způsob jeho zobrazení. Z hlediska zpracování dokumentů a vyhledávání informací </a:t>
            </a:r>
            <a:r>
              <a:rPr lang="cs-CZ" sz="2400" b="1" dirty="0" smtClean="0">
                <a:solidFill>
                  <a:schemeClr val="accent2"/>
                </a:solidFill>
                <a:latin typeface="Arial" charset="0"/>
              </a:rPr>
              <a:t>není takový vývoj žádoucí</a:t>
            </a:r>
            <a:r>
              <a:rPr lang="cs-CZ" sz="2400" b="1" dirty="0" smtClean="0">
                <a:latin typeface="Arial" charset="0"/>
              </a:rPr>
              <a:t>.</a:t>
            </a:r>
            <a:r>
              <a:rPr lang="cs-CZ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 idx="4294967295"/>
          </p:nvPr>
        </p:nvSpPr>
        <p:spPr>
          <a:xfrm>
            <a:off x="714375" y="1"/>
            <a:ext cx="7772400" cy="928670"/>
          </a:xfrm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cs-CZ" sz="5400" dirty="0" smtClean="0"/>
              <a:t>Syntax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4294967295"/>
          </p:nvPr>
        </p:nvSpPr>
        <p:spPr>
          <a:xfrm>
            <a:off x="142875" y="857232"/>
            <a:ext cx="9001125" cy="585791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latin typeface="+mj-lt"/>
              </a:rPr>
              <a:t>Definice kaskádových stylů sestává z několika pravidel. Každé pravidlo obsahuje selektor a blok deklarací. Každý blok deklarací pak obsahuje deklarace oddělené středníky ; a každá deklarace sestává z identifikátoru vlastnosti, následuje dvojtečka : a hodnota vlastnosti.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Příklad pravidla: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400" dirty="0" smtClean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body</a:t>
            </a:r>
            <a:r>
              <a:rPr lang="cs-CZ" sz="2400" dirty="0" smtClean="0">
                <a:latin typeface="+mj-lt"/>
              </a:rPr>
              <a:t> 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  </a:t>
            </a:r>
            <a:r>
              <a:rPr lang="cs-CZ" sz="2400" dirty="0" smtClean="0">
                <a:solidFill>
                  <a:srgbClr val="00B050"/>
                </a:solidFill>
                <a:latin typeface="+mj-lt"/>
              </a:rPr>
              <a:t>background-</a:t>
            </a:r>
            <a:r>
              <a:rPr lang="cs-CZ" sz="2400" dirty="0" err="1" smtClean="0">
                <a:solidFill>
                  <a:srgbClr val="00B050"/>
                </a:solidFill>
                <a:latin typeface="+mj-lt"/>
              </a:rPr>
              <a:t>color</a:t>
            </a:r>
            <a:r>
              <a:rPr lang="cs-CZ" sz="2400" dirty="0" smtClean="0">
                <a:solidFill>
                  <a:srgbClr val="00B050"/>
                </a:solidFill>
                <a:latin typeface="+mj-lt"/>
              </a:rPr>
              <a:t>:</a:t>
            </a:r>
            <a:r>
              <a:rPr lang="cs-CZ" sz="2400" dirty="0" smtClean="0">
                <a:latin typeface="+mj-lt"/>
              </a:rPr>
              <a:t> </a:t>
            </a:r>
            <a:r>
              <a:rPr lang="cs-CZ" sz="2400" dirty="0" err="1" smtClean="0">
                <a:solidFill>
                  <a:srgbClr val="0070C0"/>
                </a:solidFill>
                <a:latin typeface="+mj-lt"/>
              </a:rPr>
              <a:t>white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  </a:t>
            </a:r>
            <a:r>
              <a:rPr lang="cs-CZ" sz="2400" dirty="0" err="1" smtClean="0">
                <a:latin typeface="+mj-lt"/>
              </a:rPr>
              <a:t>color</a:t>
            </a:r>
            <a:r>
              <a:rPr lang="cs-CZ" sz="2400" dirty="0" smtClean="0">
                <a:latin typeface="+mj-lt"/>
              </a:rPr>
              <a:t>: </a:t>
            </a:r>
            <a:r>
              <a:rPr lang="cs-CZ" sz="2400" dirty="0" err="1" smtClean="0">
                <a:latin typeface="+mj-lt"/>
              </a:rPr>
              <a:t>black</a:t>
            </a:r>
            <a:r>
              <a:rPr lang="cs-CZ" sz="2400" dirty="0" smtClean="0">
                <a:latin typeface="+mj-lt"/>
              </a:rPr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  </a:t>
            </a:r>
            <a:r>
              <a:rPr lang="cs-CZ" sz="2400" dirty="0" err="1" smtClean="0">
                <a:latin typeface="+mj-lt"/>
              </a:rPr>
              <a:t>padding</a:t>
            </a:r>
            <a:r>
              <a:rPr lang="cs-CZ" sz="2400" dirty="0" smtClean="0">
                <a:latin typeface="+mj-lt"/>
              </a:rPr>
              <a:t>: 10px 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}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400" dirty="0" smtClean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Celý blok nazveme pravidlo,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„body“ je selektor,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část v závorkách je blok deklarací,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řádek „background-</a:t>
            </a:r>
            <a:r>
              <a:rPr lang="cs-CZ" sz="2400" dirty="0" err="1" smtClean="0">
                <a:latin typeface="+mj-lt"/>
              </a:rPr>
              <a:t>color</a:t>
            </a:r>
            <a:r>
              <a:rPr lang="cs-CZ" sz="2400" dirty="0" smtClean="0">
                <a:latin typeface="+mj-lt"/>
              </a:rPr>
              <a:t>: </a:t>
            </a:r>
            <a:r>
              <a:rPr lang="cs-CZ" sz="2400" dirty="0" err="1" smtClean="0">
                <a:latin typeface="+mj-lt"/>
              </a:rPr>
              <a:t>white</a:t>
            </a:r>
            <a:r>
              <a:rPr lang="cs-CZ" sz="2400" dirty="0" smtClean="0">
                <a:latin typeface="+mj-lt"/>
              </a:rPr>
              <a:t>;“ je deklarace samotná,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solidFill>
                  <a:srgbClr val="00B050"/>
                </a:solidFill>
                <a:latin typeface="+mj-lt"/>
              </a:rPr>
              <a:t>„background-</a:t>
            </a:r>
            <a:r>
              <a:rPr lang="cs-CZ" sz="2400" dirty="0" err="1" smtClean="0">
                <a:solidFill>
                  <a:srgbClr val="00B050"/>
                </a:solidFill>
                <a:latin typeface="+mj-lt"/>
              </a:rPr>
              <a:t>color</a:t>
            </a:r>
            <a:r>
              <a:rPr lang="cs-CZ" sz="2400" dirty="0" smtClean="0">
                <a:solidFill>
                  <a:srgbClr val="00B050"/>
                </a:solidFill>
                <a:latin typeface="+mj-lt"/>
              </a:rPr>
              <a:t>“ je identifikátor vlastnosti </a:t>
            </a:r>
            <a:r>
              <a:rPr lang="cs-CZ" sz="2400" dirty="0" smtClean="0">
                <a:latin typeface="+mj-lt"/>
              </a:rPr>
              <a:t>a 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„</a:t>
            </a:r>
            <a:r>
              <a:rPr lang="cs-CZ" sz="2400" dirty="0" err="1" smtClean="0">
                <a:solidFill>
                  <a:srgbClr val="0070C0"/>
                </a:solidFill>
                <a:latin typeface="+mj-lt"/>
              </a:rPr>
              <a:t>white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“ její hodnota.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Celý kód pak nastavuje barvu pozadí stránky na bílou, barvu textu na černou a okraj na 10 </a:t>
            </a:r>
            <a:r>
              <a:rPr lang="cs-CZ" sz="2400" dirty="0" err="1" smtClean="0">
                <a:latin typeface="+mj-lt"/>
              </a:rPr>
              <a:t>pixelů</a:t>
            </a:r>
            <a:r>
              <a:rPr lang="cs-CZ" sz="2400" dirty="0" smtClean="0">
                <a:latin typeface="+mj-lt"/>
              </a:rPr>
              <a:t>.</a:t>
            </a:r>
          </a:p>
        </p:txBody>
      </p:sp>
      <p:sp>
        <p:nvSpPr>
          <p:cNvPr id="4" name="Pravá složená závorka 3"/>
          <p:cNvSpPr/>
          <p:nvPr/>
        </p:nvSpPr>
        <p:spPr>
          <a:xfrm>
            <a:off x="3143240" y="2786058"/>
            <a:ext cx="428628" cy="15716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786182" y="3345420"/>
            <a:ext cx="942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pravidlo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ctrTitle" idx="4294967295"/>
          </p:nvPr>
        </p:nvSpPr>
        <p:spPr>
          <a:xfrm>
            <a:off x="714375" y="0"/>
            <a:ext cx="7772400" cy="1470025"/>
          </a:xfrm>
        </p:spPr>
        <p:txBody>
          <a:bodyPr/>
          <a:lstStyle/>
          <a:p>
            <a:pPr eaLnBrk="1" hangingPunct="1"/>
            <a:r>
              <a:rPr lang="cs-CZ" sz="5400" b="1" dirty="0" smtClean="0">
                <a:latin typeface="Arial" charset="0"/>
              </a:rPr>
              <a:t>CSS - příklad</a:t>
            </a:r>
          </a:p>
        </p:txBody>
      </p:sp>
      <p:sp>
        <p:nvSpPr>
          <p:cNvPr id="16387" name="Podnadpis 2"/>
          <p:cNvSpPr>
            <a:spLocks noGrp="1"/>
          </p:cNvSpPr>
          <p:nvPr>
            <p:ph type="subTitle" idx="4294967295"/>
          </p:nvPr>
        </p:nvSpPr>
        <p:spPr>
          <a:xfrm>
            <a:off x="142875" y="1357313"/>
            <a:ext cx="9001125" cy="53117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b="1" dirty="0" err="1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1600" b="1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  &lt;style&gt;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	h1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	{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	</a:t>
            </a:r>
            <a:r>
              <a:rPr lang="cs-CZ" sz="1600" b="1" dirty="0" err="1" smtClean="0">
                <a:solidFill>
                  <a:srgbClr val="FF0000"/>
                </a:solidFill>
                <a:latin typeface="Courier New" pitchFamily="49" charset="0"/>
              </a:rPr>
              <a:t>color</a:t>
            </a: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 : green;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	font-</a:t>
            </a:r>
            <a:r>
              <a:rPr lang="cs-CZ" sz="1600" b="1" dirty="0" err="1" smtClean="0">
                <a:solidFill>
                  <a:srgbClr val="FF0000"/>
                </a:solidFill>
                <a:latin typeface="Courier New" pitchFamily="49" charset="0"/>
              </a:rPr>
              <a:t>size</a:t>
            </a: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 : 30px;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	}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</a:rPr>
              <a:t>  &lt;/style&gt;</a:t>
            </a:r>
            <a:endParaRPr lang="cs-CZ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cs-CZ" sz="1600" b="1" dirty="0" err="1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cs-CZ" sz="1600" b="1" dirty="0" smtClean="0">
                <a:solidFill>
                  <a:schemeClr val="folHlink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&lt;h1&gt;NADPIS&lt;/h1&gt;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="http://www.gymtri.cz"&gt;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GYMTRI&lt;/a&gt;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html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 idx="4294967295"/>
          </p:nvPr>
        </p:nvSpPr>
        <p:spPr>
          <a:xfrm>
            <a:off x="142844" y="71438"/>
            <a:ext cx="8858312" cy="92867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</a:pPr>
            <a:r>
              <a:rPr lang="cs-CZ" sz="4000" b="1" dirty="0" smtClean="0"/>
              <a:t>Připojení kaskádových stylů do HTML stránky</a:t>
            </a:r>
          </a:p>
        </p:txBody>
      </p:sp>
      <p:sp>
        <p:nvSpPr>
          <p:cNvPr id="15363" name="Podnadpis 2"/>
          <p:cNvSpPr>
            <a:spLocks noGrp="1"/>
          </p:cNvSpPr>
          <p:nvPr>
            <p:ph type="subTitle" idx="4294967295"/>
          </p:nvPr>
        </p:nvSpPr>
        <p:spPr>
          <a:xfrm>
            <a:off x="142875" y="1428736"/>
            <a:ext cx="9001125" cy="52864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latin typeface="+mj-lt"/>
              </a:rPr>
              <a:t>Existuje několik možných způsobů, jak aplikovat kaskádové styly v HTML dokumentu; v praxi se nejčastěji používá odkaz na externí soubor.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900" dirty="0" smtClean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Připojení externího souboru pomocí elementu link. Příklad: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400" dirty="0" smtClean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&lt;</a:t>
            </a:r>
            <a:r>
              <a:rPr lang="cs-CZ" sz="2400" dirty="0" err="1" smtClean="0">
                <a:latin typeface="+mj-lt"/>
              </a:rPr>
              <a:t>head</a:t>
            </a:r>
            <a:r>
              <a:rPr lang="cs-CZ" sz="2400" dirty="0" smtClean="0">
                <a:latin typeface="+mj-lt"/>
              </a:rPr>
              <a:t>&gt;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  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&lt;link </a:t>
            </a:r>
            <a:r>
              <a:rPr lang="cs-CZ" sz="2400" dirty="0" err="1" smtClean="0">
                <a:solidFill>
                  <a:srgbClr val="0070C0"/>
                </a:solidFill>
                <a:latin typeface="+mj-lt"/>
              </a:rPr>
              <a:t>rel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='</a:t>
            </a:r>
            <a:r>
              <a:rPr lang="cs-CZ" sz="2400" dirty="0" err="1" smtClean="0">
                <a:solidFill>
                  <a:srgbClr val="0070C0"/>
                </a:solidFill>
                <a:latin typeface="+mj-lt"/>
              </a:rPr>
              <a:t>stylesheet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' </a:t>
            </a:r>
            <a:r>
              <a:rPr lang="cs-CZ" sz="2400" dirty="0" err="1" smtClean="0">
                <a:solidFill>
                  <a:srgbClr val="0070C0"/>
                </a:solidFill>
                <a:latin typeface="+mj-lt"/>
              </a:rPr>
              <a:t>href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='styly.</a:t>
            </a:r>
            <a:r>
              <a:rPr lang="cs-CZ" sz="2400" dirty="0" err="1" smtClean="0">
                <a:solidFill>
                  <a:srgbClr val="0070C0"/>
                </a:solidFill>
                <a:latin typeface="+mj-lt"/>
              </a:rPr>
              <a:t>css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' type='text/</a:t>
            </a:r>
            <a:r>
              <a:rPr lang="cs-CZ" sz="2400" dirty="0" err="1" smtClean="0">
                <a:solidFill>
                  <a:srgbClr val="0070C0"/>
                </a:solidFill>
                <a:latin typeface="+mj-lt"/>
              </a:rPr>
              <a:t>css</a:t>
            </a:r>
            <a:r>
              <a:rPr lang="cs-CZ" sz="2400" dirty="0" smtClean="0">
                <a:solidFill>
                  <a:srgbClr val="0070C0"/>
                </a:solidFill>
                <a:latin typeface="+mj-lt"/>
              </a:rPr>
              <a:t>'&gt;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 smtClean="0">
                <a:latin typeface="+mj-lt"/>
              </a:rPr>
              <a:t>&lt;/</a:t>
            </a:r>
            <a:r>
              <a:rPr lang="cs-CZ" sz="2400" dirty="0" err="1" smtClean="0">
                <a:latin typeface="+mj-lt"/>
              </a:rPr>
              <a:t>head</a:t>
            </a:r>
            <a:r>
              <a:rPr lang="cs-CZ" sz="2400" dirty="0" smtClean="0">
                <a:latin typeface="+mj-lt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Podnadpis 2"/>
          <p:cNvSpPr>
            <a:spLocks noGrp="1"/>
          </p:cNvSpPr>
          <p:nvPr>
            <p:ph type="subTitle" idx="4294967295"/>
          </p:nvPr>
        </p:nvSpPr>
        <p:spPr>
          <a:xfrm>
            <a:off x="142875" y="1214422"/>
            <a:ext cx="9001125" cy="550072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</a:pPr>
            <a:r>
              <a:rPr lang="cs-CZ" sz="2900" dirty="0" smtClean="0">
                <a:latin typeface="+mj-lt"/>
              </a:rPr>
              <a:t> Zápis stylů do elementu style. Takové styly se aplikují na celou stránku podle předepsaných selektorů. Příklad: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&lt;style type="text/</a:t>
            </a:r>
            <a:r>
              <a:rPr lang="cs-CZ" sz="2900" dirty="0" err="1" smtClean="0">
                <a:solidFill>
                  <a:srgbClr val="0070C0"/>
                </a:solidFill>
                <a:latin typeface="+mj-lt"/>
              </a:rPr>
              <a:t>css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"&gt;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#</a:t>
            </a:r>
            <a:r>
              <a:rPr lang="cs-CZ" sz="2900" dirty="0" err="1" smtClean="0">
                <a:solidFill>
                  <a:srgbClr val="0070C0"/>
                </a:solidFill>
                <a:latin typeface="+mj-lt"/>
              </a:rPr>
              <a:t>hlavicka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{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  </a:t>
            </a:r>
            <a:r>
              <a:rPr lang="cs-CZ" sz="2900" dirty="0" err="1" smtClean="0">
                <a:solidFill>
                  <a:srgbClr val="0070C0"/>
                </a:solidFill>
                <a:latin typeface="+mj-lt"/>
              </a:rPr>
              <a:t>width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: 200px;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  </a:t>
            </a:r>
            <a:r>
              <a:rPr lang="cs-CZ" sz="2900" dirty="0" err="1" smtClean="0">
                <a:solidFill>
                  <a:srgbClr val="0070C0"/>
                </a:solidFill>
                <a:latin typeface="+mj-lt"/>
              </a:rPr>
              <a:t>height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: 450px;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}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&lt;/style&gt;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900" dirty="0" smtClean="0">
              <a:latin typeface="+mj-lt"/>
            </a:endParaRPr>
          </a:p>
          <a:p>
            <a:pPr marL="0" indent="0">
              <a:lnSpc>
                <a:spcPct val="120000"/>
              </a:lnSpc>
            </a:pPr>
            <a:r>
              <a:rPr lang="cs-CZ" sz="2900" dirty="0" smtClean="0">
                <a:latin typeface="+mj-lt"/>
              </a:rPr>
              <a:t> Přímý </a:t>
            </a:r>
            <a:r>
              <a:rPr lang="cs-CZ" sz="2900" dirty="0" err="1" smtClean="0">
                <a:latin typeface="+mj-lt"/>
              </a:rPr>
              <a:t>inline</a:t>
            </a:r>
            <a:r>
              <a:rPr lang="cs-CZ" sz="2900" dirty="0" smtClean="0">
                <a:latin typeface="+mj-lt"/>
              </a:rPr>
              <a:t> zápis stylu pomocí atributu style. Tato pravidla budou aplikována pouze na dotyčný element (tedy: chybí zde ona </a:t>
            </a:r>
            <a:r>
              <a:rPr lang="cs-CZ" sz="2900" dirty="0" err="1" smtClean="0">
                <a:latin typeface="+mj-lt"/>
              </a:rPr>
              <a:t>kaskádovost</a:t>
            </a:r>
            <a:r>
              <a:rPr lang="cs-CZ" sz="2900" dirty="0" smtClean="0">
                <a:latin typeface="+mj-lt"/>
              </a:rPr>
              <a:t>). Ukázka: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900" dirty="0" smtClean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900" dirty="0" smtClean="0">
                <a:latin typeface="+mj-lt"/>
              </a:rPr>
              <a:t>&lt;p 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style="</a:t>
            </a:r>
            <a:r>
              <a:rPr lang="cs-CZ" sz="2900" dirty="0" err="1" smtClean="0">
                <a:solidFill>
                  <a:srgbClr val="0070C0"/>
                </a:solidFill>
                <a:latin typeface="+mj-lt"/>
              </a:rPr>
              <a:t>color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: </a:t>
            </a:r>
            <a:r>
              <a:rPr lang="cs-CZ" sz="2900" dirty="0" err="1" smtClean="0">
                <a:solidFill>
                  <a:srgbClr val="0070C0"/>
                </a:solidFill>
                <a:latin typeface="+mj-lt"/>
              </a:rPr>
              <a:t>red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; text-</a:t>
            </a:r>
            <a:r>
              <a:rPr lang="cs-CZ" sz="2900" dirty="0" err="1" smtClean="0">
                <a:solidFill>
                  <a:srgbClr val="0070C0"/>
                </a:solidFill>
                <a:latin typeface="+mj-lt"/>
              </a:rPr>
              <a:t>decoration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: </a:t>
            </a:r>
            <a:r>
              <a:rPr lang="cs-CZ" sz="2900" dirty="0" err="1" smtClean="0">
                <a:solidFill>
                  <a:srgbClr val="0070C0"/>
                </a:solidFill>
                <a:latin typeface="+mj-lt"/>
              </a:rPr>
              <a:t>underline</a:t>
            </a:r>
            <a:r>
              <a:rPr lang="cs-CZ" sz="2900" dirty="0" smtClean="0">
                <a:solidFill>
                  <a:srgbClr val="0070C0"/>
                </a:solidFill>
                <a:latin typeface="+mj-lt"/>
              </a:rPr>
              <a:t>"</a:t>
            </a:r>
            <a:r>
              <a:rPr lang="cs-CZ" sz="2900" dirty="0" smtClean="0">
                <a:latin typeface="+mj-lt"/>
              </a:rPr>
              <a:t>&gt;Tento odstavec bude červený a podtržený.&lt;/p&gt;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900" dirty="0" smtClean="0">
              <a:latin typeface="+mj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42844" y="71438"/>
            <a:ext cx="8858312" cy="9286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Připojení kaskádových stylů do HTML stránky</a:t>
            </a:r>
            <a:endParaRPr kumimoji="0" lang="cs-CZ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ctrTitle" idx="4294967295"/>
          </p:nvPr>
        </p:nvSpPr>
        <p:spPr>
          <a:xfrm>
            <a:off x="714375" y="0"/>
            <a:ext cx="7772400" cy="1470025"/>
          </a:xfrm>
        </p:spPr>
        <p:txBody>
          <a:bodyPr/>
          <a:lstStyle/>
          <a:p>
            <a:r>
              <a:rPr lang="cs-CZ" sz="5400" b="1" dirty="0" smtClean="0">
                <a:latin typeface="Arial" charset="0"/>
              </a:rPr>
              <a:t>CSS - příklad</a:t>
            </a:r>
          </a:p>
        </p:txBody>
      </p:sp>
      <p:sp>
        <p:nvSpPr>
          <p:cNvPr id="17411" name="Podnadpis 2"/>
          <p:cNvSpPr>
            <a:spLocks noGrp="1"/>
          </p:cNvSpPr>
          <p:nvPr>
            <p:ph type="subTitle" idx="4294967295"/>
          </p:nvPr>
        </p:nvSpPr>
        <p:spPr>
          <a:xfrm>
            <a:off x="142875" y="1357313"/>
            <a:ext cx="9001125" cy="502443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&lt;head&gt;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&lt;/head&gt;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  &lt;h1 </a:t>
            </a:r>
            <a:r>
              <a:rPr lang="cs-CZ" sz="2000" b="1" smtClean="0">
                <a:solidFill>
                  <a:srgbClr val="FF0000"/>
                </a:solidFill>
                <a:latin typeface="Courier New" pitchFamily="49" charset="0"/>
              </a:rPr>
              <a:t>style=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000" b="1" smtClean="0">
                <a:solidFill>
                  <a:srgbClr val="FF0000"/>
                </a:solidFill>
                <a:latin typeface="Courier New" pitchFamily="49" charset="0"/>
              </a:rPr>
              <a:t>color:green;font-size:30px</a:t>
            </a:r>
            <a:r>
              <a:rPr lang="en-US" sz="20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&gt;NADPIS&lt;/h1&gt;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&lt;a href="http://www.gymtri.cz"&gt;</a:t>
            </a: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GYMTRI&lt;/a&gt;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sz="2000" b="1" smtClean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ctrTitle" idx="4294967295"/>
          </p:nvPr>
        </p:nvSpPr>
        <p:spPr>
          <a:xfrm>
            <a:off x="714375" y="1"/>
            <a:ext cx="7772400" cy="928670"/>
          </a:xfrm>
        </p:spPr>
        <p:txBody>
          <a:bodyPr/>
          <a:lstStyle/>
          <a:p>
            <a:r>
              <a:rPr lang="cs-CZ" sz="5400" b="1" dirty="0" smtClean="0">
                <a:latin typeface="Arial" charset="0"/>
              </a:rPr>
              <a:t>Třídy</a:t>
            </a:r>
          </a:p>
        </p:txBody>
      </p:sp>
      <p:sp>
        <p:nvSpPr>
          <p:cNvPr id="17411" name="Podnadpis 2"/>
          <p:cNvSpPr>
            <a:spLocks noGrp="1"/>
          </p:cNvSpPr>
          <p:nvPr>
            <p:ph type="subTitle" idx="4294967295"/>
          </p:nvPr>
        </p:nvSpPr>
        <p:spPr>
          <a:xfrm>
            <a:off x="142875" y="1071546"/>
            <a:ext cx="9001125" cy="550072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sz="2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3100" dirty="0" smtClean="0">
                <a:solidFill>
                  <a:schemeClr val="accent1"/>
                </a:solidFill>
                <a:cs typeface="Courier New" pitchFamily="49" charset="0"/>
              </a:rPr>
              <a:t>.</a:t>
            </a:r>
            <a:r>
              <a:rPr lang="cs-CZ" sz="3100" dirty="0" err="1" smtClean="0">
                <a:solidFill>
                  <a:schemeClr val="accent1"/>
                </a:solidFill>
                <a:cs typeface="Courier New" pitchFamily="49" charset="0"/>
              </a:rPr>
              <a:t>vyrazny</a:t>
            </a:r>
            <a:r>
              <a:rPr lang="cs-CZ" sz="3100" dirty="0" smtClean="0">
                <a:solidFill>
                  <a:schemeClr val="accent1"/>
                </a:solidFill>
                <a:cs typeface="Courier New" pitchFamily="49" charset="0"/>
              </a:rPr>
              <a:t> </a:t>
            </a:r>
            <a:r>
              <a:rPr lang="cs-CZ" sz="3100" dirty="0" smtClean="0">
                <a:cs typeface="Courier New" pitchFamily="49" charset="0"/>
              </a:rPr>
              <a:t>{</a:t>
            </a:r>
            <a:r>
              <a:rPr lang="cs-CZ" sz="3100" dirty="0" err="1" smtClean="0">
                <a:cs typeface="Courier New" pitchFamily="49" charset="0"/>
              </a:rPr>
              <a:t>color</a:t>
            </a:r>
            <a:r>
              <a:rPr lang="cs-CZ" sz="3100" dirty="0" smtClean="0">
                <a:cs typeface="Courier New" pitchFamily="49" charset="0"/>
              </a:rPr>
              <a:t>: </a:t>
            </a:r>
            <a:r>
              <a:rPr lang="cs-CZ" sz="3100" dirty="0" err="1" smtClean="0">
                <a:cs typeface="Courier New" pitchFamily="49" charset="0"/>
              </a:rPr>
              <a:t>red</a:t>
            </a:r>
            <a:r>
              <a:rPr lang="cs-CZ" sz="3100" dirty="0" smtClean="0">
                <a:cs typeface="Courier New" pitchFamily="49" charset="0"/>
              </a:rPr>
              <a:t>;}</a:t>
            </a:r>
          </a:p>
          <a:p>
            <a:pPr marL="0" indent="0">
              <a:buNone/>
            </a:pPr>
            <a:endParaRPr lang="cs-CZ" sz="2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600" dirty="0" smtClean="0">
                <a:cs typeface="Courier New" pitchFamily="49" charset="0"/>
              </a:rPr>
              <a:t>Třída začíná tečkou a poté následuje název třídy (mezi tečkou a názvem není mezera!).</a:t>
            </a:r>
          </a:p>
          <a:p>
            <a:pPr marL="0" indent="0">
              <a:buNone/>
            </a:pPr>
            <a:r>
              <a:rPr lang="cs-CZ" sz="2600" dirty="0" smtClean="0">
                <a:cs typeface="Courier New" pitchFamily="49" charset="0"/>
              </a:rPr>
              <a:t>Název píšeme bez diakritiky a mezer. Název může být libovolný, avšak neměl by obsahovat znaky jako otazník, vykřičník, neměl by začínat číslicí.</a:t>
            </a:r>
          </a:p>
          <a:p>
            <a:pPr marL="0" indent="0">
              <a:buNone/>
            </a:pPr>
            <a:endParaRPr lang="cs-CZ" sz="2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600" dirty="0" smtClean="0">
                <a:cs typeface="Courier New" pitchFamily="49" charset="0"/>
              </a:rPr>
              <a:t>Možná teď někoho napadne, proč jsem zvolil slovo </a:t>
            </a:r>
            <a:r>
              <a:rPr lang="cs-CZ" sz="2600" dirty="0" err="1" smtClean="0">
                <a:cs typeface="Courier New" pitchFamily="49" charset="0"/>
              </a:rPr>
              <a:t>vyrazny</a:t>
            </a:r>
            <a:r>
              <a:rPr lang="cs-CZ" sz="2600" dirty="0" smtClean="0">
                <a:cs typeface="Courier New" pitchFamily="49" charset="0"/>
              </a:rPr>
              <a:t> a ne třeba </a:t>
            </a:r>
            <a:r>
              <a:rPr lang="cs-CZ" sz="2600" dirty="0" err="1" smtClean="0">
                <a:cs typeface="Courier New" pitchFamily="49" charset="0"/>
              </a:rPr>
              <a:t>cerveny</a:t>
            </a:r>
            <a:r>
              <a:rPr lang="cs-CZ" sz="2600" dirty="0" smtClean="0">
                <a:cs typeface="Courier New" pitchFamily="49" charset="0"/>
              </a:rPr>
              <a:t>. S barvami to je totiž trochu ošidnější. Co když se mi červený odstavec přestane líbit a předělám ho třeba na oranžový nebo nějak jinak zvýrazněný? Potom bych musel přepsat i třídu, aby mě to nemátlo. Proto jsem volil univerzálnější název třídy, který je výstižný i po případné změně vlastnosti odstavce.</a:t>
            </a:r>
          </a:p>
          <a:p>
            <a:pPr marL="0" indent="0">
              <a:buNone/>
            </a:pPr>
            <a:endParaRPr lang="cs-CZ" sz="2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600" dirty="0" smtClean="0">
                <a:cs typeface="Courier New" pitchFamily="49" charset="0"/>
              </a:rPr>
              <a:t>V HTML pak odstavci přiřadíme danou třídu následovně:</a:t>
            </a:r>
          </a:p>
          <a:p>
            <a:pPr marL="0" indent="0">
              <a:buNone/>
            </a:pPr>
            <a:endParaRPr lang="cs-CZ" sz="2600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2600" dirty="0" smtClean="0">
                <a:cs typeface="Courier New" pitchFamily="49" charset="0"/>
              </a:rPr>
              <a:t>&lt;p&gt;První odstavec…&lt;/p&gt;</a:t>
            </a:r>
          </a:p>
          <a:p>
            <a:pPr marL="0" indent="0">
              <a:buNone/>
            </a:pPr>
            <a:r>
              <a:rPr lang="cs-CZ" sz="2600" dirty="0" smtClean="0">
                <a:cs typeface="Courier New" pitchFamily="49" charset="0"/>
              </a:rPr>
              <a:t>&lt;p </a:t>
            </a:r>
            <a:r>
              <a:rPr lang="cs-CZ" sz="2600" dirty="0" err="1" smtClean="0">
                <a:solidFill>
                  <a:schemeClr val="accent1"/>
                </a:solidFill>
                <a:cs typeface="Courier New" pitchFamily="49" charset="0"/>
              </a:rPr>
              <a:t>class</a:t>
            </a:r>
            <a:r>
              <a:rPr lang="cs-CZ" sz="2600" dirty="0" smtClean="0">
                <a:solidFill>
                  <a:schemeClr val="accent1"/>
                </a:solidFill>
                <a:cs typeface="Courier New" pitchFamily="49" charset="0"/>
              </a:rPr>
              <a:t>="</a:t>
            </a:r>
            <a:r>
              <a:rPr lang="cs-CZ" sz="2600" dirty="0" err="1" smtClean="0">
                <a:solidFill>
                  <a:schemeClr val="accent1"/>
                </a:solidFill>
                <a:cs typeface="Courier New" pitchFamily="49" charset="0"/>
              </a:rPr>
              <a:t>vyrazny</a:t>
            </a:r>
            <a:r>
              <a:rPr lang="cs-CZ" sz="2600" dirty="0" smtClean="0">
                <a:solidFill>
                  <a:schemeClr val="accent1"/>
                </a:solidFill>
                <a:cs typeface="Courier New" pitchFamily="49" charset="0"/>
              </a:rPr>
              <a:t>"</a:t>
            </a:r>
            <a:r>
              <a:rPr lang="cs-CZ" sz="2600" dirty="0" smtClean="0">
                <a:cs typeface="Courier New" pitchFamily="49" charset="0"/>
              </a:rPr>
              <a:t>&gt;Druhý a červený odstavec…&lt;/p&gt;</a:t>
            </a:r>
          </a:p>
          <a:p>
            <a:pPr marL="0" indent="0">
              <a:buNone/>
            </a:pPr>
            <a:r>
              <a:rPr lang="cs-CZ" sz="2600" dirty="0" smtClean="0">
                <a:cs typeface="Courier New" pitchFamily="49" charset="0"/>
              </a:rPr>
              <a:t>&lt;p&gt;Třetí odstavec…&lt;/p&gt; </a:t>
            </a:r>
            <a:endParaRPr lang="cs-CZ" sz="2400" dirty="0" smtClean="0">
              <a:solidFill>
                <a:srgbClr val="0070C0"/>
              </a:solidFill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912</Words>
  <Application>Microsoft Office PowerPoint</Application>
  <PresentationFormat>Předvádění na obrazovce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Metodický list</vt:lpstr>
      <vt:lpstr>CSS</vt:lpstr>
      <vt:lpstr>Syntax</vt:lpstr>
      <vt:lpstr>CSS - příklad</vt:lpstr>
      <vt:lpstr>Připojení kaskádových stylů do HTML stránky</vt:lpstr>
      <vt:lpstr>Snímek 7</vt:lpstr>
      <vt:lpstr>CSS - příklad</vt:lpstr>
      <vt:lpstr>Třídy</vt:lpstr>
      <vt:lpstr>Zajímavost</vt:lpstr>
      <vt:lpstr>Cvičení</vt:lpstr>
      <vt:lpstr>Citace zdrojů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Datový typ</dc:title>
  <dc:creator>Tomáš Kočí</dc:creator>
  <cp:lastModifiedBy>vera.pastorkova</cp:lastModifiedBy>
  <cp:revision>138</cp:revision>
  <dcterms:created xsi:type="dcterms:W3CDTF">2014-01-08T13:04:20Z</dcterms:created>
  <dcterms:modified xsi:type="dcterms:W3CDTF">2014-04-10T06:03:21Z</dcterms:modified>
</cp:coreProperties>
</file>