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92" r:id="rId3"/>
    <p:sldId id="257" r:id="rId4"/>
    <p:sldId id="287" r:id="rId5"/>
    <p:sldId id="290" r:id="rId6"/>
    <p:sldId id="288" r:id="rId7"/>
    <p:sldId id="291" r:id="rId8"/>
    <p:sldId id="289" r:id="rId9"/>
    <p:sldId id="262" r:id="rId10"/>
    <p:sldId id="261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0" y="-384175"/>
            <a:ext cx="914400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				</a:t>
            </a:r>
          </a:p>
          <a:p>
            <a:endParaRPr lang="cs-CZ" sz="2000" dirty="0">
              <a:latin typeface="Calibri" pitchFamily="34" charset="0"/>
              <a:cs typeface="Times New Roman" pitchFamily="18" charset="0"/>
            </a:endParaRPr>
          </a:p>
          <a:p>
            <a:r>
              <a:rPr lang="cs-CZ" sz="2000" dirty="0">
                <a:latin typeface="Calibri" pitchFamily="34" charset="0"/>
                <a:cs typeface="Times New Roman" pitchFamily="18" charset="0"/>
              </a:rPr>
              <a:t>                                                       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 smtClean="0">
                <a:latin typeface="Calibri" pitchFamily="34" charset="0"/>
              </a:rPr>
              <a:t>VY_32_INOVACE_</a:t>
            </a:r>
            <a:r>
              <a:rPr lang="cs-CZ" sz="2000" smtClean="0"/>
              <a:t>P4_3.11 </a:t>
            </a:r>
            <a:endParaRPr lang="cs-CZ" sz="2000" dirty="0">
              <a:latin typeface="Calibri" pitchFamily="34" charset="0"/>
            </a:endParaRPr>
          </a:p>
          <a:p>
            <a:pPr algn="ctr"/>
            <a:endParaRPr lang="cs-CZ" sz="2000" dirty="0">
              <a:latin typeface="Calibri" pitchFamily="34" charset="0"/>
            </a:endParaRPr>
          </a:p>
          <a:p>
            <a:pPr algn="ctr"/>
            <a:r>
              <a:rPr lang="cs-CZ" sz="2400" b="1" dirty="0">
                <a:solidFill>
                  <a:srgbClr val="00B0F0"/>
                </a:solidFill>
                <a:latin typeface="Calibri" pitchFamily="34" charset="0"/>
              </a:rPr>
              <a:t>                      Tematická oblast: </a:t>
            </a:r>
            <a:r>
              <a:rPr lang="cs-CZ" dirty="0" smtClean="0"/>
              <a:t>Aplikační software pro práci s informacemi II. </a:t>
            </a:r>
            <a:endParaRPr lang="cs-CZ" sz="2400" b="1" dirty="0">
              <a:solidFill>
                <a:srgbClr val="00B0F0"/>
              </a:solidFill>
            </a:endParaRPr>
          </a:p>
          <a:p>
            <a:pPr algn="ctr"/>
            <a:r>
              <a:rPr lang="cs-CZ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HTML - odkazy, obrázky </a:t>
            </a:r>
            <a:endParaRPr lang="cs-CZ" sz="2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Typ: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DUM - kombinovaný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	Předmět: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ICT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Ročník: 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2., 3. r. (6leté), 1. r. (4leté)</a:t>
            </a:r>
            <a:endParaRPr lang="cs-CZ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cs-CZ" dirty="0">
              <a:latin typeface="Calibri" pitchFamily="34" charset="0"/>
            </a:endParaRPr>
          </a:p>
        </p:txBody>
      </p:sp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2857500" y="4940300"/>
            <a:ext cx="34893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Zpracováno v rámci projektu</a:t>
            </a:r>
            <a:endParaRPr lang="cs-CZ" sz="800" dirty="0">
              <a:latin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cs-CZ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EU peníze školám</a:t>
            </a:r>
            <a:endParaRPr lang="cs-CZ" sz="800" dirty="0">
              <a:latin typeface="Calibri" pitchFamily="34" charset="0"/>
            </a:endParaRPr>
          </a:p>
          <a:p>
            <a:r>
              <a:rPr lang="cs-CZ" sz="1000" dirty="0">
                <a:latin typeface="Calibri" pitchFamily="34" charset="0"/>
              </a:rPr>
              <a:t>	  CZ.1.07/1.5.00/34.0296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Zpracovatel:</a:t>
            </a:r>
            <a:endParaRPr lang="cs-CZ" sz="800" dirty="0">
              <a:latin typeface="Calibri" pitchFamily="34" charset="0"/>
            </a:endParaRPr>
          </a:p>
          <a:p>
            <a:pPr algn="ctr" eaLnBrk="0" hangingPunct="0"/>
            <a:r>
              <a:rPr lang="cs-CZ" sz="2100" b="1" dirty="0">
                <a:solidFill>
                  <a:srgbClr val="00B0F0"/>
                </a:solidFill>
                <a:latin typeface="Calibri" pitchFamily="34" charset="0"/>
                <a:cs typeface="Times New Roman" pitchFamily="18" charset="0"/>
              </a:rPr>
              <a:t>Mgr. René </a:t>
            </a:r>
            <a:r>
              <a:rPr lang="cs-CZ" sz="2100" b="1" dirty="0" err="1">
                <a:solidFill>
                  <a:srgbClr val="00B0F0"/>
                </a:solidFill>
                <a:latin typeface="Calibri" pitchFamily="34" charset="0"/>
                <a:cs typeface="Times New Roman" pitchFamily="18" charset="0"/>
              </a:rPr>
              <a:t>Brauner</a:t>
            </a:r>
            <a:endParaRPr lang="cs-CZ" sz="800" dirty="0">
              <a:latin typeface="Calibri" pitchFamily="34" charset="0"/>
            </a:endParaRP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Datum vytvoření:</a:t>
            </a:r>
            <a:r>
              <a:rPr lang="cs-CZ" sz="1300" b="1" dirty="0">
                <a:solidFill>
                  <a:srgbClr val="33CCFF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1300" b="1" dirty="0" smtClean="0">
                <a:solidFill>
                  <a:srgbClr val="33CCFF"/>
                </a:solidFill>
                <a:latin typeface="Calibri" pitchFamily="34" charset="0"/>
                <a:cs typeface="Times New Roman" pitchFamily="18" charset="0"/>
              </a:rPr>
              <a:t>březen 2014</a:t>
            </a:r>
            <a:endParaRPr lang="cs-CZ" dirty="0">
              <a:latin typeface="Calibri" pitchFamily="34" charset="0"/>
            </a:endParaRPr>
          </a:p>
        </p:txBody>
      </p:sp>
      <p:pic>
        <p:nvPicPr>
          <p:cNvPr id="13315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3213100"/>
            <a:ext cx="291465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OPVK_ve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70025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Citace zdrojů</a:t>
            </a:r>
            <a:endParaRPr lang="cs-CZ" b="1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5720" y="1714488"/>
            <a:ext cx="8643998" cy="2214578"/>
          </a:xfrm>
        </p:spPr>
        <p:txBody>
          <a:bodyPr>
            <a:normAutofit/>
          </a:bodyPr>
          <a:lstStyle/>
          <a:p>
            <a:pPr algn="l"/>
            <a:r>
              <a:rPr lang="cs-CZ" sz="2400" dirty="0" err="1" smtClean="0"/>
              <a:t>Wikipedia</a:t>
            </a:r>
            <a:r>
              <a:rPr lang="cs-CZ" sz="2400" dirty="0" smtClean="0"/>
              <a:t>. </a:t>
            </a:r>
            <a:r>
              <a:rPr lang="cs-CZ" sz="2400" b="1" dirty="0" smtClean="0"/>
              <a:t>HTML </a:t>
            </a:r>
            <a:r>
              <a:rPr lang="cs-CZ" sz="2400" dirty="0" smtClean="0"/>
              <a:t>[online]. [cit. 5.3.2014]. Dostupný na WWW: http://cs.wikipedia.org/wiki/Html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14282" y="4214818"/>
            <a:ext cx="8786874" cy="221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57158" y="3929066"/>
            <a:ext cx="8643998" cy="2643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Metodický list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Prezentace je určena k procvičení učiva v 2., 3. ročníku šestiletého a 1. ročníku čtyřletého studia. Je možné ji zařadit i do plánů seminářů ICT v rámci opakování. </a:t>
            </a:r>
          </a:p>
          <a:p>
            <a:r>
              <a:rPr lang="cs-CZ" dirty="0" smtClean="0"/>
              <a:t>Prezentace vede žáka k pochopení problematiky tvorby webových stránek, prezentované učivo se ihned aplikuje do výuky. Žák prokazuje znalost pojmů HTML, CSS. Žák je schopen napsat krátký zdrojový kód. </a:t>
            </a:r>
          </a:p>
          <a:p>
            <a:r>
              <a:rPr lang="cs-CZ" dirty="0" smtClean="0"/>
              <a:t>Úkoly řeší žáci samostatně na pracovních stanicích. Mohou používat doporučené učebnice, </a:t>
            </a:r>
            <a:r>
              <a:rPr lang="cs-CZ" dirty="0" err="1" smtClean="0"/>
              <a:t>google</a:t>
            </a:r>
            <a:r>
              <a:rPr lang="cs-CZ" dirty="0" smtClean="0"/>
              <a:t> nebo </a:t>
            </a:r>
            <a:r>
              <a:rPr lang="cs-CZ" dirty="0" err="1" smtClean="0"/>
              <a:t>wikipedii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Práce a následná kontrola probíhají ve spolupráci s učitelem.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Obrázky – </a:t>
            </a:r>
            <a:r>
              <a:rPr lang="cs-CZ" b="1" dirty="0" err="1" smtClean="0"/>
              <a:t>tag</a:t>
            </a:r>
            <a:r>
              <a:rPr lang="cs-CZ" b="1" dirty="0" smtClean="0"/>
              <a:t> &lt;</a:t>
            </a:r>
            <a:r>
              <a:rPr lang="cs-CZ" b="1" dirty="0" err="1" smtClean="0"/>
              <a:t>img</a:t>
            </a:r>
            <a:r>
              <a:rPr lang="cs-CZ" b="1" dirty="0" smtClean="0"/>
              <a:t>&gt;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052736"/>
            <a:ext cx="8929718" cy="4680520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Obrázek (</a:t>
            </a:r>
            <a:r>
              <a:rPr lang="cs-CZ" sz="2000" dirty="0" err="1" smtClean="0">
                <a:solidFill>
                  <a:schemeClr val="tx1"/>
                </a:solidFill>
              </a:rPr>
              <a:t>angl</a:t>
            </a:r>
            <a:r>
              <a:rPr lang="cs-CZ" sz="2000" dirty="0" smtClean="0">
                <a:solidFill>
                  <a:schemeClr val="tx1"/>
                </a:solidFill>
              </a:rPr>
              <a:t>. image). Nepárový </a:t>
            </a:r>
            <a:r>
              <a:rPr lang="cs-CZ" sz="2000" dirty="0" err="1" smtClean="0">
                <a:solidFill>
                  <a:schemeClr val="tx1"/>
                </a:solidFill>
              </a:rPr>
              <a:t>tag</a:t>
            </a:r>
            <a:r>
              <a:rPr lang="cs-CZ" sz="2000" dirty="0" smtClean="0">
                <a:solidFill>
                  <a:schemeClr val="tx1"/>
                </a:solidFill>
              </a:rPr>
              <a:t>. Do stránky se vloží obrázek </a:t>
            </a:r>
            <a:r>
              <a:rPr lang="cs-CZ" sz="2000" smtClean="0">
                <a:solidFill>
                  <a:schemeClr val="tx1"/>
                </a:solidFill>
              </a:rPr>
              <a:t>načtený ze souboru</a:t>
            </a:r>
            <a:r>
              <a:rPr lang="cs-CZ" sz="20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endParaRPr lang="cs-CZ" sz="2000" dirty="0" smtClean="0">
              <a:solidFill>
                <a:schemeClr val="tx1"/>
              </a:solidFill>
            </a:endParaRPr>
          </a:p>
          <a:p>
            <a:pPr algn="l"/>
            <a:r>
              <a:rPr lang="cs-CZ" sz="2000" b="1" dirty="0" smtClean="0">
                <a:solidFill>
                  <a:srgbClr val="00B0F0"/>
                </a:solidFill>
              </a:rPr>
              <a:t>Atributy</a:t>
            </a:r>
            <a:r>
              <a:rPr lang="cs-CZ" sz="2000" b="1" dirty="0" smtClean="0">
                <a:solidFill>
                  <a:schemeClr val="tx1"/>
                </a:solidFill>
              </a:rPr>
              <a:t> 	Význam 				Hodnoty</a:t>
            </a:r>
          </a:p>
          <a:p>
            <a:pPr algn="l"/>
            <a:r>
              <a:rPr lang="cs-CZ" sz="2000" dirty="0" err="1" smtClean="0">
                <a:solidFill>
                  <a:schemeClr val="tx1"/>
                </a:solidFill>
              </a:rPr>
              <a:t>src</a:t>
            </a:r>
            <a:r>
              <a:rPr lang="cs-CZ" sz="2000" dirty="0" smtClean="0">
                <a:solidFill>
                  <a:schemeClr val="tx1"/>
                </a:solidFill>
              </a:rPr>
              <a:t> 		umístění souboru s obrázkem 	URL 	 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alt 		alternativní popis 		libovolný text 	 </a:t>
            </a:r>
          </a:p>
          <a:p>
            <a:pPr algn="l"/>
            <a:r>
              <a:rPr lang="cs-CZ" sz="2000" dirty="0" err="1" smtClean="0">
                <a:solidFill>
                  <a:schemeClr val="tx1"/>
                </a:solidFill>
              </a:rPr>
              <a:t>lowsrc</a:t>
            </a:r>
            <a:r>
              <a:rPr lang="cs-CZ" sz="2000" dirty="0" smtClean="0">
                <a:solidFill>
                  <a:schemeClr val="tx1"/>
                </a:solidFill>
              </a:rPr>
              <a:t> 		náhradní obr. pro malé displeje 	URL 	 </a:t>
            </a:r>
          </a:p>
          <a:p>
            <a:pPr algn="l"/>
            <a:r>
              <a:rPr lang="cs-CZ" sz="2000" dirty="0" err="1" smtClean="0">
                <a:solidFill>
                  <a:schemeClr val="tx1"/>
                </a:solidFill>
              </a:rPr>
              <a:t>width</a:t>
            </a:r>
            <a:r>
              <a:rPr lang="cs-CZ" sz="2000" dirty="0" smtClean="0">
                <a:solidFill>
                  <a:schemeClr val="tx1"/>
                </a:solidFill>
              </a:rPr>
              <a:t> 		šířka 				délka nebo procento 	</a:t>
            </a:r>
          </a:p>
          <a:p>
            <a:pPr algn="l"/>
            <a:r>
              <a:rPr lang="cs-CZ" sz="2000" dirty="0" err="1" smtClean="0">
                <a:solidFill>
                  <a:schemeClr val="tx1"/>
                </a:solidFill>
              </a:rPr>
              <a:t>height</a:t>
            </a:r>
            <a:r>
              <a:rPr lang="cs-CZ" sz="2000" dirty="0" smtClean="0">
                <a:solidFill>
                  <a:schemeClr val="tx1"/>
                </a:solidFill>
              </a:rPr>
              <a:t> 		výška 				délka nebo procento</a:t>
            </a:r>
          </a:p>
          <a:p>
            <a:pPr algn="l"/>
            <a:r>
              <a:rPr lang="cs-CZ" sz="2000" dirty="0" err="1" smtClean="0">
                <a:solidFill>
                  <a:schemeClr val="tx1"/>
                </a:solidFill>
              </a:rPr>
              <a:t>border</a:t>
            </a:r>
            <a:r>
              <a:rPr lang="cs-CZ" sz="2000" dirty="0" smtClean="0">
                <a:solidFill>
                  <a:schemeClr val="tx1"/>
                </a:solidFill>
              </a:rPr>
              <a:t> 		tloušťka rámečku 			</a:t>
            </a:r>
          </a:p>
          <a:p>
            <a:pPr algn="l"/>
            <a:r>
              <a:rPr lang="cs-CZ" sz="2000" dirty="0" err="1" smtClean="0">
                <a:solidFill>
                  <a:schemeClr val="tx1"/>
                </a:solidFill>
              </a:rPr>
              <a:t>align</a:t>
            </a:r>
            <a:r>
              <a:rPr lang="cs-CZ" sz="2000" dirty="0" smtClean="0">
                <a:solidFill>
                  <a:schemeClr val="tx1"/>
                </a:solidFill>
              </a:rPr>
              <a:t> 		zarovnání obrázku 		</a:t>
            </a:r>
            <a:r>
              <a:rPr lang="cs-CZ" sz="2000" dirty="0" err="1" smtClean="0">
                <a:solidFill>
                  <a:schemeClr val="tx1"/>
                </a:solidFill>
              </a:rPr>
              <a:t>left</a:t>
            </a:r>
            <a:r>
              <a:rPr lang="cs-CZ" sz="2000" dirty="0" smtClean="0">
                <a:solidFill>
                  <a:schemeClr val="tx1"/>
                </a:solidFill>
              </a:rPr>
              <a:t>, </a:t>
            </a:r>
            <a:r>
              <a:rPr lang="cs-CZ" sz="2000" dirty="0" err="1" smtClean="0">
                <a:solidFill>
                  <a:schemeClr val="tx1"/>
                </a:solidFill>
              </a:rPr>
              <a:t>right</a:t>
            </a:r>
            <a:r>
              <a:rPr lang="cs-CZ" sz="2000" dirty="0" smtClean="0">
                <a:solidFill>
                  <a:schemeClr val="tx1"/>
                </a:solidFill>
              </a:rPr>
              <a:t>, top, </a:t>
            </a:r>
            <a:r>
              <a:rPr lang="cs-CZ" sz="2000" dirty="0" err="1" smtClean="0">
                <a:solidFill>
                  <a:schemeClr val="tx1"/>
                </a:solidFill>
              </a:rPr>
              <a:t>texttop</a:t>
            </a:r>
            <a:r>
              <a:rPr lang="cs-CZ" sz="2000" dirty="0" smtClean="0">
                <a:solidFill>
                  <a:schemeClr val="tx1"/>
                </a:solidFill>
              </a:rPr>
              <a:t>,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						</a:t>
            </a:r>
            <a:r>
              <a:rPr lang="cs-CZ" sz="2000" dirty="0" err="1" smtClean="0">
                <a:solidFill>
                  <a:schemeClr val="tx1"/>
                </a:solidFill>
              </a:rPr>
              <a:t>middle</a:t>
            </a:r>
            <a:r>
              <a:rPr lang="cs-CZ" sz="2000" dirty="0" smtClean="0">
                <a:solidFill>
                  <a:schemeClr val="tx1"/>
                </a:solidFill>
              </a:rPr>
              <a:t>, </a:t>
            </a:r>
            <a:r>
              <a:rPr lang="cs-CZ" sz="2000" dirty="0" err="1" smtClean="0">
                <a:solidFill>
                  <a:schemeClr val="tx1"/>
                </a:solidFill>
              </a:rPr>
              <a:t>absmiddle</a:t>
            </a:r>
            <a:r>
              <a:rPr lang="cs-CZ" sz="2000" dirty="0" smtClean="0">
                <a:solidFill>
                  <a:schemeClr val="tx1"/>
                </a:solidFill>
              </a:rPr>
              <a:t>,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						</a:t>
            </a:r>
            <a:r>
              <a:rPr lang="cs-CZ" sz="2000" dirty="0" err="1" smtClean="0">
                <a:solidFill>
                  <a:schemeClr val="tx1"/>
                </a:solidFill>
              </a:rPr>
              <a:t>baseline</a:t>
            </a:r>
            <a:r>
              <a:rPr lang="cs-CZ" sz="2000" dirty="0" smtClean="0">
                <a:solidFill>
                  <a:schemeClr val="tx1"/>
                </a:solidFill>
              </a:rPr>
              <a:t>, </a:t>
            </a:r>
            <a:r>
              <a:rPr lang="cs-CZ" sz="2000" dirty="0" err="1" smtClean="0">
                <a:solidFill>
                  <a:schemeClr val="tx1"/>
                </a:solidFill>
              </a:rPr>
              <a:t>bottom</a:t>
            </a:r>
            <a:r>
              <a:rPr lang="cs-CZ" sz="2000" dirty="0" smtClean="0">
                <a:solidFill>
                  <a:schemeClr val="tx1"/>
                </a:solidFill>
              </a:rPr>
              <a:t>, </a:t>
            </a:r>
            <a:r>
              <a:rPr lang="cs-CZ" sz="2000" dirty="0" err="1" smtClean="0">
                <a:solidFill>
                  <a:schemeClr val="tx1"/>
                </a:solidFill>
              </a:rPr>
              <a:t>absbottom</a:t>
            </a:r>
            <a:r>
              <a:rPr lang="cs-CZ" sz="2000" dirty="0" smtClean="0">
                <a:solidFill>
                  <a:schemeClr val="tx1"/>
                </a:solidFill>
              </a:rPr>
              <a:t> 	</a:t>
            </a:r>
            <a:endParaRPr lang="cs-CZ" sz="1600" dirty="0" smtClean="0">
              <a:solidFill>
                <a:schemeClr val="tx1"/>
              </a:solidFill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 bwMode="auto">
          <a:xfrm>
            <a:off x="0" y="5733256"/>
            <a:ext cx="914400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cs-CZ" sz="32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3200" b="1" dirty="0" err="1" smtClean="0">
                <a:latin typeface="Courier New" pitchFamily="49" charset="0"/>
                <a:cs typeface="Courier New" pitchFamily="49" charset="0"/>
              </a:rPr>
              <a:t>img</a:t>
            </a:r>
            <a:r>
              <a:rPr lang="cs-CZ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32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cs-CZ" sz="3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3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cs-CZ" sz="3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fotka.</a:t>
            </a:r>
            <a:r>
              <a:rPr lang="cs-CZ" sz="32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jpg</a:t>
            </a:r>
            <a:r>
              <a:rPr lang="en-US" sz="3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cs-CZ" sz="3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32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width</a:t>
            </a:r>
            <a:r>
              <a:rPr lang="cs-CZ" sz="3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3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cs-CZ" sz="3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150</a:t>
            </a:r>
            <a:r>
              <a:rPr lang="en-US" sz="3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cs-CZ" sz="3200" b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cs-CZ" sz="3200" b="1" dirty="0">
              <a:solidFill>
                <a:srgbClr val="00B0F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ctrTitle"/>
          </p:nvPr>
        </p:nvSpPr>
        <p:spPr>
          <a:xfrm>
            <a:off x="714375" y="0"/>
            <a:ext cx="7772400" cy="1470025"/>
          </a:xfrm>
        </p:spPr>
        <p:txBody>
          <a:bodyPr>
            <a:normAutofit/>
          </a:bodyPr>
          <a:lstStyle/>
          <a:p>
            <a:r>
              <a:rPr lang="cs-CZ" b="1" dirty="0" smtClean="0"/>
              <a:t>Použití </a:t>
            </a:r>
            <a:r>
              <a:rPr lang="cs-CZ" b="1" dirty="0" err="1" smtClean="0"/>
              <a:t>tagů</a:t>
            </a:r>
            <a:r>
              <a:rPr lang="cs-CZ" b="1" dirty="0" smtClean="0"/>
              <a:t>: obrázek</a:t>
            </a:r>
            <a:endParaRPr lang="cs-CZ" b="1" dirty="0" smtClean="0">
              <a:solidFill>
                <a:srgbClr val="7030A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38" y="1357313"/>
            <a:ext cx="7929562" cy="5357812"/>
          </a:xfrm>
        </p:spPr>
        <p:txBody>
          <a:bodyPr rtlCol="0">
            <a:normAutofit fontScale="925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3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html</a:t>
            </a:r>
            <a:r>
              <a:rPr lang="cs-CZ" sz="3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3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head</a:t>
            </a:r>
            <a:r>
              <a:rPr lang="cs-CZ" sz="3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&lt;</a:t>
            </a:r>
            <a:r>
              <a:rPr lang="cs-CZ" sz="3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title</a:t>
            </a:r>
            <a:r>
              <a:rPr lang="cs-CZ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&gt;TITUL&lt;/</a:t>
            </a:r>
            <a:r>
              <a:rPr lang="cs-CZ" sz="3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title</a:t>
            </a:r>
            <a:r>
              <a:rPr lang="cs-CZ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cs-CZ" sz="3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head</a:t>
            </a:r>
            <a:r>
              <a:rPr lang="cs-CZ" sz="3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&lt;h1&gt;NADPIS&lt;/h1&gt;</a:t>
            </a:r>
          </a:p>
          <a:p>
            <a:pPr algn="l">
              <a:defRPr/>
            </a:pPr>
            <a:r>
              <a:rPr lang="cs-CZ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&lt;</a:t>
            </a:r>
            <a:r>
              <a:rPr lang="cs-CZ" sz="3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img</a:t>
            </a:r>
            <a:r>
              <a:rPr lang="cs-CZ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30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cs-CZ" sz="30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30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cs-CZ" sz="30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fotka.</a:t>
            </a:r>
            <a:r>
              <a:rPr lang="cs-CZ" sz="30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jpg</a:t>
            </a:r>
            <a:r>
              <a:rPr lang="en-US" sz="30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cs-CZ" sz="30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30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width</a:t>
            </a:r>
            <a:r>
              <a:rPr lang="cs-CZ" sz="30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30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cs-CZ" sz="30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150</a:t>
            </a:r>
            <a:r>
              <a:rPr lang="en-US" sz="30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cs-CZ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&lt;p&gt;TEXT&lt;/p&gt;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cs-CZ" sz="3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html</a:t>
            </a:r>
            <a:r>
              <a:rPr lang="cs-CZ" sz="3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Odkaz – </a:t>
            </a:r>
            <a:r>
              <a:rPr lang="cs-CZ" b="1" dirty="0" err="1" smtClean="0"/>
              <a:t>tag</a:t>
            </a:r>
            <a:r>
              <a:rPr lang="cs-CZ" b="1" dirty="0" smtClean="0"/>
              <a:t> &lt;a&gt;&lt;/a&gt;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052736"/>
            <a:ext cx="8929718" cy="4680520"/>
          </a:xfrm>
        </p:spPr>
        <p:txBody>
          <a:bodyPr>
            <a:normAutofit/>
          </a:bodyPr>
          <a:lstStyle/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Odkaz (z </a:t>
            </a:r>
            <a:r>
              <a:rPr lang="cs-CZ" sz="2000" dirty="0" err="1" smtClean="0">
                <a:solidFill>
                  <a:schemeClr val="tx1"/>
                </a:solidFill>
              </a:rPr>
              <a:t>angl.anchor</a:t>
            </a:r>
            <a:r>
              <a:rPr lang="cs-CZ" sz="2000" dirty="0" smtClean="0">
                <a:solidFill>
                  <a:schemeClr val="tx1"/>
                </a:solidFill>
              </a:rPr>
              <a:t>).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Vše, co je mezi značkami &lt;a&gt; </a:t>
            </a:r>
            <a:r>
              <a:rPr lang="cs-CZ" sz="2000" dirty="0" err="1" smtClean="0">
                <a:solidFill>
                  <a:schemeClr val="tx1"/>
                </a:solidFill>
              </a:rPr>
              <a:t>a</a:t>
            </a:r>
            <a:r>
              <a:rPr lang="cs-CZ" sz="2000" dirty="0" smtClean="0">
                <a:solidFill>
                  <a:schemeClr val="tx1"/>
                </a:solidFill>
              </a:rPr>
              <a:t> &lt;/a&gt; bude sloužit jako odkaz (tzn. bude možno na to kliknout).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Např. 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&lt;a </a:t>
            </a:r>
            <a:r>
              <a:rPr lang="cs-CZ" sz="2000" dirty="0" err="1" smtClean="0">
                <a:solidFill>
                  <a:schemeClr val="tx1"/>
                </a:solidFill>
              </a:rPr>
              <a:t>href</a:t>
            </a:r>
            <a:r>
              <a:rPr lang="cs-CZ" sz="2000" dirty="0" smtClean="0">
                <a:solidFill>
                  <a:schemeClr val="tx1"/>
                </a:solidFill>
              </a:rPr>
              <a:t>="index.</a:t>
            </a:r>
            <a:r>
              <a:rPr lang="cs-CZ" sz="2000" dirty="0" err="1" smtClean="0">
                <a:solidFill>
                  <a:schemeClr val="tx1"/>
                </a:solidFill>
              </a:rPr>
              <a:t>html</a:t>
            </a:r>
            <a:r>
              <a:rPr lang="cs-CZ" sz="2000" dirty="0" smtClean="0">
                <a:solidFill>
                  <a:schemeClr val="tx1"/>
                </a:solidFill>
              </a:rPr>
              <a:t>"&gt;Hlavní stránka&lt;/a&gt; se zobrazí jako nápis Hlavní stránka. Na tento nápis lze kliknout.</a:t>
            </a:r>
          </a:p>
          <a:p>
            <a:pPr algn="l"/>
            <a:endParaRPr lang="cs-CZ" sz="2000" dirty="0" smtClean="0">
              <a:solidFill>
                <a:schemeClr val="tx1"/>
              </a:solidFill>
            </a:endParaRPr>
          </a:p>
          <a:p>
            <a:pPr algn="l"/>
            <a:r>
              <a:rPr lang="cs-CZ" sz="2000" b="1" dirty="0" err="1" smtClean="0">
                <a:solidFill>
                  <a:schemeClr val="tx1"/>
                </a:solidFill>
              </a:rPr>
              <a:t>Href</a:t>
            </a:r>
            <a:endParaRPr lang="cs-CZ" sz="2000" b="1" dirty="0" smtClean="0">
              <a:solidFill>
                <a:schemeClr val="tx1"/>
              </a:solidFill>
            </a:endParaRP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Nejdůležitější atribut, cíl odkazu. Tato hodnota říká, jaká stránka se objeví po kliknutí. </a:t>
            </a:r>
            <a:r>
              <a:rPr lang="cs-CZ" sz="2000" dirty="0" err="1" smtClean="0">
                <a:solidFill>
                  <a:schemeClr val="tx1"/>
                </a:solidFill>
              </a:rPr>
              <a:t>Href</a:t>
            </a:r>
            <a:r>
              <a:rPr lang="cs-CZ" sz="2000" dirty="0" smtClean="0">
                <a:solidFill>
                  <a:schemeClr val="tx1"/>
                </a:solidFill>
              </a:rPr>
              <a:t> se zapisuje jako URL.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Příklad: 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&lt;a </a:t>
            </a:r>
            <a:r>
              <a:rPr lang="cs-CZ" sz="2000" dirty="0" err="1" smtClean="0">
                <a:solidFill>
                  <a:schemeClr val="tx1"/>
                </a:solidFill>
              </a:rPr>
              <a:t>href</a:t>
            </a:r>
            <a:r>
              <a:rPr lang="cs-CZ" sz="2000" dirty="0" smtClean="0">
                <a:solidFill>
                  <a:schemeClr val="tx1"/>
                </a:solidFill>
              </a:rPr>
              <a:t>="http://www.seznam.</a:t>
            </a:r>
            <a:r>
              <a:rPr lang="cs-CZ" sz="2000" dirty="0" err="1" smtClean="0">
                <a:solidFill>
                  <a:schemeClr val="tx1"/>
                </a:solidFill>
              </a:rPr>
              <a:t>cz</a:t>
            </a:r>
            <a:r>
              <a:rPr lang="cs-CZ" sz="2000" dirty="0" smtClean="0">
                <a:solidFill>
                  <a:schemeClr val="tx1"/>
                </a:solidFill>
              </a:rPr>
              <a:t>"&gt;Portál Seznam&lt;/a&gt;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 bwMode="auto">
          <a:xfrm>
            <a:off x="0" y="5733256"/>
            <a:ext cx="914400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&lt;a </a:t>
            </a:r>
            <a:r>
              <a:rPr lang="en-US" sz="24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sz="24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http://</a:t>
            </a:r>
            <a:r>
              <a:rPr lang="en-US" sz="24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www.gymtri.cz"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cs-CZ" sz="2400" b="1" dirty="0" smtClean="0">
                <a:latin typeface="Courier New" pitchFamily="49" charset="0"/>
                <a:cs typeface="Courier New" pitchFamily="49" charset="0"/>
              </a:rPr>
              <a:t>GYMTRI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&lt;/a&gt;</a:t>
            </a:r>
            <a:endParaRPr lang="cs-CZ" sz="2400" b="1" dirty="0">
              <a:solidFill>
                <a:srgbClr val="00B0F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ctrTitle"/>
          </p:nvPr>
        </p:nvSpPr>
        <p:spPr>
          <a:xfrm>
            <a:off x="714375" y="0"/>
            <a:ext cx="7772400" cy="1470025"/>
          </a:xfrm>
        </p:spPr>
        <p:txBody>
          <a:bodyPr>
            <a:normAutofit/>
          </a:bodyPr>
          <a:lstStyle/>
          <a:p>
            <a:r>
              <a:rPr lang="cs-CZ" b="1" dirty="0" smtClean="0"/>
              <a:t>Použití </a:t>
            </a:r>
            <a:r>
              <a:rPr lang="cs-CZ" b="1" dirty="0" err="1" smtClean="0"/>
              <a:t>tagů</a:t>
            </a:r>
            <a:r>
              <a:rPr lang="cs-CZ" b="1" dirty="0" smtClean="0"/>
              <a:t>: odkaz</a:t>
            </a:r>
            <a:endParaRPr lang="cs-CZ" b="1" dirty="0" smtClean="0">
              <a:solidFill>
                <a:srgbClr val="7030A0"/>
              </a:solidFill>
            </a:endParaRPr>
          </a:p>
        </p:txBody>
      </p:sp>
      <p:sp>
        <p:nvSpPr>
          <p:cNvPr id="10243" name="Podnadpis 2"/>
          <p:cNvSpPr>
            <a:spLocks noGrp="1"/>
          </p:cNvSpPr>
          <p:nvPr>
            <p:ph type="subTitle" idx="1"/>
          </p:nvPr>
        </p:nvSpPr>
        <p:spPr>
          <a:xfrm>
            <a:off x="142875" y="1357313"/>
            <a:ext cx="9001125" cy="5357812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html</a:t>
            </a:r>
            <a:r>
              <a:rPr lang="cs-CZ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 eaLnBrk="1" hangingPunct="1">
              <a:defRPr/>
            </a:pPr>
            <a:r>
              <a:rPr lang="cs-CZ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24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head</a:t>
            </a:r>
            <a:r>
              <a:rPr lang="cs-CZ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 eaLnBrk="1" hangingPunct="1">
              <a:defRPr/>
            </a:pPr>
            <a:r>
              <a:rPr lang="cs-CZ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&lt;</a:t>
            </a:r>
            <a:r>
              <a:rPr lang="cs-CZ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title</a:t>
            </a:r>
            <a:r>
              <a:rPr lang="cs-CZ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&gt;TITUL&lt;/</a:t>
            </a:r>
            <a:r>
              <a:rPr lang="cs-CZ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title</a:t>
            </a:r>
            <a:r>
              <a:rPr lang="cs-CZ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 eaLnBrk="1" hangingPunct="1">
              <a:defRPr/>
            </a:pPr>
            <a:r>
              <a:rPr lang="cs-CZ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cs-CZ" sz="24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head</a:t>
            </a:r>
            <a:r>
              <a:rPr lang="cs-CZ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 eaLnBrk="1" hangingPunct="1">
              <a:defRPr/>
            </a:pPr>
            <a:r>
              <a:rPr lang="cs-CZ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 algn="l" eaLnBrk="1" hangingPunct="1">
              <a:defRPr/>
            </a:pPr>
            <a:r>
              <a:rPr lang="cs-CZ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&lt;h1&gt;NADPIS&lt;/h1&gt;</a:t>
            </a:r>
          </a:p>
          <a:p>
            <a:pPr algn="l">
              <a:defRPr/>
            </a:pPr>
            <a:r>
              <a:rPr lang="cs-CZ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&lt;</a:t>
            </a:r>
            <a:r>
              <a:rPr lang="cs-CZ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img</a:t>
            </a:r>
            <a:r>
              <a:rPr lang="cs-CZ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cs-CZ" sz="24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cs-CZ" sz="24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fotka.</a:t>
            </a:r>
            <a:r>
              <a:rPr lang="cs-CZ" sz="24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jpg</a:t>
            </a:r>
            <a:r>
              <a:rPr lang="en-US" sz="24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cs-CZ" sz="24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width</a:t>
            </a:r>
            <a:r>
              <a:rPr lang="cs-CZ" sz="24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cs-CZ" sz="24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150</a:t>
            </a:r>
            <a:r>
              <a:rPr lang="en-US" sz="24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cs-CZ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 eaLnBrk="1" hangingPunct="1"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&lt;a </a:t>
            </a:r>
            <a:r>
              <a:rPr lang="en-US" sz="24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sz="24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http://</a:t>
            </a:r>
            <a:r>
              <a:rPr lang="en-US" sz="24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www.gymtri.cz"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cs-CZ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GYMTRI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&lt;/a&gt;</a:t>
            </a:r>
            <a:endParaRPr lang="cs-CZ" sz="2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l" eaLnBrk="1" hangingPunct="1">
              <a:defRPr/>
            </a:pPr>
            <a:r>
              <a:rPr lang="cs-CZ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&lt;p&gt;TEXT&lt;/p&gt;</a:t>
            </a:r>
          </a:p>
          <a:p>
            <a:pPr algn="l" eaLnBrk="1" hangingPunct="1">
              <a:defRPr/>
            </a:pPr>
            <a:r>
              <a:rPr lang="cs-CZ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 algn="l" eaLnBrk="1" hangingPunct="1">
              <a:defRPr/>
            </a:pPr>
            <a:r>
              <a:rPr lang="cs-CZ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cs-CZ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html</a:t>
            </a:r>
            <a:r>
              <a:rPr lang="cs-CZ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 eaLnBrk="1" hangingPunct="1">
              <a:defRPr/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>
            <a:normAutofit/>
          </a:bodyPr>
          <a:lstStyle/>
          <a:p>
            <a:r>
              <a:rPr lang="cs-CZ" b="1" dirty="0" smtClean="0"/>
              <a:t>Obrázek jako odkaz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700808"/>
            <a:ext cx="8929718" cy="1152128"/>
          </a:xfrm>
        </p:spPr>
        <p:txBody>
          <a:bodyPr>
            <a:normAutofit/>
          </a:bodyPr>
          <a:lstStyle/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Odkazem může být </a:t>
            </a:r>
            <a:r>
              <a:rPr lang="cs-CZ" sz="2800" dirty="0" smtClean="0">
                <a:solidFill>
                  <a:srgbClr val="FF0000"/>
                </a:solidFill>
              </a:rPr>
              <a:t>text</a:t>
            </a:r>
            <a:r>
              <a:rPr lang="cs-CZ" sz="2800" dirty="0" smtClean="0">
                <a:solidFill>
                  <a:schemeClr val="tx1"/>
                </a:solidFill>
              </a:rPr>
              <a:t>, např.:</a:t>
            </a:r>
          </a:p>
          <a:p>
            <a:pPr algn="l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&lt;a </a:t>
            </a:r>
            <a:r>
              <a:rPr lang="en-US" sz="24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sz="24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http://</a:t>
            </a:r>
            <a:r>
              <a:rPr lang="en-US" sz="24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www.gymtri.cz"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cs-CZ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GYMTRI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&lt;/a&gt;</a:t>
            </a:r>
            <a:endParaRPr lang="cs-CZ" sz="2400" b="1" dirty="0" smtClean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 bwMode="auto">
          <a:xfrm>
            <a:off x="0" y="2780928"/>
            <a:ext cx="914400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cs-CZ" sz="2400" b="1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79512" y="3356992"/>
            <a:ext cx="8929718" cy="273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Odkazem může být jiný element (</a:t>
            </a:r>
            <a:r>
              <a:rPr kumimoji="0" lang="cs-CZ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obrázek</a:t>
            </a:r>
            <a:r>
              <a:rPr kumimoji="0" lang="cs-CZ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&lt;a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="http://www.gymtri.cz"&gt;</a:t>
            </a:r>
          </a:p>
          <a:p>
            <a:pPr>
              <a:defRPr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="fotka.jpg" width="200"&gt;</a:t>
            </a:r>
          </a:p>
          <a:p>
            <a:pPr>
              <a:defRPr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&lt;/a&gt;</a:t>
            </a:r>
            <a:endParaRPr lang="cs-CZ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ctrTitle"/>
          </p:nvPr>
        </p:nvSpPr>
        <p:spPr>
          <a:xfrm>
            <a:off x="714375" y="0"/>
            <a:ext cx="7772400" cy="1470025"/>
          </a:xfrm>
        </p:spPr>
        <p:txBody>
          <a:bodyPr>
            <a:normAutofit/>
          </a:bodyPr>
          <a:lstStyle/>
          <a:p>
            <a:r>
              <a:rPr lang="cs-CZ" b="1" dirty="0" smtClean="0"/>
              <a:t>Použití </a:t>
            </a:r>
            <a:r>
              <a:rPr lang="cs-CZ" b="1" dirty="0" err="1" smtClean="0"/>
              <a:t>tagů</a:t>
            </a:r>
            <a:r>
              <a:rPr lang="cs-CZ" b="1" dirty="0" smtClean="0"/>
              <a:t>: odkaz</a:t>
            </a:r>
            <a:endParaRPr lang="cs-CZ" b="1" dirty="0" smtClean="0">
              <a:solidFill>
                <a:srgbClr val="7030A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38" y="1357313"/>
            <a:ext cx="7929562" cy="5357812"/>
          </a:xfrm>
        </p:spPr>
        <p:txBody>
          <a:bodyPr rtlCol="0">
            <a:normAutofit fontScale="85000"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3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html</a:t>
            </a:r>
            <a:r>
              <a:rPr lang="cs-CZ" sz="3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3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head</a:t>
            </a:r>
            <a:r>
              <a:rPr lang="cs-CZ" sz="3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&lt;</a:t>
            </a:r>
            <a:r>
              <a:rPr lang="cs-CZ" sz="3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title</a:t>
            </a:r>
            <a:r>
              <a:rPr lang="cs-CZ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&gt;TITUL&lt;/</a:t>
            </a:r>
            <a:r>
              <a:rPr lang="cs-CZ" sz="3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title</a:t>
            </a:r>
            <a:r>
              <a:rPr lang="cs-CZ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cs-CZ" sz="3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head</a:t>
            </a:r>
            <a:r>
              <a:rPr lang="cs-CZ" sz="3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&lt;h1&gt;NADPIS&lt;/h1&gt;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&lt;p&gt;TEXT&lt;/p&gt;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&lt;a </a:t>
            </a:r>
            <a:r>
              <a:rPr lang="en-US" sz="3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="http://www.gymtri.cz"&gt;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sz="3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="fotka.jpg" width="200"&gt;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&lt;/a&gt;</a:t>
            </a:r>
            <a:endParaRPr lang="cs-CZ" sz="30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cs-CZ" sz="3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html</a:t>
            </a:r>
            <a:r>
              <a:rPr lang="cs-CZ" sz="3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Cvičení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44" y="1196752"/>
            <a:ext cx="8858312" cy="5518396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Zjistěte na internetu, jaké typy </a:t>
            </a:r>
            <a:r>
              <a:rPr lang="cs-CZ" dirty="0" err="1" smtClean="0">
                <a:solidFill>
                  <a:schemeClr val="tx1"/>
                </a:solidFill>
              </a:rPr>
              <a:t>tagů</a:t>
            </a:r>
            <a:r>
              <a:rPr lang="cs-CZ" dirty="0" smtClean="0">
                <a:solidFill>
                  <a:schemeClr val="tx1"/>
                </a:solidFill>
              </a:rPr>
              <a:t> se vyskytují nejčastěji ve zdrojových kódech.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Klikněte pravým tlačítkem myši na oblíbenou www stránku a zvolte „Zobrazit zdrojový kód“.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Které </a:t>
            </a:r>
            <a:r>
              <a:rPr lang="cs-CZ" smtClean="0">
                <a:solidFill>
                  <a:schemeClr val="tx1"/>
                </a:solidFill>
              </a:rPr>
              <a:t>atributy můžete (</a:t>
            </a:r>
            <a:r>
              <a:rPr lang="cs-CZ" dirty="0" smtClean="0">
                <a:solidFill>
                  <a:schemeClr val="tx1"/>
                </a:solidFill>
              </a:rPr>
              <a:t>musíte) použít u </a:t>
            </a:r>
            <a:r>
              <a:rPr lang="cs-CZ" dirty="0" err="1" smtClean="0">
                <a:solidFill>
                  <a:schemeClr val="tx1"/>
                </a:solidFill>
              </a:rPr>
              <a:t>tagu</a:t>
            </a:r>
            <a:r>
              <a:rPr lang="cs-CZ" dirty="0" smtClean="0">
                <a:solidFill>
                  <a:schemeClr val="tx1"/>
                </a:solidFill>
              </a:rPr>
              <a:t> IMG?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555</Words>
  <Application>Microsoft Office PowerPoint</Application>
  <PresentationFormat>Předvádění na obrazovce (4:3)</PresentationFormat>
  <Paragraphs>97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Snímek 1</vt:lpstr>
      <vt:lpstr>Metodický list</vt:lpstr>
      <vt:lpstr>Obrázky – tag &lt;img&gt;</vt:lpstr>
      <vt:lpstr>Použití tagů: obrázek</vt:lpstr>
      <vt:lpstr>Odkaz – tag &lt;a&gt;&lt;/a&gt;</vt:lpstr>
      <vt:lpstr>Použití tagů: odkaz</vt:lpstr>
      <vt:lpstr>Obrázek jako odkaz</vt:lpstr>
      <vt:lpstr>Použití tagů: odkaz</vt:lpstr>
      <vt:lpstr>Cvičení</vt:lpstr>
      <vt:lpstr>Citace zdrojů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Datový typ</dc:title>
  <dc:creator>Tomáš Kočí</dc:creator>
  <cp:lastModifiedBy>vera.pastorkova</cp:lastModifiedBy>
  <cp:revision>128</cp:revision>
  <dcterms:created xsi:type="dcterms:W3CDTF">2014-01-08T13:04:20Z</dcterms:created>
  <dcterms:modified xsi:type="dcterms:W3CDTF">2014-04-10T06:02:57Z</dcterms:modified>
</cp:coreProperties>
</file>