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87" r:id="rId3"/>
    <p:sldId id="257" r:id="rId4"/>
    <p:sldId id="281" r:id="rId5"/>
    <p:sldId id="279" r:id="rId6"/>
    <p:sldId id="283" r:id="rId7"/>
    <p:sldId id="282" r:id="rId8"/>
    <p:sldId id="284" r:id="rId9"/>
    <p:sldId id="285" r:id="rId10"/>
    <p:sldId id="286" r:id="rId11"/>
    <p:sldId id="262" r:id="rId12"/>
    <p:sldId id="261"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BA744CA1-3D95-4CDA-AB30-A40B476EDAD1}" type="datetimeFigureOut">
              <a:rPr lang="cs-CZ" smtClean="0"/>
              <a:pPr/>
              <a:t>10.4.2014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744CA1-3D95-4CDA-AB30-A40B476EDAD1}" type="datetimeFigureOut">
              <a:rPr lang="cs-CZ" smtClean="0"/>
              <a:pPr/>
              <a:t>10.4.2014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744CA1-3D95-4CDA-AB30-A40B476EDAD1}" type="datetimeFigureOut">
              <a:rPr lang="cs-CZ" smtClean="0"/>
              <a:pPr/>
              <a:t>10.4.2014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744CA1-3D95-4CDA-AB30-A40B476EDAD1}" type="datetimeFigureOut">
              <a:rPr lang="cs-CZ" smtClean="0"/>
              <a:pPr/>
              <a:t>10.4.2014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BA744CA1-3D95-4CDA-AB30-A40B476EDAD1}" type="datetimeFigureOut">
              <a:rPr lang="cs-CZ" smtClean="0"/>
              <a:pPr/>
              <a:t>10.4.2014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744CA1-3D95-4CDA-AB30-A40B476EDAD1}" type="datetimeFigureOut">
              <a:rPr lang="cs-CZ" smtClean="0"/>
              <a:pPr/>
              <a:t>10.4.2014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744CA1-3D95-4CDA-AB30-A40B476EDAD1}" type="datetimeFigureOut">
              <a:rPr lang="cs-CZ" smtClean="0"/>
              <a:pPr/>
              <a:t>10.4.2014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BA744CA1-3D95-4CDA-AB30-A40B476EDAD1}" type="datetimeFigureOut">
              <a:rPr lang="cs-CZ" smtClean="0"/>
              <a:pPr/>
              <a:t>10.4.2014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744CA1-3D95-4CDA-AB30-A40B476EDAD1}" type="datetimeFigureOut">
              <a:rPr lang="cs-CZ" smtClean="0"/>
              <a:pPr/>
              <a:t>10.4.2014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A744CA1-3D95-4CDA-AB30-A40B476EDAD1}" type="datetimeFigureOut">
              <a:rPr lang="cs-CZ" smtClean="0"/>
              <a:pPr/>
              <a:t>10.4.2014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A744CA1-3D95-4CDA-AB30-A40B476EDAD1}" type="datetimeFigureOut">
              <a:rPr lang="cs-CZ" smtClean="0"/>
              <a:pPr/>
              <a:t>10.4.2014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44CA1-3D95-4CDA-AB30-A40B476EDAD1}" type="datetimeFigureOut">
              <a:rPr lang="cs-CZ" smtClean="0"/>
              <a:pPr/>
              <a:t>10.4.2014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69F50-B992-4027-8AD1-E83E9BFFBE9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ChangeArrowheads="1"/>
          </p:cNvSpPr>
          <p:nvPr/>
        </p:nvSpPr>
        <p:spPr bwMode="auto">
          <a:xfrm>
            <a:off x="0" y="-384175"/>
            <a:ext cx="9144000" cy="3597275"/>
          </a:xfrm>
          <a:prstGeom prst="rect">
            <a:avLst/>
          </a:prstGeom>
          <a:noFill/>
          <a:ln w="9525">
            <a:noFill/>
            <a:miter lim="800000"/>
            <a:headEnd/>
            <a:tailEnd/>
          </a:ln>
        </p:spPr>
        <p:txBody>
          <a:bodyPr anchor="ctr">
            <a:spAutoFit/>
          </a:bodyPr>
          <a:lstStyle/>
          <a:p>
            <a:r>
              <a:rPr lang="cs-CZ" sz="2000" dirty="0">
                <a:latin typeface="Calibri" pitchFamily="34" charset="0"/>
              </a:rPr>
              <a:t>				</a:t>
            </a:r>
          </a:p>
          <a:p>
            <a:endParaRPr lang="cs-CZ" sz="2000" dirty="0">
              <a:latin typeface="Calibri" pitchFamily="34" charset="0"/>
              <a:cs typeface="Times New Roman" pitchFamily="18" charset="0"/>
            </a:endParaRPr>
          </a:p>
          <a:p>
            <a:r>
              <a:rPr lang="cs-CZ" sz="2000" dirty="0">
                <a:latin typeface="Calibri" pitchFamily="34" charset="0"/>
                <a:cs typeface="Times New Roman" pitchFamily="18" charset="0"/>
              </a:rPr>
              <a:t>                                                            </a:t>
            </a:r>
            <a:r>
              <a:rPr lang="cs-CZ" sz="2000" dirty="0">
                <a:latin typeface="Times New Roman" pitchFamily="18" charset="0"/>
                <a:cs typeface="Times New Roman" pitchFamily="18" charset="0"/>
              </a:rPr>
              <a:t>Číslo šablony: III/2</a:t>
            </a:r>
          </a:p>
          <a:p>
            <a:pPr algn="ctr"/>
            <a:r>
              <a:rPr lang="cs-CZ" sz="2000" smtClean="0">
                <a:latin typeface="Calibri" pitchFamily="34" charset="0"/>
              </a:rPr>
              <a:t>VY_32_INOVACE_</a:t>
            </a:r>
            <a:r>
              <a:rPr lang="cs-CZ" sz="2000" smtClean="0"/>
              <a:t>P4_3.10 </a:t>
            </a:r>
            <a:endParaRPr lang="cs-CZ" sz="2000" dirty="0">
              <a:latin typeface="Calibri" pitchFamily="34" charset="0"/>
            </a:endParaRPr>
          </a:p>
          <a:p>
            <a:pPr algn="ctr"/>
            <a:endParaRPr lang="cs-CZ" sz="2000" dirty="0">
              <a:latin typeface="Calibri" pitchFamily="34" charset="0"/>
            </a:endParaRPr>
          </a:p>
          <a:p>
            <a:pPr algn="ctr"/>
            <a:r>
              <a:rPr lang="cs-CZ" sz="2400" b="1" dirty="0">
                <a:solidFill>
                  <a:srgbClr val="00B0F0"/>
                </a:solidFill>
                <a:latin typeface="Calibri" pitchFamily="34" charset="0"/>
              </a:rPr>
              <a:t>                      Tematická oblast: </a:t>
            </a:r>
            <a:r>
              <a:rPr lang="cs-CZ" dirty="0" smtClean="0"/>
              <a:t>Aplikační software pro práci s informacemi II. </a:t>
            </a:r>
            <a:endParaRPr lang="cs-CZ" sz="2400" b="1" dirty="0">
              <a:solidFill>
                <a:srgbClr val="00B0F0"/>
              </a:solidFill>
            </a:endParaRPr>
          </a:p>
          <a:p>
            <a:pPr algn="ctr"/>
            <a:r>
              <a:rPr lang="cs-CZ" sz="2400" b="1" dirty="0">
                <a:solidFill>
                  <a:srgbClr val="00B0F0"/>
                </a:solidFill>
                <a:latin typeface="Times New Roman" pitchFamily="18" charset="0"/>
                <a:cs typeface="Times New Roman" pitchFamily="18" charset="0"/>
              </a:rPr>
              <a:t> </a:t>
            </a:r>
            <a:r>
              <a:rPr lang="cs-CZ" sz="2400" b="1" dirty="0" smtClean="0">
                <a:solidFill>
                  <a:srgbClr val="00B0F0"/>
                </a:solidFill>
                <a:latin typeface="Times New Roman" pitchFamily="18" charset="0"/>
                <a:cs typeface="Times New Roman" pitchFamily="18" charset="0"/>
              </a:rPr>
              <a:t>HTML - </a:t>
            </a:r>
            <a:r>
              <a:rPr lang="cs-CZ" sz="2400" b="1" dirty="0" err="1" smtClean="0">
                <a:solidFill>
                  <a:srgbClr val="00B0F0"/>
                </a:solidFill>
                <a:latin typeface="Times New Roman" pitchFamily="18" charset="0"/>
                <a:cs typeface="Times New Roman" pitchFamily="18" charset="0"/>
              </a:rPr>
              <a:t>tagy</a:t>
            </a:r>
            <a:endParaRPr lang="cs-CZ" sz="2400" b="1" dirty="0">
              <a:solidFill>
                <a:srgbClr val="00B0F0"/>
              </a:solidFill>
              <a:latin typeface="Times New Roman" pitchFamily="18" charset="0"/>
              <a:cs typeface="Times New Roman" pitchFamily="18" charset="0"/>
            </a:endParaRPr>
          </a:p>
          <a:p>
            <a:pPr algn="ctr"/>
            <a:r>
              <a:rPr lang="cs-CZ" sz="2000" dirty="0">
                <a:latin typeface="Times New Roman" pitchFamily="18" charset="0"/>
                <a:cs typeface="Times New Roman" pitchFamily="18" charset="0"/>
              </a:rPr>
              <a:t>            Typ: </a:t>
            </a:r>
            <a:r>
              <a:rPr lang="cs-CZ" sz="2000" dirty="0">
                <a:solidFill>
                  <a:srgbClr val="00B0F0"/>
                </a:solidFill>
                <a:latin typeface="Times New Roman" pitchFamily="18" charset="0"/>
                <a:cs typeface="Times New Roman" pitchFamily="18" charset="0"/>
              </a:rPr>
              <a:t>DUM - kombinovaný</a:t>
            </a:r>
          </a:p>
          <a:p>
            <a:r>
              <a:rPr lang="cs-CZ" sz="2000" dirty="0">
                <a:latin typeface="Times New Roman" pitchFamily="18" charset="0"/>
                <a:cs typeface="Times New Roman" pitchFamily="18" charset="0"/>
              </a:rPr>
              <a:t>				Předmět: </a:t>
            </a:r>
            <a:r>
              <a:rPr lang="cs-CZ" sz="2000" dirty="0">
                <a:solidFill>
                  <a:srgbClr val="00B0F0"/>
                </a:solidFill>
                <a:latin typeface="Times New Roman" pitchFamily="18" charset="0"/>
                <a:cs typeface="Times New Roman" pitchFamily="18" charset="0"/>
              </a:rPr>
              <a:t>ICT	</a:t>
            </a:r>
            <a:r>
              <a:rPr lang="cs-CZ" sz="2000" dirty="0">
                <a:latin typeface="Times New Roman" pitchFamily="18" charset="0"/>
                <a:cs typeface="Times New Roman" pitchFamily="18" charset="0"/>
              </a:rPr>
              <a:t>	</a:t>
            </a:r>
          </a:p>
          <a:p>
            <a:r>
              <a:rPr lang="cs-CZ" sz="2000" dirty="0">
                <a:latin typeface="Times New Roman" pitchFamily="18" charset="0"/>
                <a:cs typeface="Times New Roman" pitchFamily="18" charset="0"/>
              </a:rPr>
              <a:t>			 </a:t>
            </a:r>
            <a:r>
              <a:rPr lang="cs-CZ" sz="2000" dirty="0" smtClean="0">
                <a:latin typeface="Times New Roman" pitchFamily="18" charset="0"/>
                <a:cs typeface="Times New Roman" pitchFamily="18" charset="0"/>
              </a:rPr>
              <a:t>Ročník:  </a:t>
            </a:r>
            <a:r>
              <a:rPr lang="cs-CZ" sz="2000" dirty="0" smtClean="0">
                <a:solidFill>
                  <a:srgbClr val="00B0F0"/>
                </a:solidFill>
                <a:latin typeface="Times New Roman" pitchFamily="18" charset="0"/>
                <a:cs typeface="Times New Roman" pitchFamily="18" charset="0"/>
              </a:rPr>
              <a:t>2., 3. r. (6leté), 1. r. (4leté)</a:t>
            </a:r>
            <a:endParaRPr lang="cs-CZ" sz="2000" dirty="0">
              <a:solidFill>
                <a:srgbClr val="00B0F0"/>
              </a:solidFill>
              <a:latin typeface="Times New Roman" pitchFamily="18" charset="0"/>
              <a:cs typeface="Times New Roman" pitchFamily="18" charset="0"/>
            </a:endParaRPr>
          </a:p>
          <a:p>
            <a:pPr algn="ctr" eaLnBrk="0" hangingPunct="0"/>
            <a:endParaRPr lang="cs-CZ" dirty="0">
              <a:latin typeface="Calibri" pitchFamily="34" charset="0"/>
            </a:endParaRPr>
          </a:p>
        </p:txBody>
      </p:sp>
      <p:sp>
        <p:nvSpPr>
          <p:cNvPr id="13314" name="Rectangle 3"/>
          <p:cNvSpPr>
            <a:spLocks noChangeArrowheads="1"/>
          </p:cNvSpPr>
          <p:nvPr/>
        </p:nvSpPr>
        <p:spPr bwMode="auto">
          <a:xfrm>
            <a:off x="2857500" y="4940300"/>
            <a:ext cx="3489325" cy="1600200"/>
          </a:xfrm>
          <a:prstGeom prst="rect">
            <a:avLst/>
          </a:prstGeom>
          <a:noFill/>
          <a:ln w="9525">
            <a:noFill/>
            <a:miter lim="800000"/>
            <a:headEnd/>
            <a:tailEnd/>
          </a:ln>
        </p:spPr>
        <p:txBody>
          <a:bodyPr anchor="ctr">
            <a:spAutoFit/>
          </a:bodyPr>
          <a:lstStyle/>
          <a:p>
            <a:pPr algn="ctr"/>
            <a:r>
              <a:rPr lang="cs-CZ" sz="1000" dirty="0">
                <a:solidFill>
                  <a:srgbClr val="000000"/>
                </a:solidFill>
                <a:latin typeface="Calibri" pitchFamily="34" charset="0"/>
                <a:cs typeface="Times New Roman" pitchFamily="18" charset="0"/>
              </a:rPr>
              <a:t>Zpracováno v rámci projektu</a:t>
            </a:r>
            <a:endParaRPr lang="cs-CZ" sz="800" dirty="0">
              <a:latin typeface="Calibri" pitchFamily="34" charset="0"/>
              <a:cs typeface="Times New Roman" pitchFamily="18" charset="0"/>
            </a:endParaRPr>
          </a:p>
          <a:p>
            <a:pPr algn="ctr" eaLnBrk="0" hangingPunct="0"/>
            <a:r>
              <a:rPr lang="cs-CZ" dirty="0">
                <a:solidFill>
                  <a:srgbClr val="000000"/>
                </a:solidFill>
                <a:latin typeface="Calibri" pitchFamily="34" charset="0"/>
                <a:cs typeface="Times New Roman" pitchFamily="18" charset="0"/>
              </a:rPr>
              <a:t>EU peníze školám</a:t>
            </a:r>
            <a:endParaRPr lang="cs-CZ" sz="800" dirty="0">
              <a:latin typeface="Calibri" pitchFamily="34" charset="0"/>
            </a:endParaRPr>
          </a:p>
          <a:p>
            <a:r>
              <a:rPr lang="cs-CZ" sz="1000" dirty="0">
                <a:latin typeface="Calibri" pitchFamily="34" charset="0"/>
              </a:rPr>
              <a:t>	  CZ.1.07/1.5.00/34.0296</a:t>
            </a:r>
          </a:p>
          <a:p>
            <a:pPr algn="ctr" eaLnBrk="0" hangingPunct="0"/>
            <a:r>
              <a:rPr lang="cs-CZ" sz="1300" dirty="0">
                <a:solidFill>
                  <a:srgbClr val="000000"/>
                </a:solidFill>
                <a:latin typeface="Calibri" pitchFamily="34" charset="0"/>
                <a:cs typeface="Times New Roman" pitchFamily="18" charset="0"/>
              </a:rPr>
              <a:t>Zpracovatel:</a:t>
            </a:r>
            <a:endParaRPr lang="cs-CZ" sz="800" dirty="0">
              <a:latin typeface="Calibri" pitchFamily="34" charset="0"/>
            </a:endParaRPr>
          </a:p>
          <a:p>
            <a:pPr algn="ctr" eaLnBrk="0" hangingPunct="0"/>
            <a:r>
              <a:rPr lang="cs-CZ" sz="2100" b="1" dirty="0">
                <a:solidFill>
                  <a:srgbClr val="00B0F0"/>
                </a:solidFill>
                <a:latin typeface="Calibri" pitchFamily="34" charset="0"/>
                <a:cs typeface="Times New Roman" pitchFamily="18" charset="0"/>
              </a:rPr>
              <a:t>Mgr. René </a:t>
            </a:r>
            <a:r>
              <a:rPr lang="cs-CZ" sz="2100" b="1" dirty="0" err="1">
                <a:solidFill>
                  <a:srgbClr val="00B0F0"/>
                </a:solidFill>
                <a:latin typeface="Calibri" pitchFamily="34" charset="0"/>
                <a:cs typeface="Times New Roman" pitchFamily="18" charset="0"/>
              </a:rPr>
              <a:t>Brauner</a:t>
            </a:r>
            <a:endParaRPr lang="cs-CZ" sz="800" dirty="0">
              <a:latin typeface="Calibri" pitchFamily="34" charset="0"/>
            </a:endParaRPr>
          </a:p>
          <a:p>
            <a:pPr algn="ctr" eaLnBrk="0" hangingPunct="0"/>
            <a:r>
              <a:rPr lang="cs-CZ" sz="1300" dirty="0">
                <a:solidFill>
                  <a:srgbClr val="000000"/>
                </a:solidFill>
                <a:latin typeface="Calibri" pitchFamily="34" charset="0"/>
                <a:cs typeface="Times New Roman" pitchFamily="18" charset="0"/>
              </a:rPr>
              <a:t>Gymnázium, Třinec, příspěvková organizace</a:t>
            </a:r>
          </a:p>
          <a:p>
            <a:pPr algn="ctr" eaLnBrk="0" hangingPunct="0"/>
            <a:r>
              <a:rPr lang="cs-CZ" sz="1300" dirty="0">
                <a:solidFill>
                  <a:srgbClr val="000000"/>
                </a:solidFill>
                <a:latin typeface="Calibri" pitchFamily="34" charset="0"/>
                <a:cs typeface="Times New Roman" pitchFamily="18" charset="0"/>
              </a:rPr>
              <a:t>Datum vytvoření:</a:t>
            </a:r>
            <a:r>
              <a:rPr lang="cs-CZ" sz="1300" b="1" dirty="0">
                <a:solidFill>
                  <a:srgbClr val="33CCFF"/>
                </a:solidFill>
                <a:latin typeface="Calibri" pitchFamily="34" charset="0"/>
                <a:cs typeface="Times New Roman" pitchFamily="18" charset="0"/>
              </a:rPr>
              <a:t> </a:t>
            </a:r>
            <a:r>
              <a:rPr lang="cs-CZ" sz="1300" b="1" dirty="0" smtClean="0">
                <a:solidFill>
                  <a:srgbClr val="33CCFF"/>
                </a:solidFill>
                <a:latin typeface="Calibri" pitchFamily="34" charset="0"/>
                <a:cs typeface="Times New Roman" pitchFamily="18" charset="0"/>
              </a:rPr>
              <a:t>březen 2014</a:t>
            </a:r>
            <a:endParaRPr lang="cs-CZ" dirty="0">
              <a:latin typeface="Calibri" pitchFamily="34" charset="0"/>
            </a:endParaRPr>
          </a:p>
        </p:txBody>
      </p:sp>
      <p:pic>
        <p:nvPicPr>
          <p:cNvPr id="13315" name="obrázek 1" descr="\\Galerie\public\Fotky\Foto školy a učebny\Škola v říjnu 03.JPG"/>
          <p:cNvPicPr>
            <a:picLocks noChangeAspect="1" noChangeArrowheads="1"/>
          </p:cNvPicPr>
          <p:nvPr/>
        </p:nvPicPr>
        <p:blipFill>
          <a:blip r:embed="rId2" cstate="print"/>
          <a:srcRect/>
          <a:stretch>
            <a:fillRect/>
          </a:stretch>
        </p:blipFill>
        <p:spPr bwMode="auto">
          <a:xfrm>
            <a:off x="3348038" y="3213100"/>
            <a:ext cx="2914650" cy="1655763"/>
          </a:xfrm>
          <a:prstGeom prst="rect">
            <a:avLst/>
          </a:prstGeom>
          <a:noFill/>
          <a:ln w="9525">
            <a:noFill/>
            <a:miter lim="800000"/>
            <a:headEnd/>
            <a:tailEnd/>
          </a:ln>
        </p:spPr>
      </p:pic>
      <p:pic>
        <p:nvPicPr>
          <p:cNvPr id="13317" name="Picture 5" descr="OPVK_ver_zakladni_logolink_RGB_cz"/>
          <p:cNvPicPr>
            <a:picLocks noChangeAspect="1" noChangeArrowheads="1"/>
          </p:cNvPicPr>
          <p:nvPr/>
        </p:nvPicPr>
        <p:blipFill>
          <a:blip r:embed="rId3" cstate="print"/>
          <a:srcRect/>
          <a:stretch>
            <a:fillRect/>
          </a:stretch>
        </p:blipFill>
        <p:spPr bwMode="auto">
          <a:xfrm>
            <a:off x="0" y="0"/>
            <a:ext cx="1800225" cy="477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ctrTitle"/>
          </p:nvPr>
        </p:nvSpPr>
        <p:spPr>
          <a:xfrm>
            <a:off x="714375" y="0"/>
            <a:ext cx="7772400" cy="1470025"/>
          </a:xfrm>
        </p:spPr>
        <p:txBody>
          <a:bodyPr>
            <a:normAutofit/>
          </a:bodyPr>
          <a:lstStyle/>
          <a:p>
            <a:r>
              <a:rPr lang="cs-CZ" b="1" dirty="0" smtClean="0"/>
              <a:t>Použití </a:t>
            </a:r>
            <a:r>
              <a:rPr lang="cs-CZ" b="1" dirty="0" err="1" smtClean="0"/>
              <a:t>tagů</a:t>
            </a:r>
            <a:r>
              <a:rPr lang="cs-CZ" b="1" dirty="0" smtClean="0"/>
              <a:t>: 3. krok</a:t>
            </a:r>
            <a:endParaRPr lang="cs-CZ" b="1" dirty="0" smtClean="0">
              <a:solidFill>
                <a:srgbClr val="7030A0"/>
              </a:solidFill>
            </a:endParaRPr>
          </a:p>
        </p:txBody>
      </p:sp>
      <p:sp>
        <p:nvSpPr>
          <p:cNvPr id="3" name="Podnadpis 2"/>
          <p:cNvSpPr>
            <a:spLocks noGrp="1"/>
          </p:cNvSpPr>
          <p:nvPr>
            <p:ph type="subTitle" idx="1"/>
          </p:nvPr>
        </p:nvSpPr>
        <p:spPr>
          <a:xfrm>
            <a:off x="642938" y="1357313"/>
            <a:ext cx="7929562" cy="5357812"/>
          </a:xfrm>
        </p:spPr>
        <p:txBody>
          <a:bodyPr rtlCol="0">
            <a:normAutofit fontScale="92500" lnSpcReduction="10000"/>
          </a:bodyPr>
          <a:lstStyle/>
          <a:p>
            <a:pPr algn="l" eaLnBrk="1" fontAlgn="auto" hangingPunct="1">
              <a:spcAft>
                <a:spcPts val="0"/>
              </a:spcAft>
              <a:buFont typeface="Arial" pitchFamily="34" charset="0"/>
              <a:buNone/>
              <a:defRPr/>
            </a:pPr>
            <a:r>
              <a:rPr lang="cs-CZ" sz="3600" b="1" dirty="0" smtClean="0">
                <a:solidFill>
                  <a:srgbClr val="FF0000"/>
                </a:solidFill>
                <a:latin typeface="Courier New" pitchFamily="49" charset="0"/>
                <a:cs typeface="Courier New" pitchFamily="49" charset="0"/>
              </a:rPr>
              <a:t>&lt;</a:t>
            </a:r>
            <a:r>
              <a:rPr lang="cs-CZ" sz="3600" b="1" dirty="0" err="1" smtClean="0">
                <a:solidFill>
                  <a:srgbClr val="FF0000"/>
                </a:solidFill>
                <a:latin typeface="Courier New" pitchFamily="49" charset="0"/>
                <a:cs typeface="Courier New" pitchFamily="49" charset="0"/>
              </a:rPr>
              <a:t>html</a:t>
            </a:r>
            <a:r>
              <a:rPr lang="cs-CZ" sz="3600" b="1" dirty="0" smtClean="0">
                <a:solidFill>
                  <a:srgbClr val="FF0000"/>
                </a:solidFill>
                <a:latin typeface="Courier New" pitchFamily="49" charset="0"/>
                <a:cs typeface="Courier New" pitchFamily="49" charset="0"/>
              </a:rPr>
              <a:t>&gt;</a:t>
            </a:r>
          </a:p>
          <a:p>
            <a:pPr algn="l" eaLnBrk="1" fontAlgn="auto" hangingPunct="1">
              <a:spcAft>
                <a:spcPts val="0"/>
              </a:spcAft>
              <a:buFont typeface="Arial" pitchFamily="34" charset="0"/>
              <a:buNone/>
              <a:defRPr/>
            </a:pPr>
            <a:r>
              <a:rPr lang="cs-CZ" sz="3600" b="1" dirty="0" smtClean="0">
                <a:solidFill>
                  <a:srgbClr val="7030A0"/>
                </a:solidFill>
                <a:latin typeface="Courier New" pitchFamily="49" charset="0"/>
                <a:cs typeface="Courier New" pitchFamily="49" charset="0"/>
              </a:rPr>
              <a:t>&lt;</a:t>
            </a:r>
            <a:r>
              <a:rPr lang="cs-CZ" sz="3600" b="1" dirty="0" err="1" smtClean="0">
                <a:solidFill>
                  <a:srgbClr val="7030A0"/>
                </a:solidFill>
                <a:latin typeface="Courier New" pitchFamily="49" charset="0"/>
                <a:cs typeface="Courier New" pitchFamily="49" charset="0"/>
              </a:rPr>
              <a:t>head</a:t>
            </a:r>
            <a:r>
              <a:rPr lang="cs-CZ" sz="3600" b="1" dirty="0" smtClean="0">
                <a:solidFill>
                  <a:srgbClr val="7030A0"/>
                </a:solidFill>
                <a:latin typeface="Courier New" pitchFamily="49" charset="0"/>
                <a:cs typeface="Courier New" pitchFamily="49" charset="0"/>
              </a:rPr>
              <a:t>&gt;</a:t>
            </a:r>
          </a:p>
          <a:p>
            <a:pPr algn="l" eaLnBrk="1" fontAlgn="auto" hangingPunct="1">
              <a:spcAft>
                <a:spcPts val="0"/>
              </a:spcAft>
              <a:buFont typeface="Arial" pitchFamily="34" charset="0"/>
              <a:buNone/>
              <a:defRPr/>
            </a:pPr>
            <a:r>
              <a:rPr lang="cs-CZ" sz="3600" b="1" dirty="0" smtClean="0">
                <a:solidFill>
                  <a:schemeClr val="tx1"/>
                </a:solidFill>
                <a:latin typeface="Courier New" pitchFamily="49" charset="0"/>
                <a:cs typeface="Courier New" pitchFamily="49" charset="0"/>
              </a:rPr>
              <a:t>  &lt;</a:t>
            </a:r>
            <a:r>
              <a:rPr lang="cs-CZ" sz="3600" b="1" dirty="0" err="1" smtClean="0">
                <a:solidFill>
                  <a:schemeClr val="tx1"/>
                </a:solidFill>
                <a:latin typeface="Courier New" pitchFamily="49" charset="0"/>
                <a:cs typeface="Courier New" pitchFamily="49" charset="0"/>
              </a:rPr>
              <a:t>title</a:t>
            </a:r>
            <a:r>
              <a:rPr lang="cs-CZ" sz="3600" b="1" dirty="0" smtClean="0">
                <a:solidFill>
                  <a:schemeClr val="tx1"/>
                </a:solidFill>
                <a:latin typeface="Courier New" pitchFamily="49" charset="0"/>
                <a:cs typeface="Courier New" pitchFamily="49" charset="0"/>
              </a:rPr>
              <a:t>&gt;TITUL&lt;/</a:t>
            </a:r>
            <a:r>
              <a:rPr lang="cs-CZ" sz="3600" b="1" dirty="0" err="1" smtClean="0">
                <a:solidFill>
                  <a:schemeClr val="tx1"/>
                </a:solidFill>
                <a:latin typeface="Courier New" pitchFamily="49" charset="0"/>
                <a:cs typeface="Courier New" pitchFamily="49" charset="0"/>
              </a:rPr>
              <a:t>title</a:t>
            </a:r>
            <a:r>
              <a:rPr lang="cs-CZ" sz="3600" b="1" dirty="0" smtClean="0">
                <a:solidFill>
                  <a:schemeClr val="tx1"/>
                </a:solidFill>
                <a:latin typeface="Courier New" pitchFamily="49" charset="0"/>
                <a:cs typeface="Courier New" pitchFamily="49" charset="0"/>
              </a:rPr>
              <a:t>&gt;</a:t>
            </a:r>
          </a:p>
          <a:p>
            <a:pPr algn="l" eaLnBrk="1" fontAlgn="auto" hangingPunct="1">
              <a:spcAft>
                <a:spcPts val="0"/>
              </a:spcAft>
              <a:buFont typeface="Arial" pitchFamily="34" charset="0"/>
              <a:buNone/>
              <a:defRPr/>
            </a:pPr>
            <a:r>
              <a:rPr lang="cs-CZ" sz="3600" b="1" dirty="0" smtClean="0">
                <a:solidFill>
                  <a:srgbClr val="7030A0"/>
                </a:solidFill>
                <a:latin typeface="Courier New" pitchFamily="49" charset="0"/>
                <a:cs typeface="Courier New" pitchFamily="49" charset="0"/>
              </a:rPr>
              <a:t>&lt;/</a:t>
            </a:r>
            <a:r>
              <a:rPr lang="cs-CZ" sz="3600" b="1" dirty="0" err="1" smtClean="0">
                <a:solidFill>
                  <a:srgbClr val="7030A0"/>
                </a:solidFill>
                <a:latin typeface="Courier New" pitchFamily="49" charset="0"/>
                <a:cs typeface="Courier New" pitchFamily="49" charset="0"/>
              </a:rPr>
              <a:t>head</a:t>
            </a:r>
            <a:r>
              <a:rPr lang="cs-CZ" sz="3600" b="1" dirty="0" smtClean="0">
                <a:solidFill>
                  <a:srgbClr val="7030A0"/>
                </a:solidFill>
                <a:latin typeface="Courier New" pitchFamily="49" charset="0"/>
                <a:cs typeface="Courier New" pitchFamily="49" charset="0"/>
              </a:rPr>
              <a:t>&gt;</a:t>
            </a:r>
          </a:p>
          <a:p>
            <a:pPr algn="l" eaLnBrk="1" fontAlgn="auto" hangingPunct="1">
              <a:spcAft>
                <a:spcPts val="0"/>
              </a:spcAft>
              <a:buFont typeface="Arial" pitchFamily="34" charset="0"/>
              <a:buNone/>
              <a:defRPr/>
            </a:pPr>
            <a:r>
              <a:rPr lang="cs-CZ" sz="3600" b="1" dirty="0" smtClean="0">
                <a:solidFill>
                  <a:srgbClr val="00B050"/>
                </a:solidFill>
                <a:latin typeface="Courier New" pitchFamily="49" charset="0"/>
                <a:cs typeface="Courier New" pitchFamily="49" charset="0"/>
              </a:rPr>
              <a:t>&lt;body&gt;</a:t>
            </a:r>
          </a:p>
          <a:p>
            <a:pPr algn="l" eaLnBrk="1" fontAlgn="auto" hangingPunct="1">
              <a:spcAft>
                <a:spcPts val="0"/>
              </a:spcAft>
              <a:buFont typeface="Arial" pitchFamily="34" charset="0"/>
              <a:buNone/>
              <a:defRPr/>
            </a:pPr>
            <a:r>
              <a:rPr lang="cs-CZ" sz="3600" b="1" dirty="0" smtClean="0">
                <a:solidFill>
                  <a:srgbClr val="00B050"/>
                </a:solidFill>
                <a:latin typeface="Courier New" pitchFamily="49" charset="0"/>
                <a:cs typeface="Courier New" pitchFamily="49" charset="0"/>
              </a:rPr>
              <a:t>  </a:t>
            </a:r>
            <a:r>
              <a:rPr lang="cs-CZ" sz="3600" b="1" dirty="0" smtClean="0">
                <a:solidFill>
                  <a:schemeClr val="tx1"/>
                </a:solidFill>
                <a:latin typeface="Courier New" pitchFamily="49" charset="0"/>
                <a:cs typeface="Courier New" pitchFamily="49" charset="0"/>
              </a:rPr>
              <a:t>&lt;h1&gt;NADPIS&lt;/h1&gt;</a:t>
            </a:r>
          </a:p>
          <a:p>
            <a:pPr algn="l" eaLnBrk="1" fontAlgn="auto" hangingPunct="1">
              <a:spcAft>
                <a:spcPts val="0"/>
              </a:spcAft>
              <a:buFont typeface="Arial" pitchFamily="34" charset="0"/>
              <a:buNone/>
              <a:defRPr/>
            </a:pPr>
            <a:r>
              <a:rPr lang="cs-CZ" sz="3600" b="1" dirty="0" smtClean="0">
                <a:solidFill>
                  <a:schemeClr val="tx1"/>
                </a:solidFill>
                <a:latin typeface="Courier New" pitchFamily="49" charset="0"/>
                <a:cs typeface="Courier New" pitchFamily="49" charset="0"/>
              </a:rPr>
              <a:t>  &lt;p&gt;TEXT&lt;/p&gt;</a:t>
            </a:r>
          </a:p>
          <a:p>
            <a:pPr algn="l" eaLnBrk="1" fontAlgn="auto" hangingPunct="1">
              <a:spcAft>
                <a:spcPts val="0"/>
              </a:spcAft>
              <a:buFont typeface="Arial" pitchFamily="34" charset="0"/>
              <a:buNone/>
              <a:defRPr/>
            </a:pPr>
            <a:r>
              <a:rPr lang="cs-CZ" sz="3600" b="1" dirty="0" smtClean="0">
                <a:solidFill>
                  <a:srgbClr val="00B050"/>
                </a:solidFill>
                <a:latin typeface="Courier New" pitchFamily="49" charset="0"/>
                <a:cs typeface="Courier New" pitchFamily="49" charset="0"/>
              </a:rPr>
              <a:t>&lt;/body&gt;</a:t>
            </a:r>
          </a:p>
          <a:p>
            <a:pPr algn="l" eaLnBrk="1" fontAlgn="auto" hangingPunct="1">
              <a:spcAft>
                <a:spcPts val="0"/>
              </a:spcAft>
              <a:buFont typeface="Arial" pitchFamily="34" charset="0"/>
              <a:buNone/>
              <a:defRPr/>
            </a:pPr>
            <a:r>
              <a:rPr lang="cs-CZ" sz="3600" b="1" dirty="0" smtClean="0">
                <a:solidFill>
                  <a:srgbClr val="FF0000"/>
                </a:solidFill>
                <a:latin typeface="Courier New" pitchFamily="49" charset="0"/>
                <a:cs typeface="Courier New" pitchFamily="49" charset="0"/>
              </a:rPr>
              <a:t>&lt;/</a:t>
            </a:r>
            <a:r>
              <a:rPr lang="cs-CZ" sz="3600" b="1" dirty="0" err="1" smtClean="0">
                <a:solidFill>
                  <a:srgbClr val="FF0000"/>
                </a:solidFill>
                <a:latin typeface="Courier New" pitchFamily="49" charset="0"/>
                <a:cs typeface="Courier New" pitchFamily="49" charset="0"/>
              </a:rPr>
              <a:t>html</a:t>
            </a:r>
            <a:r>
              <a:rPr lang="cs-CZ" sz="3600" b="1" dirty="0" smtClean="0">
                <a:solidFill>
                  <a:srgbClr val="FF0000"/>
                </a:solidFill>
                <a:latin typeface="Courier New" pitchFamily="49" charset="0"/>
                <a:cs typeface="Courier New" pitchFamily="49" charset="0"/>
              </a:rPr>
              <a:t>&gt;</a:t>
            </a:r>
          </a:p>
          <a:p>
            <a:pPr algn="l" eaLnBrk="1" fontAlgn="auto" hangingPunct="1">
              <a:spcAft>
                <a:spcPts val="0"/>
              </a:spcAft>
              <a:buFont typeface="Arial" pitchFamily="34" charset="0"/>
              <a:buNone/>
              <a:defRPr/>
            </a:pPr>
            <a:endParaRPr lang="cs-CZ"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lstStyle/>
          <a:p>
            <a:r>
              <a:rPr lang="cs-CZ" b="1" dirty="0" smtClean="0"/>
              <a:t>Cvičení</a:t>
            </a:r>
            <a:endParaRPr lang="cs-CZ" b="1" dirty="0"/>
          </a:p>
        </p:txBody>
      </p:sp>
      <p:sp>
        <p:nvSpPr>
          <p:cNvPr id="3" name="Podnadpis 2"/>
          <p:cNvSpPr>
            <a:spLocks noGrp="1"/>
          </p:cNvSpPr>
          <p:nvPr>
            <p:ph type="subTitle" idx="1"/>
          </p:nvPr>
        </p:nvSpPr>
        <p:spPr>
          <a:xfrm>
            <a:off x="142844" y="1196752"/>
            <a:ext cx="8858312" cy="5518396"/>
          </a:xfrm>
        </p:spPr>
        <p:txBody>
          <a:bodyPr>
            <a:normAutofit/>
          </a:bodyPr>
          <a:lstStyle/>
          <a:p>
            <a:pPr marL="514350" indent="-514350" algn="l">
              <a:buFont typeface="+mj-lt"/>
              <a:buAutoNum type="arabicPeriod"/>
            </a:pPr>
            <a:r>
              <a:rPr lang="cs-CZ" dirty="0" smtClean="0">
                <a:solidFill>
                  <a:schemeClr val="tx1"/>
                </a:solidFill>
              </a:rPr>
              <a:t>Zjistěte na internetu, jaké typy </a:t>
            </a:r>
            <a:r>
              <a:rPr lang="cs-CZ" dirty="0" err="1" smtClean="0">
                <a:solidFill>
                  <a:schemeClr val="tx1"/>
                </a:solidFill>
              </a:rPr>
              <a:t>tagů</a:t>
            </a:r>
            <a:r>
              <a:rPr lang="cs-CZ" dirty="0" smtClean="0">
                <a:solidFill>
                  <a:schemeClr val="tx1"/>
                </a:solidFill>
              </a:rPr>
              <a:t> se vyskytují nejčastěji ve zdrojových kódech.</a:t>
            </a:r>
          </a:p>
          <a:p>
            <a:pPr marL="514350" indent="-514350" algn="l">
              <a:buFont typeface="+mj-lt"/>
              <a:buAutoNum type="arabicPeriod"/>
            </a:pPr>
            <a:r>
              <a:rPr lang="cs-CZ" dirty="0" smtClean="0">
                <a:solidFill>
                  <a:schemeClr val="tx1"/>
                </a:solidFill>
              </a:rPr>
              <a:t>Klikněte pravým tlačítkem myši na oblíbenou www stránku a zvolte „Zobrazit zdrojový kód“.</a:t>
            </a:r>
          </a:p>
          <a:p>
            <a:pPr marL="514350" indent="-514350" algn="l">
              <a:buFont typeface="+mj-lt"/>
              <a:buAutoNum type="arabicPeriod"/>
            </a:pPr>
            <a:r>
              <a:rPr lang="cs-CZ" dirty="0" smtClean="0">
                <a:solidFill>
                  <a:schemeClr val="tx1"/>
                </a:solidFill>
              </a:rPr>
              <a:t>K čemu slouží </a:t>
            </a:r>
            <a:r>
              <a:rPr lang="cs-CZ" dirty="0" err="1" smtClean="0">
                <a:solidFill>
                  <a:schemeClr val="tx1"/>
                </a:solidFill>
              </a:rPr>
              <a:t>tag</a:t>
            </a:r>
            <a:r>
              <a:rPr lang="cs-CZ" dirty="0" smtClean="0">
                <a:solidFill>
                  <a:schemeClr val="tx1"/>
                </a:solidFill>
              </a:rPr>
              <a:t> HEAD?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1520" y="0"/>
            <a:ext cx="8640960" cy="1470025"/>
          </a:xfrm>
        </p:spPr>
        <p:txBody>
          <a:bodyPr>
            <a:normAutofit/>
          </a:bodyPr>
          <a:lstStyle/>
          <a:p>
            <a:pPr algn="l"/>
            <a:r>
              <a:rPr lang="cs-CZ" b="1" dirty="0" smtClean="0"/>
              <a:t>Citace zdrojů</a:t>
            </a:r>
            <a:endParaRPr lang="cs-CZ" b="1" u="sng" dirty="0"/>
          </a:p>
        </p:txBody>
      </p:sp>
      <p:sp>
        <p:nvSpPr>
          <p:cNvPr id="3" name="Podnadpis 2"/>
          <p:cNvSpPr>
            <a:spLocks noGrp="1"/>
          </p:cNvSpPr>
          <p:nvPr>
            <p:ph type="subTitle" idx="1"/>
          </p:nvPr>
        </p:nvSpPr>
        <p:spPr>
          <a:xfrm>
            <a:off x="285720" y="1714488"/>
            <a:ext cx="8643998" cy="2214578"/>
          </a:xfrm>
        </p:spPr>
        <p:txBody>
          <a:bodyPr>
            <a:normAutofit/>
          </a:bodyPr>
          <a:lstStyle/>
          <a:p>
            <a:pPr algn="l"/>
            <a:r>
              <a:rPr lang="cs-CZ" sz="2400" dirty="0" err="1" smtClean="0"/>
              <a:t>Wikipedia</a:t>
            </a:r>
            <a:r>
              <a:rPr lang="cs-CZ" sz="2400" dirty="0" smtClean="0"/>
              <a:t>. </a:t>
            </a:r>
            <a:r>
              <a:rPr lang="cs-CZ" sz="2400" b="1" dirty="0" smtClean="0"/>
              <a:t>HTML </a:t>
            </a:r>
            <a:r>
              <a:rPr lang="cs-CZ" sz="2400" dirty="0" smtClean="0"/>
              <a:t>[online]. [cit. 5.3.2014]. Dostupný na WWW: http://cs.wikipedia.org/wiki/Html</a:t>
            </a:r>
          </a:p>
        </p:txBody>
      </p:sp>
      <p:sp>
        <p:nvSpPr>
          <p:cNvPr id="4" name="Podnadpis 2"/>
          <p:cNvSpPr txBox="1">
            <a:spLocks/>
          </p:cNvSpPr>
          <p:nvPr/>
        </p:nvSpPr>
        <p:spPr>
          <a:xfrm>
            <a:off x="214282" y="4214818"/>
            <a:ext cx="8786874" cy="221457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2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Podnadpis 2"/>
          <p:cNvSpPr txBox="1">
            <a:spLocks/>
          </p:cNvSpPr>
          <p:nvPr/>
        </p:nvSpPr>
        <p:spPr>
          <a:xfrm>
            <a:off x="357158" y="3929066"/>
            <a:ext cx="8643998" cy="2643206"/>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2400" b="0" i="0" u="none" strike="noStrike" kern="1200" cap="none" spc="0" normalizeH="0" baseline="0" noProof="0" dirty="0" smtClean="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Metodický list</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Prezentace je určena k procvičení učiva v 2., 3. ročníku šestiletého a 1. ročníku čtyřletého studia. Je možné ji zařadit i do plánů seminářů ICT v rámci opakování. </a:t>
            </a:r>
          </a:p>
          <a:p>
            <a:r>
              <a:rPr lang="cs-CZ" dirty="0" smtClean="0"/>
              <a:t>Prezentace vede žáka k pochopení problematiky tvorby webových stránek, prezentované učivo se ihned aplikuje do výuky. Žák prokazuje znalost pojmů HTML, CSS. Žák je schopen napsat krátký zdrojový kód. </a:t>
            </a:r>
          </a:p>
          <a:p>
            <a:r>
              <a:rPr lang="cs-CZ" dirty="0" smtClean="0"/>
              <a:t>Úkoly řeší žáci samostatně na pracovních stanicích. Mohou používat doporučené učebnice, </a:t>
            </a:r>
            <a:r>
              <a:rPr lang="cs-CZ" dirty="0" err="1" smtClean="0"/>
              <a:t>google</a:t>
            </a:r>
            <a:r>
              <a:rPr lang="cs-CZ" dirty="0" smtClean="0"/>
              <a:t> nebo </a:t>
            </a:r>
            <a:r>
              <a:rPr lang="cs-CZ" dirty="0" err="1" smtClean="0"/>
              <a:t>wikipedii</a:t>
            </a:r>
            <a:r>
              <a:rPr lang="cs-CZ" dirty="0" smtClean="0"/>
              <a:t>.</a:t>
            </a:r>
          </a:p>
          <a:p>
            <a:r>
              <a:rPr lang="cs-CZ" dirty="0" smtClean="0"/>
              <a:t>Práce a následná kontrola probíhají ve spolupráci s učitelem.</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lstStyle/>
          <a:p>
            <a:r>
              <a:rPr lang="cs-CZ" b="1" dirty="0" smtClean="0"/>
              <a:t>HTML - </a:t>
            </a:r>
            <a:r>
              <a:rPr lang="cs-CZ" b="1" dirty="0" err="1" smtClean="0"/>
              <a:t>tagy</a:t>
            </a:r>
            <a:endParaRPr lang="cs-CZ" b="1" dirty="0"/>
          </a:p>
        </p:txBody>
      </p:sp>
      <p:sp>
        <p:nvSpPr>
          <p:cNvPr id="3" name="Podnadpis 2"/>
          <p:cNvSpPr>
            <a:spLocks noGrp="1"/>
          </p:cNvSpPr>
          <p:nvPr>
            <p:ph type="subTitle" idx="1"/>
          </p:nvPr>
        </p:nvSpPr>
        <p:spPr>
          <a:xfrm>
            <a:off x="214282" y="1484784"/>
            <a:ext cx="8929718" cy="5087488"/>
          </a:xfrm>
        </p:spPr>
        <p:txBody>
          <a:bodyPr>
            <a:normAutofit/>
          </a:bodyPr>
          <a:lstStyle/>
          <a:p>
            <a:pPr algn="l"/>
            <a:r>
              <a:rPr lang="cs-CZ" sz="2000" b="1" dirty="0" err="1" smtClean="0">
                <a:solidFill>
                  <a:schemeClr val="tx1"/>
                </a:solidFill>
              </a:rPr>
              <a:t>Tagy</a:t>
            </a:r>
            <a:r>
              <a:rPr lang="cs-CZ" sz="2000" b="1" dirty="0" smtClean="0">
                <a:solidFill>
                  <a:schemeClr val="tx1"/>
                </a:solidFill>
              </a:rPr>
              <a:t> = značky</a:t>
            </a:r>
          </a:p>
          <a:p>
            <a:pPr algn="l"/>
            <a:endParaRPr lang="cs-CZ" sz="2000" dirty="0" smtClean="0">
              <a:solidFill>
                <a:schemeClr val="tx1"/>
              </a:solidFill>
            </a:endParaRPr>
          </a:p>
          <a:p>
            <a:pPr algn="l"/>
            <a:r>
              <a:rPr lang="cs-CZ" sz="2000" dirty="0" smtClean="0">
                <a:solidFill>
                  <a:schemeClr val="tx1"/>
                </a:solidFill>
              </a:rPr>
              <a:t>HTML soubor je obyčejný text obalený značkami, které se nazývají </a:t>
            </a:r>
            <a:r>
              <a:rPr lang="cs-CZ" sz="2000" dirty="0" err="1" smtClean="0">
                <a:solidFill>
                  <a:schemeClr val="tx1"/>
                </a:solidFill>
              </a:rPr>
              <a:t>tagy</a:t>
            </a:r>
            <a:r>
              <a:rPr lang="cs-CZ" sz="2000" dirty="0" smtClean="0">
                <a:solidFill>
                  <a:schemeClr val="tx1"/>
                </a:solidFill>
              </a:rPr>
              <a:t>.</a:t>
            </a:r>
          </a:p>
          <a:p>
            <a:pPr algn="l">
              <a:buFont typeface="Arial" pitchFamily="34" charset="0"/>
              <a:buChar char="•"/>
            </a:pPr>
            <a:r>
              <a:rPr lang="cs-CZ" sz="2000" dirty="0" smtClean="0">
                <a:solidFill>
                  <a:schemeClr val="tx1"/>
                </a:solidFill>
              </a:rPr>
              <a:t>    </a:t>
            </a:r>
            <a:r>
              <a:rPr lang="cs-CZ" sz="2000" dirty="0" err="1" smtClean="0">
                <a:solidFill>
                  <a:schemeClr val="tx1"/>
                </a:solidFill>
              </a:rPr>
              <a:t>Tagy</a:t>
            </a:r>
            <a:r>
              <a:rPr lang="cs-CZ" sz="2000" dirty="0" smtClean="0">
                <a:solidFill>
                  <a:schemeClr val="tx1"/>
                </a:solidFill>
              </a:rPr>
              <a:t> určují, jak bude text vypadat, tedy jakou bude mít formu.</a:t>
            </a:r>
          </a:p>
          <a:p>
            <a:pPr algn="l">
              <a:buFont typeface="Arial" pitchFamily="34" charset="0"/>
              <a:buChar char="•"/>
            </a:pPr>
            <a:r>
              <a:rPr lang="cs-CZ" sz="2000" dirty="0" smtClean="0">
                <a:solidFill>
                  <a:schemeClr val="tx1"/>
                </a:solidFill>
              </a:rPr>
              <a:t>    Všechny </a:t>
            </a:r>
            <a:r>
              <a:rPr lang="cs-CZ" sz="2000" dirty="0" err="1" smtClean="0">
                <a:solidFill>
                  <a:schemeClr val="tx1"/>
                </a:solidFill>
              </a:rPr>
              <a:t>tagy</a:t>
            </a:r>
            <a:r>
              <a:rPr lang="cs-CZ" sz="2000" dirty="0" smtClean="0">
                <a:solidFill>
                  <a:schemeClr val="tx1"/>
                </a:solidFill>
              </a:rPr>
              <a:t> jsou uzavřeny v &lt;ostrých//úhlových závorkách*&gt;.</a:t>
            </a:r>
          </a:p>
          <a:p>
            <a:pPr algn="l"/>
            <a:endParaRPr lang="cs-CZ" sz="2000" dirty="0" smtClean="0">
              <a:solidFill>
                <a:schemeClr val="tx1"/>
              </a:solidFill>
            </a:endParaRPr>
          </a:p>
          <a:p>
            <a:pPr algn="l"/>
            <a:r>
              <a:rPr lang="cs-CZ" sz="2000" dirty="0" smtClean="0">
                <a:solidFill>
                  <a:schemeClr val="tx1"/>
                </a:solidFill>
              </a:rPr>
              <a:t>Co není v ostrých závorkách, je text, který se bude zobrazovat. Symbolicky zapsáno:</a:t>
            </a:r>
          </a:p>
          <a:p>
            <a:pPr algn="l"/>
            <a:r>
              <a:rPr lang="cs-CZ" sz="2000" b="1" dirty="0" smtClean="0">
                <a:solidFill>
                  <a:schemeClr val="tx1"/>
                </a:solidFill>
              </a:rPr>
              <a:t>&lt;</a:t>
            </a:r>
            <a:r>
              <a:rPr lang="cs-CZ" sz="2000" b="1" dirty="0" err="1" smtClean="0">
                <a:solidFill>
                  <a:schemeClr val="tx1"/>
                </a:solidFill>
              </a:rPr>
              <a:t>tag</a:t>
            </a:r>
            <a:r>
              <a:rPr lang="cs-CZ" sz="2000" b="1" dirty="0" smtClean="0">
                <a:solidFill>
                  <a:schemeClr val="tx1"/>
                </a:solidFill>
              </a:rPr>
              <a:t>&gt;</a:t>
            </a:r>
            <a:r>
              <a:rPr lang="cs-CZ" sz="2000" dirty="0" smtClean="0">
                <a:solidFill>
                  <a:schemeClr val="tx1"/>
                </a:solidFill>
              </a:rPr>
              <a:t> text </a:t>
            </a:r>
            <a:r>
              <a:rPr lang="cs-CZ" sz="2000" b="1" dirty="0" smtClean="0">
                <a:solidFill>
                  <a:schemeClr val="tx1"/>
                </a:solidFill>
              </a:rPr>
              <a:t>&lt;/</a:t>
            </a:r>
            <a:r>
              <a:rPr lang="cs-CZ" sz="2000" b="1" dirty="0" err="1" smtClean="0">
                <a:solidFill>
                  <a:schemeClr val="tx1"/>
                </a:solidFill>
              </a:rPr>
              <a:t>tag</a:t>
            </a:r>
            <a:r>
              <a:rPr lang="cs-CZ" sz="2000" b="1" dirty="0" smtClean="0">
                <a:solidFill>
                  <a:schemeClr val="tx1"/>
                </a:solidFill>
              </a:rPr>
              <a:t>&gt;</a:t>
            </a:r>
            <a:r>
              <a:rPr lang="cs-CZ" sz="2000" dirty="0" smtClean="0">
                <a:solidFill>
                  <a:schemeClr val="tx1"/>
                </a:solidFill>
              </a:rPr>
              <a:t> a zase text a </a:t>
            </a:r>
            <a:r>
              <a:rPr lang="cs-CZ" sz="2000" b="1" dirty="0" smtClean="0">
                <a:solidFill>
                  <a:schemeClr val="tx1"/>
                </a:solidFill>
              </a:rPr>
              <a:t>&lt;</a:t>
            </a:r>
            <a:r>
              <a:rPr lang="cs-CZ" sz="2000" b="1" dirty="0" err="1" smtClean="0">
                <a:solidFill>
                  <a:schemeClr val="tx1"/>
                </a:solidFill>
              </a:rPr>
              <a:t>tag</a:t>
            </a:r>
            <a:r>
              <a:rPr lang="cs-CZ" sz="2000" b="1" dirty="0" smtClean="0">
                <a:solidFill>
                  <a:schemeClr val="tx1"/>
                </a:solidFill>
              </a:rPr>
              <a:t>&gt;</a:t>
            </a:r>
            <a:r>
              <a:rPr lang="cs-CZ" sz="2000" dirty="0" smtClean="0">
                <a:solidFill>
                  <a:schemeClr val="tx1"/>
                </a:solidFill>
              </a:rPr>
              <a:t> a zase text</a:t>
            </a:r>
          </a:p>
          <a:p>
            <a:pPr algn="l"/>
            <a:endParaRPr lang="cs-CZ" sz="2000" dirty="0" smtClean="0">
              <a:solidFill>
                <a:schemeClr val="tx1"/>
              </a:solidFill>
            </a:endParaRPr>
          </a:p>
          <a:p>
            <a:pPr algn="l"/>
            <a:endParaRPr lang="cs-CZ" sz="2000" dirty="0" smtClean="0">
              <a:solidFill>
                <a:schemeClr val="tx1"/>
              </a:solidFill>
            </a:endParaRPr>
          </a:p>
          <a:p>
            <a:pPr algn="l"/>
            <a:endParaRPr lang="cs-CZ" sz="2000" dirty="0" smtClean="0">
              <a:solidFill>
                <a:schemeClr val="tx1"/>
              </a:solidFill>
            </a:endParaRPr>
          </a:p>
          <a:p>
            <a:pPr algn="l"/>
            <a:endParaRPr lang="cs-CZ" sz="2000" dirty="0" smtClean="0">
              <a:solidFill>
                <a:schemeClr val="tx1"/>
              </a:solidFill>
            </a:endParaRPr>
          </a:p>
          <a:p>
            <a:pPr algn="l"/>
            <a:r>
              <a:rPr lang="cs-CZ" sz="1600" dirty="0" smtClean="0">
                <a:solidFill>
                  <a:schemeClr val="tx1"/>
                </a:solidFill>
              </a:rPr>
              <a:t>* úhlové závorky (větší než,menší než) napíšete stiskem </a:t>
            </a:r>
            <a:r>
              <a:rPr lang="cs-CZ" sz="1600" b="1" dirty="0" err="1" smtClean="0">
                <a:solidFill>
                  <a:schemeClr val="tx1"/>
                </a:solidFill>
              </a:rPr>
              <a:t>AltGr</a:t>
            </a:r>
            <a:r>
              <a:rPr lang="cs-CZ" sz="1600" dirty="0" smtClean="0">
                <a:solidFill>
                  <a:schemeClr val="tx1"/>
                </a:solidFill>
              </a:rPr>
              <a:t> + </a:t>
            </a:r>
            <a:r>
              <a:rPr lang="cs-CZ" sz="1600" b="1" dirty="0" smtClean="0">
                <a:solidFill>
                  <a:schemeClr val="tx1"/>
                </a:solidFill>
              </a:rPr>
              <a:t>&lt; </a:t>
            </a:r>
            <a:r>
              <a:rPr lang="cs-CZ" sz="1600" dirty="0" smtClean="0">
                <a:solidFill>
                  <a:schemeClr val="tx1"/>
                </a:solidFill>
              </a:rPr>
              <a:t>nebo</a:t>
            </a:r>
            <a:r>
              <a:rPr lang="cs-CZ" sz="1600" b="1" dirty="0" smtClean="0">
                <a:solidFill>
                  <a:schemeClr val="tx1"/>
                </a:solidFill>
              </a:rPr>
              <a:t> &gt;</a:t>
            </a:r>
            <a:r>
              <a:rPr lang="cs-CZ" sz="1600" dirty="0" smtClean="0">
                <a:solidFill>
                  <a:schemeClr val="tx1"/>
                </a:solidFill>
              </a:rPr>
              <a:t>, tyto závorky jsou náhradou za </a:t>
            </a:r>
            <a:r>
              <a:rPr lang="cs-CZ" sz="1600" dirty="0" err="1" smtClean="0">
                <a:solidFill>
                  <a:schemeClr val="tx1"/>
                </a:solidFill>
              </a:rPr>
              <a:t>zavorky</a:t>
            </a:r>
            <a:r>
              <a:rPr lang="cs-CZ" sz="1600" dirty="0" smtClean="0">
                <a:solidFill>
                  <a:schemeClr val="tx1"/>
                </a:solidFill>
              </a:rPr>
              <a:t> lomené</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ctrTitle"/>
          </p:nvPr>
        </p:nvSpPr>
        <p:spPr>
          <a:xfrm>
            <a:off x="714375" y="1"/>
            <a:ext cx="7772400" cy="1214422"/>
          </a:xfrm>
        </p:spPr>
        <p:txBody>
          <a:bodyPr>
            <a:normAutofit/>
          </a:bodyPr>
          <a:lstStyle/>
          <a:p>
            <a:pPr eaLnBrk="1" hangingPunct="1"/>
            <a:r>
              <a:rPr lang="cs-CZ" b="1" dirty="0" err="1" smtClean="0"/>
              <a:t>Tag</a:t>
            </a:r>
            <a:r>
              <a:rPr lang="cs-CZ" b="1" dirty="0" smtClean="0"/>
              <a:t> (značka)</a:t>
            </a:r>
          </a:p>
        </p:txBody>
      </p:sp>
      <p:sp>
        <p:nvSpPr>
          <p:cNvPr id="3" name="Podnadpis 2"/>
          <p:cNvSpPr>
            <a:spLocks noGrp="1"/>
          </p:cNvSpPr>
          <p:nvPr>
            <p:ph type="subTitle" idx="1"/>
          </p:nvPr>
        </p:nvSpPr>
        <p:spPr>
          <a:xfrm>
            <a:off x="642938" y="1214422"/>
            <a:ext cx="7929562" cy="3929090"/>
          </a:xfrm>
        </p:spPr>
        <p:txBody>
          <a:bodyPr rtlCol="0">
            <a:normAutofit fontScale="85000" lnSpcReduction="20000"/>
          </a:bodyPr>
          <a:lstStyle/>
          <a:p>
            <a:pPr algn="l" eaLnBrk="1" fontAlgn="auto" hangingPunct="1">
              <a:spcAft>
                <a:spcPts val="0"/>
              </a:spcAft>
              <a:buFont typeface="Arial" pitchFamily="34" charset="0"/>
              <a:buNone/>
              <a:defRPr/>
            </a:pPr>
            <a:endParaRPr lang="cs-CZ" dirty="0" smtClean="0">
              <a:solidFill>
                <a:schemeClr val="tx1"/>
              </a:solidFill>
            </a:endParaRPr>
          </a:p>
          <a:p>
            <a:pPr algn="l" eaLnBrk="1" fontAlgn="auto" hangingPunct="1">
              <a:spcAft>
                <a:spcPts val="0"/>
              </a:spcAft>
              <a:buFont typeface="Arial" pitchFamily="34" charset="0"/>
              <a:buNone/>
              <a:defRPr/>
            </a:pPr>
            <a:r>
              <a:rPr lang="cs-CZ" dirty="0" smtClean="0">
                <a:solidFill>
                  <a:schemeClr val="tx1"/>
                </a:solidFill>
              </a:rPr>
              <a:t>Část dokumentu tvořená otevírací značkou, nějakým obsahem a odpovídající ukončovací značkou tvoří tzv. </a:t>
            </a:r>
            <a:r>
              <a:rPr lang="cs-CZ" b="1" dirty="0" smtClean="0">
                <a:solidFill>
                  <a:schemeClr val="tx1"/>
                </a:solidFill>
              </a:rPr>
              <a:t>element (prvek) </a:t>
            </a:r>
            <a:r>
              <a:rPr lang="cs-CZ" dirty="0" smtClean="0">
                <a:solidFill>
                  <a:schemeClr val="tx1"/>
                </a:solidFill>
              </a:rPr>
              <a:t>dokumentu. Například &lt;h1&gt; je otevírací značka pro nadpis a &lt;h1&gt;Červená Karkulka&lt;/h1&gt; je element obsahující nadpis. Součástí obsahu elementu mohou být další vnořené elementy.</a:t>
            </a:r>
          </a:p>
          <a:p>
            <a:pPr algn="l" eaLnBrk="1" fontAlgn="auto" hangingPunct="1">
              <a:spcAft>
                <a:spcPts val="0"/>
              </a:spcAft>
              <a:buFont typeface="Arial" pitchFamily="34" charset="0"/>
              <a:buNone/>
              <a:defRPr/>
            </a:pPr>
            <a:r>
              <a:rPr lang="cs-CZ" dirty="0" smtClean="0">
                <a:solidFill>
                  <a:schemeClr val="tx1"/>
                </a:solidFill>
              </a:rPr>
              <a:t> </a:t>
            </a:r>
          </a:p>
          <a:p>
            <a:pPr algn="l" eaLnBrk="1" fontAlgn="auto" hangingPunct="1">
              <a:spcAft>
                <a:spcPts val="0"/>
              </a:spcAft>
              <a:buFont typeface="Arial" pitchFamily="34" charset="0"/>
              <a:buNone/>
              <a:defRPr/>
            </a:pPr>
            <a:r>
              <a:rPr lang="cs-CZ" dirty="0" smtClean="0">
                <a:solidFill>
                  <a:srgbClr val="FF0000"/>
                </a:solidFill>
              </a:rPr>
              <a:t>Atributy</a:t>
            </a:r>
            <a:r>
              <a:rPr lang="cs-CZ" dirty="0" smtClean="0">
                <a:solidFill>
                  <a:schemeClr val="tx1"/>
                </a:solidFill>
              </a:rPr>
              <a:t> jsou doplňující informace, které upřesňují vlastnosti elementu.</a:t>
            </a:r>
            <a:endParaRPr lang="cs-CZ" dirty="0">
              <a:solidFill>
                <a:schemeClr val="tx1"/>
              </a:solidFill>
            </a:endParaRPr>
          </a:p>
        </p:txBody>
      </p:sp>
      <p:sp>
        <p:nvSpPr>
          <p:cNvPr id="3076" name="Podnadpis 2"/>
          <p:cNvSpPr txBox="1">
            <a:spLocks/>
          </p:cNvSpPr>
          <p:nvPr/>
        </p:nvSpPr>
        <p:spPr bwMode="auto">
          <a:xfrm>
            <a:off x="714375" y="4786313"/>
            <a:ext cx="7929563" cy="1785937"/>
          </a:xfrm>
          <a:prstGeom prst="rect">
            <a:avLst/>
          </a:prstGeom>
          <a:noFill/>
          <a:ln w="9525">
            <a:noFill/>
            <a:miter lim="800000"/>
            <a:headEnd/>
            <a:tailEnd/>
          </a:ln>
        </p:spPr>
        <p:txBody>
          <a:bodyPr/>
          <a:lstStyle/>
          <a:p>
            <a:pPr algn="ctr">
              <a:spcBef>
                <a:spcPct val="20000"/>
              </a:spcBef>
              <a:buFont typeface="Arial" charset="0"/>
              <a:buNone/>
            </a:pPr>
            <a:endParaRPr lang="cs-CZ" sz="4400" b="1" dirty="0">
              <a:latin typeface="Calibri" pitchFamily="34" charset="0"/>
            </a:endParaRPr>
          </a:p>
          <a:p>
            <a:pPr algn="ctr">
              <a:spcBef>
                <a:spcPct val="20000"/>
              </a:spcBef>
            </a:pPr>
            <a:r>
              <a:rPr lang="cs-CZ" sz="4400" b="1" dirty="0">
                <a:solidFill>
                  <a:srgbClr val="00B0F0"/>
                </a:solidFill>
                <a:latin typeface="Calibri" pitchFamily="34" charset="0"/>
              </a:rPr>
              <a:t>&lt;a</a:t>
            </a:r>
            <a:r>
              <a:rPr lang="cs-CZ" sz="4400" b="1" dirty="0">
                <a:latin typeface="Calibri" pitchFamily="34" charset="0"/>
              </a:rPr>
              <a:t> </a:t>
            </a:r>
            <a:r>
              <a:rPr lang="cs-CZ" sz="4400" b="1" dirty="0" err="1">
                <a:solidFill>
                  <a:srgbClr val="FF0000"/>
                </a:solidFill>
                <a:latin typeface="Calibri" pitchFamily="34" charset="0"/>
              </a:rPr>
              <a:t>href</a:t>
            </a:r>
            <a:r>
              <a:rPr lang="cs-CZ" sz="4400" b="1" dirty="0">
                <a:solidFill>
                  <a:srgbClr val="FF0000"/>
                </a:solidFill>
                <a:latin typeface="Calibri" pitchFamily="34" charset="0"/>
              </a:rPr>
              <a:t>=“fotka.</a:t>
            </a:r>
            <a:r>
              <a:rPr lang="cs-CZ" sz="4400" b="1" dirty="0" err="1">
                <a:solidFill>
                  <a:srgbClr val="FF0000"/>
                </a:solidFill>
                <a:latin typeface="Calibri" pitchFamily="34" charset="0"/>
              </a:rPr>
              <a:t>jpg</a:t>
            </a:r>
            <a:r>
              <a:rPr lang="cs-CZ" sz="4400" b="1" dirty="0">
                <a:solidFill>
                  <a:srgbClr val="FF0000"/>
                </a:solidFill>
                <a:latin typeface="Calibri" pitchFamily="34" charset="0"/>
              </a:rPr>
              <a:t>“</a:t>
            </a:r>
            <a:r>
              <a:rPr lang="cs-CZ" sz="4400" b="1" dirty="0">
                <a:solidFill>
                  <a:srgbClr val="00B0F0"/>
                </a:solidFill>
                <a:latin typeface="Calibri" pitchFamily="34" charset="0"/>
              </a:rPr>
              <a:t>&gt;</a:t>
            </a:r>
            <a:r>
              <a:rPr lang="cs-CZ" sz="4400" b="1" dirty="0">
                <a:latin typeface="Calibri" pitchFamily="34" charset="0"/>
              </a:rPr>
              <a:t>fotka</a:t>
            </a:r>
            <a:r>
              <a:rPr lang="cs-CZ" sz="4400" b="1" dirty="0">
                <a:solidFill>
                  <a:srgbClr val="00B0F0"/>
                </a:solidFill>
                <a:latin typeface="Calibri" pitchFamily="34" charset="0"/>
              </a:rPr>
              <a:t>&lt;</a:t>
            </a:r>
            <a:r>
              <a:rPr lang="cs-CZ" sz="4400" b="1" dirty="0">
                <a:solidFill>
                  <a:srgbClr val="7030A0"/>
                </a:solidFill>
                <a:latin typeface="Calibri" pitchFamily="34" charset="0"/>
              </a:rPr>
              <a:t>/</a:t>
            </a:r>
            <a:r>
              <a:rPr lang="cs-CZ" sz="4400" b="1" dirty="0">
                <a:solidFill>
                  <a:srgbClr val="00B0F0"/>
                </a:solidFill>
                <a:latin typeface="Calibri" pitchFamily="34" charset="0"/>
              </a:rPr>
              <a:t>a&gt;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0"/>
            <a:ext cx="9144000" cy="1071546"/>
          </a:xfrm>
        </p:spPr>
        <p:txBody>
          <a:bodyPr/>
          <a:lstStyle/>
          <a:p>
            <a:r>
              <a:rPr lang="cs-CZ" dirty="0" smtClean="0"/>
              <a:t>Druhy </a:t>
            </a:r>
            <a:r>
              <a:rPr lang="cs-CZ" dirty="0" err="1" smtClean="0"/>
              <a:t>tagů</a:t>
            </a:r>
            <a:r>
              <a:rPr lang="cs-CZ" dirty="0" smtClean="0"/>
              <a:t> - značek</a:t>
            </a:r>
          </a:p>
        </p:txBody>
      </p:sp>
      <p:sp>
        <p:nvSpPr>
          <p:cNvPr id="3" name="Podnadpis 2"/>
          <p:cNvSpPr>
            <a:spLocks noGrp="1"/>
          </p:cNvSpPr>
          <p:nvPr>
            <p:ph type="subTitle" idx="1"/>
          </p:nvPr>
        </p:nvSpPr>
        <p:spPr>
          <a:xfrm>
            <a:off x="214282" y="1000108"/>
            <a:ext cx="8929718" cy="5643602"/>
          </a:xfrm>
        </p:spPr>
        <p:txBody>
          <a:bodyPr>
            <a:normAutofit fontScale="92500" lnSpcReduction="10000"/>
          </a:bodyPr>
          <a:lstStyle/>
          <a:p>
            <a:pPr algn="l"/>
            <a:r>
              <a:rPr lang="cs-CZ" sz="2000" dirty="0" smtClean="0">
                <a:solidFill>
                  <a:schemeClr val="tx1"/>
                </a:solidFill>
              </a:rPr>
              <a:t>Značky lze z hlediska významu rozdělit na tři základní skupiny:</a:t>
            </a:r>
          </a:p>
          <a:p>
            <a:pPr algn="l"/>
            <a:endParaRPr lang="cs-CZ" sz="2000" dirty="0" smtClean="0">
              <a:solidFill>
                <a:schemeClr val="tx1"/>
              </a:solidFill>
            </a:endParaRPr>
          </a:p>
          <a:p>
            <a:pPr algn="l"/>
            <a:r>
              <a:rPr lang="cs-CZ" sz="2000" b="1" dirty="0" smtClean="0">
                <a:solidFill>
                  <a:schemeClr val="tx1"/>
                </a:solidFill>
              </a:rPr>
              <a:t>Strukturální značky</a:t>
            </a:r>
          </a:p>
          <a:p>
            <a:pPr algn="l"/>
            <a:r>
              <a:rPr lang="cs-CZ" sz="2000" dirty="0" smtClean="0">
                <a:solidFill>
                  <a:schemeClr val="tx1"/>
                </a:solidFill>
              </a:rPr>
              <a:t>    rozvrhují strukturu dokumentu, příkladem jsou třeba odstavce (</a:t>
            </a:r>
            <a:r>
              <a:rPr lang="cs-CZ" sz="2000" b="1" dirty="0" smtClean="0">
                <a:solidFill>
                  <a:schemeClr val="tx1"/>
                </a:solidFill>
              </a:rPr>
              <a:t>&lt;p&gt;</a:t>
            </a:r>
            <a:r>
              <a:rPr lang="cs-CZ" sz="2000" dirty="0" smtClean="0">
                <a:solidFill>
                  <a:schemeClr val="tx1"/>
                </a:solidFill>
              </a:rPr>
              <a:t>) nebo nadpisy (&lt;h1&gt;, &lt;h2&gt;). Dodávají dokumentu formu.</a:t>
            </a:r>
          </a:p>
          <a:p>
            <a:pPr algn="l"/>
            <a:r>
              <a:rPr lang="cs-CZ" sz="2000" b="1" dirty="0" smtClean="0">
                <a:solidFill>
                  <a:schemeClr val="tx1"/>
                </a:solidFill>
              </a:rPr>
              <a:t>Popisné (sémantické) značky</a:t>
            </a:r>
          </a:p>
          <a:p>
            <a:pPr algn="l"/>
            <a:r>
              <a:rPr lang="cs-CZ" sz="2000" dirty="0" smtClean="0">
                <a:solidFill>
                  <a:schemeClr val="tx1"/>
                </a:solidFill>
              </a:rPr>
              <a:t>    popisují povahu obsahu prvku, příkladem je nadpis (</a:t>
            </a:r>
            <a:r>
              <a:rPr lang="cs-CZ" sz="2000" b="1" dirty="0" smtClean="0">
                <a:solidFill>
                  <a:schemeClr val="tx1"/>
                </a:solidFill>
              </a:rPr>
              <a:t>&lt;</a:t>
            </a:r>
            <a:r>
              <a:rPr lang="cs-CZ" sz="2000" b="1" dirty="0" err="1" smtClean="0">
                <a:solidFill>
                  <a:schemeClr val="tx1"/>
                </a:solidFill>
              </a:rPr>
              <a:t>title</a:t>
            </a:r>
            <a:r>
              <a:rPr lang="cs-CZ" sz="2000" b="1" dirty="0" smtClean="0">
                <a:solidFill>
                  <a:schemeClr val="tx1"/>
                </a:solidFill>
              </a:rPr>
              <a:t>&gt;</a:t>
            </a:r>
            <a:r>
              <a:rPr lang="cs-CZ" sz="2000" dirty="0" smtClean="0">
                <a:solidFill>
                  <a:schemeClr val="tx1"/>
                </a:solidFill>
              </a:rPr>
              <a:t>) nebo adresa (&lt;</a:t>
            </a:r>
            <a:r>
              <a:rPr lang="cs-CZ" sz="2000" dirty="0" err="1" smtClean="0">
                <a:solidFill>
                  <a:schemeClr val="tx1"/>
                </a:solidFill>
              </a:rPr>
              <a:t>address</a:t>
            </a:r>
            <a:r>
              <a:rPr lang="cs-CZ" sz="2000" dirty="0" smtClean="0">
                <a:solidFill>
                  <a:schemeClr val="tx1"/>
                </a:solidFill>
              </a:rPr>
              <a:t>&gt;). Současný trend je orientován právě na sémantické značky, které usnadňují automatizované zpracovávání dokumentů a vyhledávání informací v záplavě dokumentů na webu. Vyvrcholením této snahy je v současné době jazyk XML.</a:t>
            </a:r>
          </a:p>
          <a:p>
            <a:pPr algn="l"/>
            <a:r>
              <a:rPr lang="cs-CZ" sz="2000" b="1" dirty="0" smtClean="0">
                <a:solidFill>
                  <a:schemeClr val="tx1"/>
                </a:solidFill>
              </a:rPr>
              <a:t>Stylistické značky</a:t>
            </a:r>
          </a:p>
          <a:p>
            <a:pPr algn="l"/>
            <a:r>
              <a:rPr lang="cs-CZ" sz="2000" dirty="0" smtClean="0">
                <a:solidFill>
                  <a:schemeClr val="tx1"/>
                </a:solidFill>
              </a:rPr>
              <a:t>    určují vzhled prvku při zobrazení, typickým příkladem je značka pro tučné písmo (</a:t>
            </a:r>
            <a:r>
              <a:rPr lang="cs-CZ" sz="2000" b="1" dirty="0" smtClean="0">
                <a:solidFill>
                  <a:schemeClr val="tx1"/>
                </a:solidFill>
              </a:rPr>
              <a:t>&lt;b&gt;</a:t>
            </a:r>
            <a:r>
              <a:rPr lang="cs-CZ" sz="2000" dirty="0" smtClean="0">
                <a:solidFill>
                  <a:schemeClr val="tx1"/>
                </a:solidFill>
              </a:rPr>
              <a:t>). Od tohoto druhu značek se postupně upouští, trendem je používání kaskádových stylů, které vzhled popisují odděleně od obsahu dokumentu. Mezi důvody pro neužívání těchto značek patří především to, že tyto značky jsou orientovány na prohlížení na obrazovce počítače, příliš se však nepočítá s používáním dokumentu jiným způsobem – alternativní prohlížeče pro postižené (čtečky pro slepce), v mobilních zařízeních a podobně. Kaskádové styly umožňují definovat rozdílné zobrazení pro různá zařízení. </a:t>
            </a:r>
            <a:endParaRPr lang="cs-CZ" sz="1700"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ctrTitle"/>
          </p:nvPr>
        </p:nvSpPr>
        <p:spPr>
          <a:xfrm>
            <a:off x="714375" y="0"/>
            <a:ext cx="7772400" cy="1470025"/>
          </a:xfrm>
        </p:spPr>
        <p:txBody>
          <a:bodyPr>
            <a:normAutofit/>
          </a:bodyPr>
          <a:lstStyle/>
          <a:p>
            <a:pPr eaLnBrk="1" hangingPunct="1"/>
            <a:r>
              <a:rPr lang="cs-CZ" b="1" dirty="0" smtClean="0"/>
              <a:t>Párové </a:t>
            </a:r>
            <a:r>
              <a:rPr lang="cs-CZ" b="1" dirty="0" err="1" smtClean="0"/>
              <a:t>tagy</a:t>
            </a:r>
            <a:endParaRPr lang="cs-CZ" b="1" dirty="0" smtClean="0"/>
          </a:p>
        </p:txBody>
      </p:sp>
      <p:sp>
        <p:nvSpPr>
          <p:cNvPr id="4099" name="Podnadpis 2"/>
          <p:cNvSpPr>
            <a:spLocks noGrp="1"/>
          </p:cNvSpPr>
          <p:nvPr>
            <p:ph type="subTitle" idx="1"/>
          </p:nvPr>
        </p:nvSpPr>
        <p:spPr>
          <a:xfrm>
            <a:off x="642938" y="1357313"/>
            <a:ext cx="7929562" cy="1857375"/>
          </a:xfrm>
        </p:spPr>
        <p:txBody>
          <a:bodyPr/>
          <a:lstStyle/>
          <a:p>
            <a:pPr algn="l" eaLnBrk="1" hangingPunct="1"/>
            <a:r>
              <a:rPr lang="cs-CZ" b="1" smtClean="0">
                <a:solidFill>
                  <a:schemeClr val="tx1"/>
                </a:solidFill>
              </a:rPr>
              <a:t>Tagy mohou být:</a:t>
            </a:r>
          </a:p>
          <a:p>
            <a:pPr algn="l" eaLnBrk="1" hangingPunct="1"/>
            <a:endParaRPr lang="cs-CZ" b="1" smtClean="0">
              <a:solidFill>
                <a:schemeClr val="tx1"/>
              </a:solidFill>
            </a:endParaRPr>
          </a:p>
          <a:p>
            <a:pPr algn="l" eaLnBrk="1" hangingPunct="1"/>
            <a:r>
              <a:rPr lang="cs-CZ" b="1" smtClean="0">
                <a:solidFill>
                  <a:schemeClr val="tx1"/>
                </a:solidFill>
              </a:rPr>
              <a:t> </a:t>
            </a:r>
            <a:r>
              <a:rPr lang="cs-CZ" sz="2800" b="1" u="sng" smtClean="0">
                <a:solidFill>
                  <a:schemeClr val="tx1"/>
                </a:solidFill>
              </a:rPr>
              <a:t>párové</a:t>
            </a:r>
            <a:r>
              <a:rPr lang="cs-CZ" sz="2800" b="1" smtClean="0">
                <a:solidFill>
                  <a:schemeClr val="tx1"/>
                </a:solidFill>
              </a:rPr>
              <a:t> (jsou tvořeny párem značek) např.:</a:t>
            </a:r>
          </a:p>
        </p:txBody>
      </p:sp>
      <p:sp>
        <p:nvSpPr>
          <p:cNvPr id="4100" name="Podnadpis 2"/>
          <p:cNvSpPr txBox="1">
            <a:spLocks/>
          </p:cNvSpPr>
          <p:nvPr/>
        </p:nvSpPr>
        <p:spPr bwMode="auto">
          <a:xfrm>
            <a:off x="714375" y="3286125"/>
            <a:ext cx="7929563" cy="857250"/>
          </a:xfrm>
          <a:prstGeom prst="rect">
            <a:avLst/>
          </a:prstGeom>
          <a:noFill/>
          <a:ln w="9525">
            <a:noFill/>
            <a:miter lim="800000"/>
            <a:headEnd/>
            <a:tailEnd/>
          </a:ln>
        </p:spPr>
        <p:txBody>
          <a:bodyPr/>
          <a:lstStyle/>
          <a:p>
            <a:pPr algn="ctr">
              <a:spcBef>
                <a:spcPct val="20000"/>
              </a:spcBef>
            </a:pPr>
            <a:r>
              <a:rPr lang="cs-CZ" sz="4400" b="1">
                <a:solidFill>
                  <a:srgbClr val="00B0F0"/>
                </a:solidFill>
                <a:latin typeface="Calibri" pitchFamily="34" charset="0"/>
              </a:rPr>
              <a:t>&lt;a&gt;&lt;</a:t>
            </a:r>
            <a:r>
              <a:rPr lang="cs-CZ" sz="4400" b="1">
                <a:solidFill>
                  <a:srgbClr val="7030A0"/>
                </a:solidFill>
                <a:latin typeface="Calibri" pitchFamily="34" charset="0"/>
              </a:rPr>
              <a:t>/</a:t>
            </a:r>
            <a:r>
              <a:rPr lang="cs-CZ" sz="4400" b="1">
                <a:solidFill>
                  <a:srgbClr val="00B0F0"/>
                </a:solidFill>
                <a:latin typeface="Calibri" pitchFamily="34" charset="0"/>
              </a:rPr>
              <a:t>a&gt;</a:t>
            </a:r>
          </a:p>
        </p:txBody>
      </p:sp>
      <p:sp>
        <p:nvSpPr>
          <p:cNvPr id="5" name="Podnadpis 2"/>
          <p:cNvSpPr txBox="1">
            <a:spLocks/>
          </p:cNvSpPr>
          <p:nvPr/>
        </p:nvSpPr>
        <p:spPr bwMode="auto">
          <a:xfrm>
            <a:off x="785813" y="4214813"/>
            <a:ext cx="7929562" cy="1143000"/>
          </a:xfrm>
          <a:prstGeom prst="rect">
            <a:avLst/>
          </a:prstGeom>
          <a:noFill/>
          <a:ln w="9525">
            <a:noFill/>
            <a:miter lim="800000"/>
            <a:headEnd/>
            <a:tailEnd/>
          </a:ln>
        </p:spPr>
        <p:txBody>
          <a:bodyPr>
            <a:normAutofit/>
          </a:bodyPr>
          <a:lstStyle/>
          <a:p>
            <a:pPr fontAlgn="auto">
              <a:spcBef>
                <a:spcPct val="20000"/>
              </a:spcBef>
              <a:spcAft>
                <a:spcPts val="0"/>
              </a:spcAft>
              <a:buFont typeface="Arial" pitchFamily="34" charset="0"/>
              <a:buNone/>
              <a:defRPr/>
            </a:pPr>
            <a:r>
              <a:rPr lang="cs-CZ" sz="2800" b="1" u="sng" dirty="0">
                <a:latin typeface="+mn-lt"/>
              </a:rPr>
              <a:t>nepárové</a:t>
            </a:r>
            <a:r>
              <a:rPr lang="cs-CZ" sz="2800" b="1" dirty="0">
                <a:latin typeface="+mn-lt"/>
              </a:rPr>
              <a:t> (jsou tvořeny jednou značkou) např.:</a:t>
            </a:r>
          </a:p>
        </p:txBody>
      </p:sp>
      <p:sp>
        <p:nvSpPr>
          <p:cNvPr id="4102" name="Podnadpis 2"/>
          <p:cNvSpPr txBox="1">
            <a:spLocks/>
          </p:cNvSpPr>
          <p:nvPr/>
        </p:nvSpPr>
        <p:spPr bwMode="auto">
          <a:xfrm>
            <a:off x="1000125" y="5286375"/>
            <a:ext cx="7929563" cy="857250"/>
          </a:xfrm>
          <a:prstGeom prst="rect">
            <a:avLst/>
          </a:prstGeom>
          <a:noFill/>
          <a:ln w="9525">
            <a:noFill/>
            <a:miter lim="800000"/>
            <a:headEnd/>
            <a:tailEnd/>
          </a:ln>
        </p:spPr>
        <p:txBody>
          <a:bodyPr/>
          <a:lstStyle/>
          <a:p>
            <a:pPr algn="ctr">
              <a:spcBef>
                <a:spcPct val="20000"/>
              </a:spcBef>
            </a:pPr>
            <a:r>
              <a:rPr lang="cs-CZ" sz="4400" b="1">
                <a:solidFill>
                  <a:srgbClr val="006600"/>
                </a:solidFill>
                <a:latin typeface="Calibri" pitchFamily="34" charset="0"/>
              </a:rPr>
              <a:t>&lt;img&gt;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ctrTitle"/>
          </p:nvPr>
        </p:nvSpPr>
        <p:spPr>
          <a:xfrm>
            <a:off x="714375" y="357189"/>
            <a:ext cx="7772400" cy="928672"/>
          </a:xfrm>
        </p:spPr>
        <p:txBody>
          <a:bodyPr>
            <a:normAutofit/>
          </a:bodyPr>
          <a:lstStyle/>
          <a:p>
            <a:pPr eaLnBrk="1" hangingPunct="1"/>
            <a:r>
              <a:rPr lang="cs-CZ" b="1" dirty="0" smtClean="0"/>
              <a:t>Vnoření </a:t>
            </a:r>
            <a:r>
              <a:rPr lang="cs-CZ" b="1" dirty="0" err="1" smtClean="0"/>
              <a:t>tagů</a:t>
            </a:r>
            <a:endParaRPr lang="cs-CZ" b="1" dirty="0" smtClean="0"/>
          </a:p>
        </p:txBody>
      </p:sp>
      <p:sp>
        <p:nvSpPr>
          <p:cNvPr id="3" name="Podnadpis 2"/>
          <p:cNvSpPr>
            <a:spLocks noGrp="1"/>
          </p:cNvSpPr>
          <p:nvPr>
            <p:ph type="subTitle" idx="1"/>
          </p:nvPr>
        </p:nvSpPr>
        <p:spPr>
          <a:xfrm>
            <a:off x="714375" y="2071688"/>
            <a:ext cx="2571750" cy="4572000"/>
          </a:xfrm>
        </p:spPr>
        <p:txBody>
          <a:bodyPr rtlCol="0">
            <a:normAutofit lnSpcReduction="10000"/>
          </a:bodyPr>
          <a:lstStyle/>
          <a:p>
            <a:pPr algn="l" eaLnBrk="1" fontAlgn="auto" hangingPunct="1">
              <a:spcAft>
                <a:spcPts val="0"/>
              </a:spcAft>
              <a:buFont typeface="Arial" pitchFamily="34" charset="0"/>
              <a:buNone/>
              <a:defRPr/>
            </a:pPr>
            <a:r>
              <a:rPr lang="cs-CZ" b="1" dirty="0" smtClean="0">
                <a:solidFill>
                  <a:schemeClr val="tx1"/>
                </a:solidFill>
              </a:rPr>
              <a:t>Příklad 1:</a:t>
            </a:r>
          </a:p>
          <a:p>
            <a:pPr algn="l" eaLnBrk="1" fontAlgn="auto" hangingPunct="1">
              <a:spcAft>
                <a:spcPts val="0"/>
              </a:spcAft>
              <a:buFont typeface="Arial" pitchFamily="34" charset="0"/>
              <a:buNone/>
              <a:defRPr/>
            </a:pPr>
            <a:endParaRPr lang="cs-CZ" b="1" dirty="0" smtClean="0">
              <a:solidFill>
                <a:schemeClr val="tx1"/>
              </a:solidFill>
            </a:endParaRPr>
          </a:p>
          <a:p>
            <a:pPr algn="l" eaLnBrk="1" fontAlgn="auto" hangingPunct="1">
              <a:spcAft>
                <a:spcPts val="0"/>
              </a:spcAft>
              <a:buFont typeface="Arial" pitchFamily="34" charset="0"/>
              <a:buNone/>
              <a:defRPr/>
            </a:pPr>
            <a:r>
              <a:rPr lang="cs-CZ" b="1" dirty="0" smtClean="0">
                <a:solidFill>
                  <a:srgbClr val="7030A0"/>
                </a:solidFill>
              </a:rPr>
              <a:t>&lt;body&gt;</a:t>
            </a:r>
          </a:p>
          <a:p>
            <a:pPr algn="l" eaLnBrk="1" fontAlgn="auto" hangingPunct="1">
              <a:spcAft>
                <a:spcPts val="0"/>
              </a:spcAft>
              <a:buFont typeface="Arial" pitchFamily="34" charset="0"/>
              <a:buNone/>
              <a:defRPr/>
            </a:pPr>
            <a:r>
              <a:rPr lang="cs-CZ" b="1" dirty="0" smtClean="0">
                <a:solidFill>
                  <a:srgbClr val="00B0F0"/>
                </a:solidFill>
              </a:rPr>
              <a:t>   &lt;center&gt;</a:t>
            </a:r>
          </a:p>
          <a:p>
            <a:pPr algn="l" eaLnBrk="1" fontAlgn="auto" hangingPunct="1">
              <a:spcAft>
                <a:spcPts val="0"/>
              </a:spcAft>
              <a:buFont typeface="Arial" pitchFamily="34" charset="0"/>
              <a:buNone/>
              <a:defRPr/>
            </a:pPr>
            <a:r>
              <a:rPr lang="cs-CZ" b="1" dirty="0" smtClean="0">
                <a:solidFill>
                  <a:srgbClr val="00B050"/>
                </a:solidFill>
              </a:rPr>
              <a:t>    &lt;h1&gt;</a:t>
            </a:r>
          </a:p>
          <a:p>
            <a:pPr algn="l" eaLnBrk="1" fontAlgn="auto" hangingPunct="1">
              <a:spcAft>
                <a:spcPts val="0"/>
              </a:spcAft>
              <a:buFont typeface="Arial" pitchFamily="34" charset="0"/>
              <a:buNone/>
              <a:defRPr/>
            </a:pPr>
            <a:r>
              <a:rPr lang="cs-CZ" b="1" dirty="0" smtClean="0">
                <a:solidFill>
                  <a:srgbClr val="00B050"/>
                </a:solidFill>
              </a:rPr>
              <a:t>    &lt;/h1&gt;</a:t>
            </a:r>
          </a:p>
          <a:p>
            <a:pPr algn="l" eaLnBrk="1" fontAlgn="auto" hangingPunct="1">
              <a:spcAft>
                <a:spcPts val="0"/>
              </a:spcAft>
              <a:buFont typeface="Arial" pitchFamily="34" charset="0"/>
              <a:buNone/>
              <a:defRPr/>
            </a:pPr>
            <a:r>
              <a:rPr lang="cs-CZ" b="1" dirty="0" smtClean="0">
                <a:solidFill>
                  <a:srgbClr val="00B0F0"/>
                </a:solidFill>
              </a:rPr>
              <a:t>   &lt;/center&gt;</a:t>
            </a:r>
          </a:p>
          <a:p>
            <a:pPr algn="l" eaLnBrk="1" fontAlgn="auto" hangingPunct="1">
              <a:spcAft>
                <a:spcPts val="0"/>
              </a:spcAft>
              <a:buFont typeface="Arial" pitchFamily="34" charset="0"/>
              <a:buNone/>
              <a:defRPr/>
            </a:pPr>
            <a:r>
              <a:rPr lang="cs-CZ" b="1" dirty="0" smtClean="0">
                <a:solidFill>
                  <a:srgbClr val="7030A0"/>
                </a:solidFill>
              </a:rPr>
              <a:t>&lt;/body&gt;</a:t>
            </a:r>
          </a:p>
          <a:p>
            <a:pPr algn="l" eaLnBrk="1" fontAlgn="auto" hangingPunct="1">
              <a:spcAft>
                <a:spcPts val="0"/>
              </a:spcAft>
              <a:buFont typeface="Arial" pitchFamily="34" charset="0"/>
              <a:buNone/>
              <a:defRPr/>
            </a:pPr>
            <a:endParaRPr lang="cs-CZ" b="1" dirty="0">
              <a:solidFill>
                <a:schemeClr val="tx1"/>
              </a:solidFill>
            </a:endParaRPr>
          </a:p>
        </p:txBody>
      </p:sp>
      <p:sp>
        <p:nvSpPr>
          <p:cNvPr id="5124" name="Podnadpis 2"/>
          <p:cNvSpPr txBox="1">
            <a:spLocks/>
          </p:cNvSpPr>
          <p:nvPr/>
        </p:nvSpPr>
        <p:spPr bwMode="auto">
          <a:xfrm>
            <a:off x="5929313" y="2143125"/>
            <a:ext cx="2571750" cy="4572000"/>
          </a:xfrm>
          <a:prstGeom prst="rect">
            <a:avLst/>
          </a:prstGeom>
          <a:noFill/>
          <a:ln w="9525">
            <a:noFill/>
            <a:miter lim="800000"/>
            <a:headEnd/>
            <a:tailEnd/>
          </a:ln>
        </p:spPr>
        <p:txBody>
          <a:bodyPr/>
          <a:lstStyle/>
          <a:p>
            <a:pPr>
              <a:spcBef>
                <a:spcPct val="20000"/>
              </a:spcBef>
              <a:buFont typeface="Arial" charset="0"/>
              <a:buNone/>
            </a:pPr>
            <a:r>
              <a:rPr lang="cs-CZ" sz="3200" b="1">
                <a:latin typeface="Calibri" pitchFamily="34" charset="0"/>
              </a:rPr>
              <a:t>Příklad 2:</a:t>
            </a:r>
          </a:p>
          <a:p>
            <a:pPr>
              <a:spcBef>
                <a:spcPct val="20000"/>
              </a:spcBef>
              <a:buFont typeface="Arial" charset="0"/>
              <a:buNone/>
            </a:pPr>
            <a:endParaRPr lang="cs-CZ" sz="3200" b="1">
              <a:latin typeface="Calibri" pitchFamily="34" charset="0"/>
            </a:endParaRPr>
          </a:p>
          <a:p>
            <a:pPr>
              <a:spcBef>
                <a:spcPct val="20000"/>
              </a:spcBef>
              <a:buFont typeface="Arial" charset="0"/>
              <a:buNone/>
            </a:pPr>
            <a:r>
              <a:rPr lang="cs-CZ" sz="3200" b="1">
                <a:latin typeface="Calibri" pitchFamily="34" charset="0"/>
              </a:rPr>
              <a:t>&lt;body&gt;</a:t>
            </a:r>
          </a:p>
          <a:p>
            <a:pPr>
              <a:spcBef>
                <a:spcPct val="20000"/>
              </a:spcBef>
              <a:buFont typeface="Arial" charset="0"/>
              <a:buNone/>
            </a:pPr>
            <a:r>
              <a:rPr lang="cs-CZ" sz="3200" b="1">
                <a:latin typeface="Calibri" pitchFamily="34" charset="0"/>
              </a:rPr>
              <a:t>   &lt;center&gt;</a:t>
            </a:r>
          </a:p>
          <a:p>
            <a:pPr>
              <a:spcBef>
                <a:spcPct val="20000"/>
              </a:spcBef>
            </a:pPr>
            <a:r>
              <a:rPr lang="cs-CZ" sz="3200" b="1">
                <a:latin typeface="Calibri" pitchFamily="34" charset="0"/>
              </a:rPr>
              <a:t>&lt;/body&gt;</a:t>
            </a:r>
          </a:p>
          <a:p>
            <a:pPr>
              <a:spcBef>
                <a:spcPct val="20000"/>
              </a:spcBef>
              <a:buFont typeface="Arial" charset="0"/>
              <a:buNone/>
            </a:pPr>
            <a:r>
              <a:rPr lang="cs-CZ" sz="3200" b="1">
                <a:latin typeface="Calibri" pitchFamily="34" charset="0"/>
              </a:rPr>
              <a:t>   &lt;/center&gt;</a:t>
            </a:r>
          </a:p>
          <a:p>
            <a:pPr>
              <a:spcBef>
                <a:spcPct val="20000"/>
              </a:spcBef>
              <a:buFont typeface="Arial" charset="0"/>
              <a:buNone/>
            </a:pPr>
            <a:endParaRPr lang="cs-CZ" sz="3200" b="1">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ctrTitle"/>
          </p:nvPr>
        </p:nvSpPr>
        <p:spPr>
          <a:xfrm>
            <a:off x="714375" y="0"/>
            <a:ext cx="7772400" cy="1470025"/>
          </a:xfrm>
        </p:spPr>
        <p:txBody>
          <a:bodyPr>
            <a:normAutofit/>
          </a:bodyPr>
          <a:lstStyle/>
          <a:p>
            <a:pPr eaLnBrk="1" hangingPunct="1"/>
            <a:r>
              <a:rPr lang="cs-CZ" b="1" dirty="0" smtClean="0"/>
              <a:t>Použití </a:t>
            </a:r>
            <a:r>
              <a:rPr lang="cs-CZ" b="1" dirty="0" err="1" smtClean="0"/>
              <a:t>tagů</a:t>
            </a:r>
            <a:r>
              <a:rPr lang="cs-CZ" b="1" dirty="0" smtClean="0"/>
              <a:t>: 1. krok</a:t>
            </a:r>
          </a:p>
        </p:txBody>
      </p:sp>
      <p:sp>
        <p:nvSpPr>
          <p:cNvPr id="6147" name="Podnadpis 2"/>
          <p:cNvSpPr>
            <a:spLocks noGrp="1"/>
          </p:cNvSpPr>
          <p:nvPr>
            <p:ph type="subTitle" idx="1"/>
          </p:nvPr>
        </p:nvSpPr>
        <p:spPr>
          <a:xfrm>
            <a:off x="642938" y="1357313"/>
            <a:ext cx="7929562" cy="5357812"/>
          </a:xfrm>
        </p:spPr>
        <p:txBody>
          <a:bodyPr/>
          <a:lstStyle/>
          <a:p>
            <a:pPr algn="l" eaLnBrk="1" hangingPunct="1"/>
            <a:r>
              <a:rPr lang="cs-CZ" sz="3600" b="1" smtClean="0">
                <a:solidFill>
                  <a:srgbClr val="FF0000"/>
                </a:solidFill>
                <a:latin typeface="Courier New" pitchFamily="49" charset="0"/>
                <a:cs typeface="Courier New" pitchFamily="49" charset="0"/>
              </a:rPr>
              <a:t>&lt;html&gt;</a:t>
            </a:r>
          </a:p>
          <a:p>
            <a:pPr algn="l" eaLnBrk="1" hangingPunct="1"/>
            <a:r>
              <a:rPr lang="cs-CZ" sz="3600" b="1" smtClean="0">
                <a:solidFill>
                  <a:srgbClr val="7030A0"/>
                </a:solidFill>
                <a:latin typeface="Courier New" pitchFamily="49" charset="0"/>
                <a:cs typeface="Courier New" pitchFamily="49" charset="0"/>
              </a:rPr>
              <a:t>&lt;head&gt;</a:t>
            </a:r>
          </a:p>
          <a:p>
            <a:pPr algn="l" eaLnBrk="1" hangingPunct="1"/>
            <a:r>
              <a:rPr lang="cs-CZ" sz="3600" b="1" smtClean="0">
                <a:solidFill>
                  <a:schemeClr val="tx1"/>
                </a:solidFill>
                <a:latin typeface="Courier New" pitchFamily="49" charset="0"/>
                <a:cs typeface="Courier New" pitchFamily="49" charset="0"/>
              </a:rPr>
              <a:t>  &lt;title&gt;TITUL&lt;/title&gt;</a:t>
            </a:r>
          </a:p>
          <a:p>
            <a:pPr algn="l" eaLnBrk="1" hangingPunct="1"/>
            <a:r>
              <a:rPr lang="cs-CZ" sz="3600" b="1" smtClean="0">
                <a:solidFill>
                  <a:srgbClr val="7030A0"/>
                </a:solidFill>
                <a:latin typeface="Courier New" pitchFamily="49" charset="0"/>
                <a:cs typeface="Courier New" pitchFamily="49" charset="0"/>
              </a:rPr>
              <a:t>&lt;/head&gt;</a:t>
            </a:r>
          </a:p>
          <a:p>
            <a:pPr algn="l" eaLnBrk="1" hangingPunct="1"/>
            <a:r>
              <a:rPr lang="cs-CZ" sz="3600" b="1" smtClean="0">
                <a:solidFill>
                  <a:srgbClr val="00B050"/>
                </a:solidFill>
                <a:latin typeface="Courier New" pitchFamily="49" charset="0"/>
                <a:cs typeface="Courier New" pitchFamily="49" charset="0"/>
              </a:rPr>
              <a:t>&lt;body&gt;</a:t>
            </a:r>
          </a:p>
          <a:p>
            <a:pPr algn="l" eaLnBrk="1" hangingPunct="1"/>
            <a:r>
              <a:rPr lang="cs-CZ" sz="3600" b="1" smtClean="0">
                <a:solidFill>
                  <a:srgbClr val="00B050"/>
                </a:solidFill>
                <a:latin typeface="Courier New" pitchFamily="49" charset="0"/>
                <a:cs typeface="Courier New" pitchFamily="49" charset="0"/>
              </a:rPr>
              <a:t>&lt;/body&gt;</a:t>
            </a:r>
          </a:p>
          <a:p>
            <a:pPr algn="l" eaLnBrk="1" hangingPunct="1"/>
            <a:r>
              <a:rPr lang="cs-CZ" sz="3600" b="1" smtClean="0">
                <a:solidFill>
                  <a:srgbClr val="FF0000"/>
                </a:solidFill>
                <a:latin typeface="Courier New" pitchFamily="49" charset="0"/>
                <a:cs typeface="Courier New" pitchFamily="49" charset="0"/>
              </a:rPr>
              <a:t>&lt;/html&gt;</a:t>
            </a:r>
          </a:p>
          <a:p>
            <a:pPr algn="l" eaLnBrk="1" hangingPunct="1"/>
            <a:endParaRPr lang="cs-CZ" b="1"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ctrTitle"/>
          </p:nvPr>
        </p:nvSpPr>
        <p:spPr>
          <a:xfrm>
            <a:off x="714375" y="0"/>
            <a:ext cx="7772400" cy="1470025"/>
          </a:xfrm>
        </p:spPr>
        <p:txBody>
          <a:bodyPr>
            <a:normAutofit/>
          </a:bodyPr>
          <a:lstStyle/>
          <a:p>
            <a:r>
              <a:rPr lang="cs-CZ" b="1" dirty="0" smtClean="0"/>
              <a:t>Použití </a:t>
            </a:r>
            <a:r>
              <a:rPr lang="cs-CZ" b="1" dirty="0" err="1" smtClean="0"/>
              <a:t>tagů</a:t>
            </a:r>
            <a:r>
              <a:rPr lang="cs-CZ" b="1" dirty="0" smtClean="0"/>
              <a:t>: 2. krok</a:t>
            </a:r>
            <a:endParaRPr lang="cs-CZ" b="1" dirty="0" smtClean="0">
              <a:solidFill>
                <a:srgbClr val="7030A0"/>
              </a:solidFill>
            </a:endParaRPr>
          </a:p>
        </p:txBody>
      </p:sp>
      <p:sp>
        <p:nvSpPr>
          <p:cNvPr id="7171" name="Podnadpis 2"/>
          <p:cNvSpPr>
            <a:spLocks noGrp="1"/>
          </p:cNvSpPr>
          <p:nvPr>
            <p:ph type="subTitle" idx="1"/>
          </p:nvPr>
        </p:nvSpPr>
        <p:spPr>
          <a:xfrm>
            <a:off x="642938" y="1357313"/>
            <a:ext cx="7929562" cy="5357812"/>
          </a:xfrm>
        </p:spPr>
        <p:txBody>
          <a:bodyPr/>
          <a:lstStyle/>
          <a:p>
            <a:pPr algn="l" eaLnBrk="1" hangingPunct="1"/>
            <a:r>
              <a:rPr lang="cs-CZ" sz="3600" b="1" smtClean="0">
                <a:solidFill>
                  <a:srgbClr val="FF0000"/>
                </a:solidFill>
                <a:latin typeface="Courier New" pitchFamily="49" charset="0"/>
                <a:cs typeface="Courier New" pitchFamily="49" charset="0"/>
              </a:rPr>
              <a:t>&lt;html&gt;</a:t>
            </a:r>
          </a:p>
          <a:p>
            <a:pPr algn="l" eaLnBrk="1" hangingPunct="1"/>
            <a:r>
              <a:rPr lang="cs-CZ" sz="3600" b="1" smtClean="0">
                <a:solidFill>
                  <a:srgbClr val="7030A0"/>
                </a:solidFill>
                <a:latin typeface="Courier New" pitchFamily="49" charset="0"/>
                <a:cs typeface="Courier New" pitchFamily="49" charset="0"/>
              </a:rPr>
              <a:t>&lt;head&gt;</a:t>
            </a:r>
          </a:p>
          <a:p>
            <a:pPr algn="l" eaLnBrk="1" hangingPunct="1"/>
            <a:r>
              <a:rPr lang="cs-CZ" sz="3600" b="1" smtClean="0">
                <a:solidFill>
                  <a:schemeClr val="tx1"/>
                </a:solidFill>
                <a:latin typeface="Courier New" pitchFamily="49" charset="0"/>
                <a:cs typeface="Courier New" pitchFamily="49" charset="0"/>
              </a:rPr>
              <a:t>  &lt;title&gt;TITUL&lt;/title&gt;</a:t>
            </a:r>
          </a:p>
          <a:p>
            <a:pPr algn="l" eaLnBrk="1" hangingPunct="1"/>
            <a:r>
              <a:rPr lang="cs-CZ" sz="3600" b="1" smtClean="0">
                <a:solidFill>
                  <a:srgbClr val="7030A0"/>
                </a:solidFill>
                <a:latin typeface="Courier New" pitchFamily="49" charset="0"/>
                <a:cs typeface="Courier New" pitchFamily="49" charset="0"/>
              </a:rPr>
              <a:t>&lt;/head&gt;</a:t>
            </a:r>
          </a:p>
          <a:p>
            <a:pPr algn="l" eaLnBrk="1" hangingPunct="1"/>
            <a:r>
              <a:rPr lang="cs-CZ" sz="3600" b="1" smtClean="0">
                <a:solidFill>
                  <a:srgbClr val="00B050"/>
                </a:solidFill>
                <a:latin typeface="Courier New" pitchFamily="49" charset="0"/>
                <a:cs typeface="Courier New" pitchFamily="49" charset="0"/>
              </a:rPr>
              <a:t>&lt;body&gt;</a:t>
            </a:r>
          </a:p>
          <a:p>
            <a:pPr algn="l" eaLnBrk="1" hangingPunct="1"/>
            <a:r>
              <a:rPr lang="cs-CZ" sz="3600" b="1" smtClean="0">
                <a:solidFill>
                  <a:srgbClr val="00B050"/>
                </a:solidFill>
                <a:latin typeface="Courier New" pitchFamily="49" charset="0"/>
                <a:cs typeface="Courier New" pitchFamily="49" charset="0"/>
              </a:rPr>
              <a:t>  </a:t>
            </a:r>
            <a:r>
              <a:rPr lang="cs-CZ" sz="3600" b="1" smtClean="0">
                <a:solidFill>
                  <a:schemeClr val="tx1"/>
                </a:solidFill>
                <a:latin typeface="Courier New" pitchFamily="49" charset="0"/>
                <a:cs typeface="Courier New" pitchFamily="49" charset="0"/>
              </a:rPr>
              <a:t>&lt;h1&gt;NADPIS&lt;/h1&gt;</a:t>
            </a:r>
          </a:p>
          <a:p>
            <a:pPr algn="l" eaLnBrk="1" hangingPunct="1"/>
            <a:r>
              <a:rPr lang="cs-CZ" sz="3600" b="1" smtClean="0">
                <a:solidFill>
                  <a:srgbClr val="00B050"/>
                </a:solidFill>
                <a:latin typeface="Courier New" pitchFamily="49" charset="0"/>
                <a:cs typeface="Courier New" pitchFamily="49" charset="0"/>
              </a:rPr>
              <a:t>&lt;/body&gt;</a:t>
            </a:r>
          </a:p>
          <a:p>
            <a:pPr algn="l" eaLnBrk="1" hangingPunct="1"/>
            <a:r>
              <a:rPr lang="cs-CZ" sz="3600" b="1" smtClean="0">
                <a:solidFill>
                  <a:srgbClr val="FF0000"/>
                </a:solidFill>
                <a:latin typeface="Courier New" pitchFamily="49" charset="0"/>
                <a:cs typeface="Courier New" pitchFamily="49" charset="0"/>
              </a:rPr>
              <a:t>&lt;/html&gt;</a:t>
            </a:r>
          </a:p>
          <a:p>
            <a:pPr algn="l" eaLnBrk="1" hangingPunct="1"/>
            <a:endParaRPr lang="cs-CZ" b="1"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TotalTime>
  <Words>715</Words>
  <Application>Microsoft Office PowerPoint</Application>
  <PresentationFormat>Předvádění na obrazovce (4:3)</PresentationFormat>
  <Paragraphs>107</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sady Office</vt:lpstr>
      <vt:lpstr>Snímek 1</vt:lpstr>
      <vt:lpstr>Metodický list</vt:lpstr>
      <vt:lpstr>HTML - tagy</vt:lpstr>
      <vt:lpstr>Tag (značka)</vt:lpstr>
      <vt:lpstr>Druhy tagů - značek</vt:lpstr>
      <vt:lpstr>Párové tagy</vt:lpstr>
      <vt:lpstr>Vnoření tagů</vt:lpstr>
      <vt:lpstr>Použití tagů: 1. krok</vt:lpstr>
      <vt:lpstr>Použití tagů: 2. krok</vt:lpstr>
      <vt:lpstr>Použití tagů: 3. krok</vt:lpstr>
      <vt:lpstr>Cvičení</vt:lpstr>
      <vt:lpstr>Citace zdrojů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Datový typ</dc:title>
  <dc:creator>Tomáš Kočí</dc:creator>
  <cp:lastModifiedBy>vera.pastorkova</cp:lastModifiedBy>
  <cp:revision>123</cp:revision>
  <dcterms:created xsi:type="dcterms:W3CDTF">2014-01-08T13:04:20Z</dcterms:created>
  <dcterms:modified xsi:type="dcterms:W3CDTF">2014-04-10T06:02:45Z</dcterms:modified>
</cp:coreProperties>
</file>