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B86D-3B11-474C-9E52-96638616890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242F-C526-451B-862D-39A8EFC074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73050"/>
            <a:ext cx="9144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VY_32_INOVACE_P4_3</a:t>
            </a:r>
            <a:r>
              <a:rPr lang="cs-CZ" sz="2000" dirty="0" smtClean="0">
                <a:latin typeface="Calibri" pitchFamily="34" charset="0"/>
              </a:rPr>
              <a:t>.1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II.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Vektorová grafika – výplň, pero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>
                <a:cs typeface="Times New Roman" pitchFamily="18" charset="0"/>
              </a:rPr>
              <a:t>říjen 2012</a:t>
            </a: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07154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Teoretická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978-80-251-3228-9.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DUM </a:t>
            </a:r>
            <a:r>
              <a:rPr lang="cs-CZ" dirty="0" smtClean="0"/>
              <a:t>vede žáky </a:t>
            </a:r>
            <a:r>
              <a:rPr lang="cs-CZ" dirty="0" smtClean="0"/>
              <a:t>při </a:t>
            </a:r>
            <a:r>
              <a:rPr lang="cs-CZ" dirty="0" smtClean="0"/>
              <a:t>seznámení s pojmy pero a výplň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Žáci </a:t>
            </a:r>
            <a:r>
              <a:rPr lang="cs-CZ" dirty="0" smtClean="0"/>
              <a:t>souběžně zkoušejí popisované  činnosti, plní úkoly, které procvičují a upevňují si je.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Učitel musí znát popisované akce v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, je vhodné si je předem vyzkoušet.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Digitální pomůcka názorně vede začátečníky.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Délka užití 30´.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500042"/>
            <a:ext cx="82868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Prezentace vektorové grafiky je „absolutně ostrá“, na rozdíl od rastrové.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2000240"/>
            <a:ext cx="82868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seznámení postačuje </a:t>
            </a:r>
            <a:r>
              <a:rPr lang="cs-CZ" sz="2400" dirty="0" err="1" smtClean="0"/>
              <a:t>Zoner</a:t>
            </a:r>
            <a:r>
              <a:rPr lang="cs-CZ" sz="2400" dirty="0" smtClean="0"/>
              <a:t> </a:t>
            </a:r>
            <a:r>
              <a:rPr lang="cs-CZ" sz="2400" dirty="0" err="1" smtClean="0"/>
              <a:t>Callisto</a:t>
            </a:r>
            <a:r>
              <a:rPr lang="cs-CZ" sz="2400" dirty="0" smtClean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20" y="3214686"/>
            <a:ext cx="82868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Programy vektorové grafiky pracují, s jedinou výjimkou, s velmi jednoduchými geometrickými objekty.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4786322"/>
            <a:ext cx="82868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Křivky</a:t>
            </a:r>
            <a:r>
              <a:rPr lang="cs-CZ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Tvary.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Vytvořte úsečku a nechejte ji vybranou (na konci jsou čtverečky).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Karta </a:t>
            </a:r>
            <a:r>
              <a:rPr lang="cs-CZ" dirty="0" err="1" smtClean="0"/>
              <a:t>Galerie</a:t>
            </a:r>
            <a:r>
              <a:rPr lang="cs-CZ" dirty="0" smtClean="0"/>
              <a:t>→Pero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34" t="13889" r="39453" b="56944"/>
          <a:stretch>
            <a:fillRect/>
          </a:stretch>
        </p:blipFill>
        <p:spPr bwMode="auto">
          <a:xfrm>
            <a:off x="428596" y="3000372"/>
            <a:ext cx="8286808" cy="30003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6" name="Pravoúhlá spojovací čára 15"/>
          <p:cNvCxnSpPr/>
          <p:nvPr/>
        </p:nvCxnSpPr>
        <p:spPr>
          <a:xfrm>
            <a:off x="5429256" y="3429000"/>
            <a:ext cx="1714512" cy="785818"/>
          </a:xfrm>
          <a:prstGeom prst="bentConnector3">
            <a:avLst>
              <a:gd name="adj1" fmla="val 9987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429256" y="3571876"/>
            <a:ext cx="2071702" cy="500066"/>
          </a:xfrm>
          <a:prstGeom prst="bentConnector3">
            <a:avLst>
              <a:gd name="adj1" fmla="val 10015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Křivky</a:t>
            </a:r>
            <a:r>
              <a:rPr lang="cs-CZ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Tvary.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Vyberte si Typ (např. čárkovaný).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Změny na kartě musíte pro provedení potvrdit tlačítkem Použít.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Jestliže úsečka není vizuálně přerušovaná, přibližte si ji.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Udělejte z úsečky šipku.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Otočte orientaci šipky.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Vyberte barvu šipky.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Změňte tloušťku šipky.</a:t>
            </a:r>
          </a:p>
          <a:p>
            <a:pPr marL="342900" indent="-342900">
              <a:buFont typeface="+mj-lt"/>
              <a:buAutoNum type="arabicPeriod" startAt="3"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781" t="22917" r="39453" b="56944"/>
          <a:stretch>
            <a:fillRect/>
          </a:stretch>
        </p:blipFill>
        <p:spPr bwMode="auto">
          <a:xfrm>
            <a:off x="4357686" y="142852"/>
            <a:ext cx="3143272" cy="36461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Přímá spojovací šipka 8"/>
          <p:cNvCxnSpPr/>
          <p:nvPr/>
        </p:nvCxnSpPr>
        <p:spPr>
          <a:xfrm>
            <a:off x="1785918" y="2571744"/>
            <a:ext cx="4786346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0781" t="22916" r="39453" b="43056"/>
          <a:stretch>
            <a:fillRect/>
          </a:stretch>
        </p:blipFill>
        <p:spPr bwMode="auto">
          <a:xfrm>
            <a:off x="5143504" y="3929066"/>
            <a:ext cx="1348574" cy="264320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3" name="Přímá spojovací šipka 12"/>
          <p:cNvCxnSpPr/>
          <p:nvPr/>
        </p:nvCxnSpPr>
        <p:spPr>
          <a:xfrm>
            <a:off x="3214678" y="3357562"/>
            <a:ext cx="2857520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071802" y="3571876"/>
            <a:ext cx="2714644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928926" y="3929066"/>
            <a:ext cx="2357454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143240" y="4143380"/>
            <a:ext cx="285752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Křivky</a:t>
            </a:r>
            <a:r>
              <a:rPr lang="cs-CZ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Tvary.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cs-CZ" dirty="0" smtClean="0"/>
              <a:t>Vytvořte hvězdu a její obvod označte čerchovaně žlutě.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cs-CZ" dirty="0" smtClean="0"/>
              <a:t>Vyzkoušejte v Editaci </a:t>
            </a:r>
          </a:p>
          <a:p>
            <a:pPr marL="342900" indent="-342900"/>
            <a:r>
              <a:rPr lang="cs-CZ" dirty="0" smtClean="0"/>
              <a:t>	Editaci typů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968" t="25694" r="69141" b="53472"/>
          <a:stretch>
            <a:fillRect/>
          </a:stretch>
        </p:blipFill>
        <p:spPr bwMode="auto">
          <a:xfrm>
            <a:off x="3929058" y="500042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4766" t="22916" r="19531" b="34028"/>
          <a:stretch>
            <a:fillRect/>
          </a:stretch>
        </p:blipFill>
        <p:spPr bwMode="auto">
          <a:xfrm>
            <a:off x="642909" y="2786058"/>
            <a:ext cx="7333917" cy="38863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6" name="Přímá spojovací šipka 15"/>
          <p:cNvCxnSpPr/>
          <p:nvPr/>
        </p:nvCxnSpPr>
        <p:spPr>
          <a:xfrm rot="16200000" flipH="1">
            <a:off x="2035951" y="3036091"/>
            <a:ext cx="221457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2071670" y="2571744"/>
            <a:ext cx="5286412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Křivky.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Tvary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378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Vytvořte tvar (např. obdélník) nechejte ho vybraný (v rozích jsou čtverečky).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Karta </a:t>
            </a:r>
            <a:r>
              <a:rPr lang="cs-CZ" dirty="0" err="1" smtClean="0"/>
              <a:t>Galerie</a:t>
            </a:r>
            <a:r>
              <a:rPr lang="cs-CZ" dirty="0" smtClean="0"/>
              <a:t>→Výplň.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Rozevřete Typ.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Jednobarevná je jednoduchá, vyberte Lineární.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Nastavte horní barvu, třeba žlutou.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Nastavte dolní barvu, červenou.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Potvrďte tlačítkem Použít.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Prohoďte barvy.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Zadejte počet Kroků 3, tlač. </a:t>
            </a:r>
            <a:r>
              <a:rPr lang="cs-CZ" dirty="0" err="1" smtClean="0"/>
              <a:t>Použ</a:t>
            </a:r>
            <a:r>
              <a:rPr lang="cs-CZ" dirty="0" smtClean="0"/>
              <a:t>., zvyšujte počet kroků, tlač. </a:t>
            </a:r>
            <a:r>
              <a:rPr lang="cs-CZ" dirty="0" err="1" smtClean="0"/>
              <a:t>Použ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Měňte Úhel.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6095" t="23611" r="44140" b="54167"/>
          <a:stretch>
            <a:fillRect/>
          </a:stretch>
        </p:blipFill>
        <p:spPr bwMode="auto">
          <a:xfrm>
            <a:off x="5357818" y="142852"/>
            <a:ext cx="1785950" cy="22860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6093" t="24305" r="44141" b="56250"/>
          <a:stretch>
            <a:fillRect/>
          </a:stretch>
        </p:blipFill>
        <p:spPr bwMode="auto">
          <a:xfrm>
            <a:off x="4357686" y="2500306"/>
            <a:ext cx="1785950" cy="20002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Přímá spojovací šipka 10"/>
          <p:cNvCxnSpPr/>
          <p:nvPr/>
        </p:nvCxnSpPr>
        <p:spPr>
          <a:xfrm flipV="1">
            <a:off x="2428860" y="714356"/>
            <a:ext cx="3071834" cy="2071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357554" y="4143380"/>
            <a:ext cx="235745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3929058" y="3929066"/>
            <a:ext cx="57150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214810" y="3643314"/>
            <a:ext cx="35719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2571736" y="3929066"/>
            <a:ext cx="2000264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2214546" y="3929066"/>
            <a:ext cx="3429024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Křivky.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Tvary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4282" y="2285992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cs-CZ" dirty="0" smtClean="0"/>
              <a:t>Další Typy jsou podobné, výjimkou je </a:t>
            </a:r>
            <a:r>
              <a:rPr lang="cs-CZ" b="1" dirty="0" smtClean="0"/>
              <a:t>Bitmapový</a:t>
            </a:r>
            <a:r>
              <a:rPr lang="cs-CZ" dirty="0" smtClean="0"/>
              <a:t> na který klikněte.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cs-CZ" dirty="0" smtClean="0"/>
              <a:t>Vyberte Ze souboru.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cs-CZ" dirty="0" smtClean="0"/>
              <a:t>Nalezněte obrázek, označte, Otevřít, Použít. A obrázek je výplní tvaru. (S Fraktály si můžete pohrát.)</a:t>
            </a:r>
          </a:p>
          <a:p>
            <a:pPr marL="342900" indent="-342900">
              <a:buFont typeface="+mj-lt"/>
              <a:buAutoNum type="arabicPeriod" startAt="11"/>
            </a:pPr>
            <a:endParaRPr lang="cs-CZ" dirty="0" smtClean="0"/>
          </a:p>
          <a:p>
            <a:pPr marL="342900" indent="-342900">
              <a:buFont typeface="+mj-lt"/>
              <a:buAutoNum type="arabicPeriod" startAt="11"/>
            </a:pPr>
            <a:endParaRPr lang="cs-CZ" dirty="0" smtClean="0"/>
          </a:p>
          <a:p>
            <a:pPr marL="342900" indent="-342900">
              <a:buFont typeface="+mj-lt"/>
              <a:buAutoNum type="arabicPeriod" startAt="11"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172" t="24306" r="44140" b="24305"/>
          <a:stretch>
            <a:fillRect/>
          </a:stretch>
        </p:blipFill>
        <p:spPr bwMode="auto">
          <a:xfrm>
            <a:off x="4143372" y="2500306"/>
            <a:ext cx="4328757" cy="42148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094" t="24305" r="44531" b="54861"/>
          <a:stretch>
            <a:fillRect/>
          </a:stretch>
        </p:blipFill>
        <p:spPr bwMode="auto">
          <a:xfrm>
            <a:off x="4357686" y="214290"/>
            <a:ext cx="1714512" cy="21431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97" t="17361" r="64062" b="36111"/>
          <a:stretch>
            <a:fillRect/>
          </a:stretch>
        </p:blipFill>
        <p:spPr bwMode="auto">
          <a:xfrm>
            <a:off x="3357554" y="1071546"/>
            <a:ext cx="535465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428596" y="214290"/>
            <a:ext cx="228601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Naučme se upravovat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Křivky.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Tvary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1571612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cs-CZ" b="1" dirty="0" smtClean="0"/>
              <a:t>Úkol</a:t>
            </a:r>
            <a:r>
              <a:rPr lang="cs-CZ" dirty="0" smtClean="0"/>
              <a:t>: Vytvořte následující útvary: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Kužel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Míč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Lekníny v kruhu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Trychtýř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Kříž</a:t>
            </a:r>
          </a:p>
          <a:p>
            <a:pPr marL="800100" lvl="1" indent="-342900">
              <a:buFont typeface="+mj-lt"/>
              <a:buAutoNum type="alphaLcParenR"/>
            </a:pPr>
            <a:endParaRPr lang="cs-CZ" dirty="0" smtClean="0"/>
          </a:p>
          <a:p>
            <a:pPr marL="342900" indent="-342900">
              <a:buFont typeface="+mj-lt"/>
              <a:buAutoNum type="arabicPeriod" startAt="14"/>
            </a:pPr>
            <a:endParaRPr lang="cs-CZ" dirty="0" smtClean="0"/>
          </a:p>
          <a:p>
            <a:pPr marL="342900" indent="-342900">
              <a:buFont typeface="+mj-lt"/>
              <a:buAutoNum type="arabicPeriod" startAt="14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29586" y="6357958"/>
            <a:ext cx="785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356</Words>
  <Application>Microsoft Office PowerPoint</Application>
  <PresentationFormat>Předvádění na obrazovce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57</cp:revision>
  <dcterms:created xsi:type="dcterms:W3CDTF">2013-08-21T19:05:00Z</dcterms:created>
  <dcterms:modified xsi:type="dcterms:W3CDTF">2014-02-12T23:02:04Z</dcterms:modified>
</cp:coreProperties>
</file>