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latin typeface="Calibri" pitchFamily="34" charset="0"/>
              </a:rPr>
              <a:t>VY_32_INOVACE</a:t>
            </a:r>
            <a:r>
              <a:rPr lang="cs-CZ" sz="2000" smtClean="0">
                <a:latin typeface="Calibri" pitchFamily="34" charset="0"/>
              </a:rPr>
              <a:t>_</a:t>
            </a:r>
            <a:r>
              <a:rPr lang="cs-CZ" sz="2000" smtClean="0"/>
              <a:t> </a:t>
            </a:r>
            <a:r>
              <a:rPr lang="cs-CZ" sz="2000" smtClean="0"/>
              <a:t>P4_2.9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</a:t>
            </a:r>
            <a:r>
              <a:rPr lang="cs-CZ" sz="2800" dirty="0" smtClean="0"/>
              <a:t>Tabulkový kalkulátor-datový typ, operace 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1. 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leden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ve 3. ročníku šestiletého studia a 1. ročníku čtyřletého studia. Je </a:t>
            </a:r>
            <a:r>
              <a:rPr lang="cs-CZ" smtClean="0"/>
              <a:t>možné ji </a:t>
            </a:r>
            <a:r>
              <a:rPr lang="cs-CZ" dirty="0" smtClean="0"/>
              <a:t>zařadit i do plánů seminářů ICT v rámci opakování. </a:t>
            </a:r>
          </a:p>
          <a:p>
            <a:r>
              <a:rPr lang="cs-CZ" dirty="0" smtClean="0"/>
              <a:t>Prezentace vede žáka k dobrému ovládání tabulkového kalkulátoru, prezentované učivo se ihned aplikuje do výuky. Žák prokazuje znalost práce s Excelem.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Excel.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Datový typ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557216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 datovém modelu je každému sloupci přidružen datový typ určující typ dat, která mohou být ve sloupci obsažena: celá čísla, desetinná čísla, text, data měny, kalendářní data a čas atd.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Datový typ také určuje, které typy operací lze se sloupcem provádět a kolik paměti bude použito při ukládání hodnot do sloupce.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Datový typ - číslo</a:t>
            </a: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1285860"/>
            <a:ext cx="8786874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cs-CZ" sz="2400" b="1" dirty="0" smtClean="0"/>
              <a:t>Celé číslo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/>
              <a:t>Čísla bez desetinného rozvoje. Celá čísla mohou být kladná i záporná, ale musí jít o celá čísla v rozmezí -9 223 372 036 854 775 808 (-2^63) a 9 223 372 036 854 775 807 (2^63-1).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4282" y="3429000"/>
            <a:ext cx="8786874" cy="32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b="1" dirty="0" smtClean="0"/>
              <a:t>Desetinné číslo</a:t>
            </a:r>
          </a:p>
          <a:p>
            <a:r>
              <a:rPr lang="cs-CZ" sz="2400" dirty="0" smtClean="0"/>
              <a:t>Reálná čísla jsou čísla, která mohou mít desetinný rozvoj. Reálná čísla pokrývají mnoho různých hodnot:</a:t>
            </a:r>
          </a:p>
          <a:p>
            <a:r>
              <a:rPr lang="cs-CZ" sz="2400" dirty="0" smtClean="0"/>
              <a:t>Záporné hodnoty od -1,79E +308 do -2,23E -308</a:t>
            </a:r>
          </a:p>
          <a:p>
            <a:r>
              <a:rPr lang="cs-CZ" sz="2400" dirty="0" smtClean="0"/>
              <a:t>Nula</a:t>
            </a:r>
          </a:p>
          <a:p>
            <a:r>
              <a:rPr lang="cs-CZ" sz="2400" dirty="0" smtClean="0"/>
              <a:t>Kladné hodnoty od 2,23E -308 do 1,79E +308</a:t>
            </a:r>
          </a:p>
          <a:p>
            <a:r>
              <a:rPr lang="cs-CZ" sz="2400" dirty="0" smtClean="0"/>
              <a:t>Počet platných číslic je ale omezený na 17 desetinných míst.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Datový typ</a:t>
            </a: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1285860"/>
            <a:ext cx="8786874" cy="5383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lang="cs-CZ" sz="2400" b="1" dirty="0" smtClean="0"/>
              <a:t>Text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/>
              <a:t>Datový řetězec ve znacích </a:t>
            </a:r>
            <a:r>
              <a:rPr lang="cs-CZ" sz="2400" dirty="0" err="1" smtClean="0"/>
              <a:t>Unicode</a:t>
            </a:r>
            <a:r>
              <a:rPr lang="cs-CZ" sz="2400" dirty="0" smtClean="0"/>
              <a:t>. Může se jednat o řetězce, čísla nebo kalendářní data ve formátu textu.</a:t>
            </a:r>
          </a:p>
          <a:p>
            <a:pPr lvl="0">
              <a:spcBef>
                <a:spcPct val="20000"/>
              </a:spcBef>
            </a:pPr>
            <a:endParaRPr lang="cs-CZ" sz="2400" dirty="0" smtClean="0"/>
          </a:p>
          <a:p>
            <a:pPr lvl="0">
              <a:spcBef>
                <a:spcPct val="20000"/>
              </a:spcBef>
            </a:pPr>
            <a:r>
              <a:rPr lang="cs-CZ" sz="2400" b="1" dirty="0" smtClean="0"/>
              <a:t>Datum/čas</a:t>
            </a:r>
          </a:p>
          <a:p>
            <a:r>
              <a:rPr lang="cs-CZ" sz="2400" dirty="0" smtClean="0"/>
              <a:t>Kalendářní data a časy v přijímaném formátu data a času. Za platná kalendářní data jsou považována všechna data po 1. lednu 1900.</a:t>
            </a:r>
          </a:p>
          <a:p>
            <a:endParaRPr lang="cs-CZ" sz="2400" dirty="0" smtClean="0"/>
          </a:p>
          <a:p>
            <a:pPr lvl="0">
              <a:spcBef>
                <a:spcPct val="20000"/>
              </a:spcBef>
            </a:pPr>
            <a:r>
              <a:rPr lang="cs-CZ" sz="2400" b="1" dirty="0" smtClean="0"/>
              <a:t>Logické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/>
              <a:t>Hodnota </a:t>
            </a:r>
            <a:r>
              <a:rPr lang="cs-CZ" sz="2400" dirty="0" err="1" smtClean="0"/>
              <a:t>True</a:t>
            </a:r>
            <a:r>
              <a:rPr lang="cs-CZ" sz="2400" dirty="0" smtClean="0"/>
              <a:t> nebo </a:t>
            </a:r>
            <a:r>
              <a:rPr lang="cs-CZ" sz="2400" dirty="0" err="1" smtClean="0"/>
              <a:t>False</a:t>
            </a:r>
            <a:r>
              <a:rPr lang="cs-CZ" sz="2400" dirty="0" smtClean="0"/>
              <a:t>.</a:t>
            </a:r>
          </a:p>
          <a:p>
            <a:pPr lvl="0">
              <a:spcBef>
                <a:spcPct val="20000"/>
              </a:spcBef>
            </a:pPr>
            <a:endParaRPr lang="cs-CZ" sz="2400" dirty="0" smtClean="0"/>
          </a:p>
          <a:p>
            <a:pPr lvl="0">
              <a:spcBef>
                <a:spcPct val="20000"/>
              </a:spcBef>
            </a:pPr>
            <a:r>
              <a:rPr lang="cs-CZ" sz="2400" b="1" dirty="0" smtClean="0"/>
              <a:t>další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/>
              <a:t>Table, měna apod.</a:t>
            </a:r>
          </a:p>
          <a:p>
            <a:pPr lvl="0">
              <a:spcBef>
                <a:spcPct val="20000"/>
              </a:spcBef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Typy operací</a:t>
            </a: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1285860"/>
            <a:ext cx="8786874" cy="538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b="1" dirty="0" smtClean="0"/>
              <a:t>Sčítání (+)</a:t>
            </a:r>
          </a:p>
          <a:p>
            <a:r>
              <a:rPr lang="cs-CZ" sz="2400" dirty="0" smtClean="0"/>
              <a:t>Operátor (+) CELÉ ČÍSLO MĚNA REAL Datum/čas</a:t>
            </a:r>
          </a:p>
          <a:p>
            <a:pPr lvl="0">
              <a:spcBef>
                <a:spcPct val="20000"/>
              </a:spcBef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cs-CZ" sz="2400" b="1" dirty="0" smtClean="0"/>
              <a:t>Odčítání (-)</a:t>
            </a:r>
          </a:p>
          <a:p>
            <a:r>
              <a:rPr lang="cs-CZ" sz="2400" dirty="0" smtClean="0"/>
              <a:t>Operátor (-) CELÉ ČÍSLO MĚNA REAL Datum/čas</a:t>
            </a:r>
          </a:p>
          <a:p>
            <a:endParaRPr lang="cs-CZ" sz="2400" dirty="0" smtClean="0"/>
          </a:p>
          <a:p>
            <a:r>
              <a:rPr lang="cs-CZ" sz="2400" b="1" dirty="0" smtClean="0"/>
              <a:t>Násobení (*)</a:t>
            </a:r>
          </a:p>
          <a:p>
            <a:r>
              <a:rPr lang="cs-CZ" sz="2400" dirty="0" smtClean="0"/>
              <a:t>Operátor (*) CELÉ ČÍSLO MĚNA REAL Datum/čas</a:t>
            </a:r>
          </a:p>
          <a:p>
            <a:endParaRPr lang="cs-CZ" sz="2400" dirty="0" smtClean="0"/>
          </a:p>
          <a:p>
            <a:r>
              <a:rPr lang="cs-CZ" sz="2400" b="1" dirty="0" smtClean="0"/>
              <a:t>Dělení</a:t>
            </a:r>
          </a:p>
          <a:p>
            <a:r>
              <a:rPr lang="cs-CZ" sz="2400" dirty="0" smtClean="0"/>
              <a:t>Operátor (/) CELÉ ČÍSLO MĚNA REAL Datum/čas</a:t>
            </a:r>
          </a:p>
          <a:p>
            <a:endParaRPr lang="cs-CZ" sz="2400" dirty="0" smtClean="0"/>
          </a:p>
          <a:p>
            <a:pPr lvl="0">
              <a:spcBef>
                <a:spcPct val="20000"/>
              </a:spcBef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10929"/>
            <a:ext cx="10229861" cy="1060617"/>
          </a:xfrm>
        </p:spPr>
        <p:txBody>
          <a:bodyPr/>
          <a:lstStyle/>
          <a:p>
            <a:r>
              <a:rPr lang="cs-CZ" b="1" dirty="0" smtClean="0"/>
              <a:t>Datový typ - cvičení</a:t>
            </a: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1340768"/>
            <a:ext cx="875020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Násobte, dělte celá a desetinná čísla a sledujte jakého datového typu je výsledek.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cs-CZ" sz="2400" dirty="0" smtClean="0"/>
              <a:t>Využijte v logických funkcích hodnoty FALSE a TRUE.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Naučte se pravdivostní tabulku pro logickou spojku AND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OR.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cs-CZ" sz="2400" dirty="0" smtClean="0"/>
              <a:t>Vyzkoušejte operace nad nepovoleným datovým typem (např. násobit dvě buňky s typem TEXT).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Datové typy v datových modelech</a:t>
            </a:r>
            <a:r>
              <a:rPr lang="cs-CZ" sz="2400" dirty="0" smtClean="0"/>
              <a:t> [online]. [cit. 9.1.2014].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excel</a:t>
            </a:r>
            <a:r>
              <a:rPr lang="cs-CZ" sz="2400" dirty="0" smtClean="0"/>
              <a:t>-help/</a:t>
            </a:r>
            <a:r>
              <a:rPr lang="cs-CZ" sz="2400" dirty="0" err="1" smtClean="0"/>
              <a:t>datove</a:t>
            </a:r>
            <a:r>
              <a:rPr lang="cs-CZ" sz="2400" dirty="0" smtClean="0"/>
              <a:t>-typy-v-</a:t>
            </a:r>
            <a:r>
              <a:rPr lang="cs-CZ" sz="2400" dirty="0" err="1" smtClean="0"/>
              <a:t>datovych</a:t>
            </a:r>
            <a:r>
              <a:rPr lang="cs-CZ" sz="2400" dirty="0" smtClean="0"/>
              <a:t>-modelech-HA102836946.aspx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391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Metodický list</vt:lpstr>
      <vt:lpstr>Datový typ</vt:lpstr>
      <vt:lpstr>Datový typ - číslo</vt:lpstr>
      <vt:lpstr>Datový typ</vt:lpstr>
      <vt:lpstr>Typy operací</vt:lpstr>
      <vt:lpstr>Datový typ - 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Tomáš Kočí</cp:lastModifiedBy>
  <cp:revision>10</cp:revision>
  <dcterms:created xsi:type="dcterms:W3CDTF">2014-01-08T13:04:20Z</dcterms:created>
  <dcterms:modified xsi:type="dcterms:W3CDTF">2014-01-29T07:04:42Z</dcterms:modified>
</cp:coreProperties>
</file>