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9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87DC0-2B1B-4F1B-9D97-26C6C2556F3B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E403B-DC90-4405-A97E-C87C6059A03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E403B-DC90-4405-A97E-C87C6059A03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A3B19-C706-4719-A267-EE18CADAB11C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260271"/>
            <a:ext cx="91440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 smtClean="0">
                <a:latin typeface="Calibri" pitchFamily="34" charset="0"/>
              </a:rPr>
              <a:t>VY_32_INOVACE_P4_</a:t>
            </a:r>
            <a:r>
              <a:rPr lang="cs-CZ" sz="1600" dirty="0" smtClean="0"/>
              <a:t>2.7</a:t>
            </a:r>
            <a:endParaRPr lang="cs-CZ" sz="1600" dirty="0"/>
          </a:p>
          <a:p>
            <a:pPr algn="r"/>
            <a:r>
              <a:rPr lang="cs-CZ" sz="2000" b="1" dirty="0">
                <a:latin typeface="Calibri" pitchFamily="34" charset="0"/>
              </a:rPr>
              <a:t>Tematická oblast: </a:t>
            </a:r>
            <a:r>
              <a:rPr lang="cs-CZ" sz="2000" b="1" dirty="0" smtClean="0">
                <a:latin typeface="Calibri" pitchFamily="34" charset="0"/>
              </a:rPr>
              <a:t>Aplikační software pro práci s informacemi I.</a:t>
            </a:r>
            <a:endParaRPr lang="cs-CZ" sz="2000" b="1" dirty="0"/>
          </a:p>
          <a:p>
            <a:pPr algn="r"/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Textový editor – matematické výrazy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Typ: 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ICT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r. (6leté),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r. (4leté)</a:t>
            </a:r>
          </a:p>
          <a:p>
            <a:pPr algn="ctr" eaLnBrk="0" hangingPunct="0"/>
            <a:endParaRPr lang="cs-CZ" dirty="0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857500" y="4993605"/>
            <a:ext cx="348932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 dirty="0">
              <a:cs typeface="Times New Roman" pitchFamily="18" charset="0"/>
            </a:endParaRPr>
          </a:p>
          <a:p>
            <a:r>
              <a:rPr lang="cs-CZ" sz="1000" dirty="0">
                <a:latin typeface="Calibri" pitchFamily="34" charset="0"/>
                <a:cs typeface="Times New Roman" pitchFamily="18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2100" b="1" dirty="0" smtClean="0">
                <a:cs typeface="Times New Roman" pitchFamily="18" charset="0"/>
              </a:rPr>
              <a:t>Miroslav Filipec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 dirty="0">
                <a:solidFill>
                  <a:srgbClr val="000000"/>
                </a:solidFill>
                <a:cs typeface="Times New Roman" pitchFamily="18" charset="0"/>
              </a:rPr>
              <a:t>Datum vytvoření: </a:t>
            </a:r>
            <a:r>
              <a:rPr lang="cs-CZ" sz="1400" b="1" dirty="0" smtClean="0">
                <a:cs typeface="Times New Roman" pitchFamily="18" charset="0"/>
              </a:rPr>
              <a:t>září 2013</a:t>
            </a:r>
            <a:endParaRPr lang="cs-CZ" sz="1400" b="1" dirty="0">
              <a:cs typeface="Times New Roman" pitchFamily="18" charset="0"/>
            </a:endParaRPr>
          </a:p>
        </p:txBody>
      </p:sp>
      <p:pic>
        <p:nvPicPr>
          <p:cNvPr id="17411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2786063"/>
            <a:ext cx="2770187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OPVK_ve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00034" y="1000108"/>
            <a:ext cx="7329510" cy="3000396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>
            <a:normAutofit fontScale="975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6.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Úkol: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	Napište: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9698" name="Rovnice" r:id="rId3" imgW="914400" imgH="215640" progId="Equation.3">
              <p:embed/>
            </p:oleObj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9699" name="Rovnice" r:id="rId4" imgW="914400" imgH="21564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9700" name="Rovnice" r:id="rId5" imgW="914400" imgH="21564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4514850" y="3213100"/>
          <a:ext cx="114300" cy="431800"/>
        </p:xfrm>
        <a:graphic>
          <a:graphicData uri="http://schemas.openxmlformats.org/presentationml/2006/ole">
            <p:oleObj spid="_x0000_s29702" name="Rovnice" r:id="rId6" imgW="114120" imgH="431640" progId="Equation.3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2643174" y="2219397"/>
          <a:ext cx="2303476" cy="1444553"/>
        </p:xfrm>
        <a:graphic>
          <a:graphicData uri="http://schemas.openxmlformats.org/presentationml/2006/ole">
            <p:oleObj spid="_x0000_s29703" name="Rovnice" r:id="rId7" imgW="749160" imgH="469800" progId="Equation.3">
              <p:embed/>
            </p:oleObj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642910" y="5143512"/>
            <a:ext cx="7143800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Zdá se, že už leccos umíte. </a:t>
            </a:r>
            <a:r>
              <a:rPr lang="cs-CZ" dirty="0" smtClean="0"/>
              <a:t>Další náročnější složitější </a:t>
            </a:r>
            <a:r>
              <a:rPr lang="cs-CZ" dirty="0" smtClean="0"/>
              <a:t>výrazy budete probírat ve vyšších ročnících.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929586" y="6215082"/>
            <a:ext cx="78581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Konec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ovéPole 4"/>
          <p:cNvSpPr txBox="1">
            <a:spLocks noChangeArrowheads="1"/>
          </p:cNvSpPr>
          <p:nvPr/>
        </p:nvSpPr>
        <p:spPr bwMode="auto">
          <a:xfrm>
            <a:off x="500034" y="714356"/>
            <a:ext cx="835818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/>
              <a:t>Zdroje:</a:t>
            </a:r>
          </a:p>
          <a:p>
            <a:endParaRPr lang="cs-CZ" dirty="0"/>
          </a:p>
          <a:p>
            <a:r>
              <a:rPr lang="cs-CZ" dirty="0" smtClean="0"/>
              <a:t>1. </a:t>
            </a:r>
            <a:r>
              <a:rPr lang="cs-CZ" b="1" dirty="0" smtClean="0"/>
              <a:t>Roubal, Pavel.</a:t>
            </a:r>
            <a:r>
              <a:rPr lang="cs-CZ" dirty="0" smtClean="0"/>
              <a:t> </a:t>
            </a:r>
            <a:r>
              <a:rPr lang="cs-CZ" i="1" dirty="0" smtClean="0"/>
              <a:t>Informatika a výpočetní technika pro střední školy Praktická učebnice. </a:t>
            </a:r>
            <a:r>
              <a:rPr lang="cs-CZ" dirty="0" smtClean="0"/>
              <a:t>Brno 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a.s., 2011. ISBN 978-80-251-3227-2.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500034" y="2928934"/>
            <a:ext cx="8358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/>
              <a:t>Obrázky: </a:t>
            </a:r>
            <a:r>
              <a:rPr lang="cs-CZ" dirty="0" smtClean="0"/>
              <a:t>ilustrace z MS Office Word </a:t>
            </a:r>
            <a:r>
              <a:rPr lang="cs-CZ" dirty="0" smtClean="0"/>
              <a:t>2007</a:t>
            </a:r>
            <a:endParaRPr lang="cs-CZ" b="1" dirty="0" smtClean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1000108"/>
            <a:ext cx="8358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Metodický list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DUM </a:t>
            </a:r>
            <a:r>
              <a:rPr lang="cs-CZ" dirty="0" smtClean="0"/>
              <a:t>procvičuje </a:t>
            </a:r>
            <a:r>
              <a:rPr lang="cs-CZ" dirty="0" smtClean="0"/>
              <a:t>žáky </a:t>
            </a:r>
            <a:r>
              <a:rPr lang="cs-CZ" dirty="0" smtClean="0"/>
              <a:t>v psaní matematických výrazů ve Wordu.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Metodika na MS </a:t>
            </a:r>
            <a:r>
              <a:rPr lang="cs-CZ" dirty="0" smtClean="0"/>
              <a:t>Office Word </a:t>
            </a:r>
            <a:r>
              <a:rPr lang="cs-CZ" dirty="0" smtClean="0"/>
              <a:t>2007.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Inovativnost </a:t>
            </a:r>
            <a:r>
              <a:rPr lang="cs-CZ" dirty="0" smtClean="0"/>
              <a:t>je v podpoře výkladu prostředky ICT.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Doba využití 20´.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500042"/>
            <a:ext cx="7329510" cy="114300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algn="l" eaLnBrk="1" hangingPunct="1"/>
            <a:r>
              <a:rPr lang="cs-CZ" sz="2800" dirty="0" smtClean="0"/>
              <a:t>Dokument z oblasti přírodních věd (matematika, fyzika), vyšší ekonomie, strojírenství, stavebnictví apod. </a:t>
            </a:r>
            <a:r>
              <a:rPr lang="cs-CZ" sz="2800" b="1" dirty="0" smtClean="0"/>
              <a:t>obsahuje matematické výrazy</a:t>
            </a:r>
            <a:r>
              <a:rPr lang="cs-CZ" sz="2800" dirty="0" smtClean="0"/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42910" y="2285992"/>
            <a:ext cx="7429552" cy="11868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500" dirty="0" smtClean="0">
                <a:latin typeface="+mj-lt"/>
                <a:ea typeface="+mj-ea"/>
                <a:cs typeface="+mj-cs"/>
              </a:rPr>
              <a:t>Word a jiné dobré programy kancelářských balíků obsahují program na tvorbu matematických výrazů.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71472" y="4000504"/>
            <a:ext cx="7429552" cy="12464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500" dirty="0" smtClean="0">
                <a:latin typeface="+mj-lt"/>
                <a:ea typeface="+mj-ea"/>
                <a:cs typeface="+mj-cs"/>
              </a:rPr>
              <a:t>Seznamte se s tvorbou matematických výrazů, dávejte pozor na polohu kurzoru.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6146" name="Rovnice" r:id="rId3" imgW="914400" imgH="215640" progId="Equation.3">
              <p:embed/>
            </p:oleObj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500034" y="642918"/>
            <a:ext cx="6643734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Editor rovnic spustíte: Karta </a:t>
            </a:r>
            <a:r>
              <a:rPr lang="cs-CZ" dirty="0" err="1" smtClean="0"/>
              <a:t>Vložení</a:t>
            </a:r>
            <a:r>
              <a:rPr lang="cs-CZ" dirty="0" smtClean="0"/>
              <a:t>→</a:t>
            </a:r>
            <a:r>
              <a:rPr lang="cs-CZ" dirty="0" err="1" smtClean="0"/>
              <a:t>Rovnice</a:t>
            </a:r>
            <a:r>
              <a:rPr lang="cs-CZ" dirty="0" smtClean="0"/>
              <a:t>→Vložit novou rovnici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 r="29297" b="68750"/>
          <a:stretch>
            <a:fillRect/>
          </a:stretch>
        </p:blipFill>
        <p:spPr bwMode="auto">
          <a:xfrm>
            <a:off x="142844" y="4572008"/>
            <a:ext cx="8858312" cy="22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 l="5469" r="26171" b="27083"/>
          <a:stretch>
            <a:fillRect/>
          </a:stretch>
        </p:blipFill>
        <p:spPr bwMode="auto">
          <a:xfrm>
            <a:off x="3786182" y="1142984"/>
            <a:ext cx="523880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ovéPole 12"/>
          <p:cNvSpPr txBox="1"/>
          <p:nvPr/>
        </p:nvSpPr>
        <p:spPr>
          <a:xfrm>
            <a:off x="142844" y="4143380"/>
            <a:ext cx="3429024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Objeví se vám následující nabídka: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00034" y="1000108"/>
            <a:ext cx="7329510" cy="3000396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>
            <a:normAutofit fontScale="975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Úkol: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	Napište: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7170" name="Rovnice" r:id="rId3" imgW="914400" imgH="21564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 flipV="1">
          <a:off x="928662" y="2786058"/>
          <a:ext cx="6572296" cy="556385"/>
        </p:xfrm>
        <a:graphic>
          <a:graphicData uri="http://schemas.openxmlformats.org/presentationml/2006/ole">
            <p:oleObj spid="_x0000_s7171" name="Rovnice" r:id="rId4" imgW="24001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00034" y="1000108"/>
            <a:ext cx="7329510" cy="3000396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>
            <a:normAutofit fontScale="975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Úkol: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	Napište: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8194" name="Rovnice" r:id="rId3" imgW="914400" imgH="215640" progId="Equation.3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500166" y="2571744"/>
          <a:ext cx="2995627" cy="1057280"/>
        </p:xfrm>
        <a:graphic>
          <a:graphicData uri="http://schemas.openxmlformats.org/presentationml/2006/ole">
            <p:oleObj spid="_x0000_s8196" name="Rovnice" r:id="rId4" imgW="1942920" imgH="68580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8197" name="Rovnice" r:id="rId5" imgW="914400" imgH="21564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5000628" y="2643182"/>
          <a:ext cx="641352" cy="320676"/>
        </p:xfrm>
        <a:graphic>
          <a:graphicData uri="http://schemas.openxmlformats.org/presentationml/2006/ole">
            <p:oleObj spid="_x0000_s8198" name="Rovnice" r:id="rId6" imgW="3553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00034" y="1000108"/>
            <a:ext cx="7329510" cy="3000396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>
            <a:normAutofit fontScale="975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Úkol: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	Napište: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9218" name="Rovnice" r:id="rId3" imgW="914400" imgH="21564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2500298" y="2285992"/>
          <a:ext cx="1359851" cy="949330"/>
        </p:xfrm>
        <a:graphic>
          <a:graphicData uri="http://schemas.openxmlformats.org/presentationml/2006/ole">
            <p:oleObj spid="_x0000_s9221" name="Rovnice" r:id="rId4" imgW="67284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00034" y="1000108"/>
            <a:ext cx="7329510" cy="3000396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>
            <a:normAutofit fontScale="975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 Úkol: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	Napište: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10242" name="Rovnice" r:id="rId3" imgW="914400" imgH="215640" progId="Equation.3">
              <p:embed/>
            </p:oleObj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10243" name="Rovnice" r:id="rId4" imgW="914400" imgH="21564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10245" name="Rovnice" r:id="rId5" imgW="914400" imgH="215640" progId="Equation.3">
              <p:embed/>
            </p:oleObj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1500166" y="2525056"/>
          <a:ext cx="5188654" cy="776256"/>
        </p:xfrm>
        <a:graphic>
          <a:graphicData uri="http://schemas.openxmlformats.org/presentationml/2006/ole">
            <p:oleObj spid="_x0000_s10246" name="Rovnice" r:id="rId6" imgW="1612800" imgH="241200" progId="Equation.3">
              <p:embed/>
            </p:oleObj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642910" y="4572008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Doporučuji napsat pomocí editoru rovnic, nikoli jako horní a dolní index v písmu.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00034" y="1000108"/>
            <a:ext cx="7329510" cy="3000396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>
            <a:normAutofit fontScale="975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 Úkol: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	Napište: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2800" dirty="0" smtClean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11266" name="Rovnice" r:id="rId3" imgW="914400" imgH="215640" progId="Equation.3">
              <p:embed/>
            </p:oleObj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11267" name="Rovnice" r:id="rId4" imgW="914400" imgH="215640" progId="Equation.3">
              <p:embed/>
            </p:oleObj>
          </a:graphicData>
        </a:graphic>
      </p:graphicFrame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987736"/>
            <a:ext cx="1000132" cy="812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195</Words>
  <Application>Microsoft Office PowerPoint</Application>
  <PresentationFormat>Předvádění na obrazovce (4:3)</PresentationFormat>
  <Paragraphs>88</Paragraphs>
  <Slides>11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 sady Office</vt:lpstr>
      <vt:lpstr>Rovnice</vt:lpstr>
      <vt:lpstr>Snímek 1</vt:lpstr>
      <vt:lpstr>Snímek 2</vt:lpstr>
      <vt:lpstr>Dokument z oblasti přírodních věd (matematika, fyzika), vyšší ekonomie, strojírenství, stavebnictví apod. obsahuje matematické výrazy.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Majer</dc:creator>
  <cp:lastModifiedBy>Herrmann</cp:lastModifiedBy>
  <cp:revision>92</cp:revision>
  <dcterms:created xsi:type="dcterms:W3CDTF">2013-08-19T10:56:40Z</dcterms:created>
  <dcterms:modified xsi:type="dcterms:W3CDTF">2014-01-29T21:12:21Z</dcterms:modified>
</cp:coreProperties>
</file>