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66" r:id="rId3"/>
    <p:sldId id="256" r:id="rId4"/>
    <p:sldId id="259" r:id="rId5"/>
    <p:sldId id="257" r:id="rId6"/>
    <p:sldId id="258" r:id="rId7"/>
    <p:sldId id="260" r:id="rId8"/>
    <p:sldId id="261" r:id="rId9"/>
    <p:sldId id="262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75" autoAdjust="0"/>
  </p:normalViewPr>
  <p:slideViewPr>
    <p:cSldViewPr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CDD0BE-9B81-4D75-96D7-F8CB91B69406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E05F9-DA25-4CD2-993B-47678F2EE9F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E403B-DC90-4405-A97E-C87C6059A038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20077-C1F7-4AB0-A301-FDC55D6D2A70}" type="datetimeFigureOut">
              <a:rPr lang="cs-CZ" smtClean="0"/>
              <a:pPr/>
              <a:t>29.1.2014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0331D-3B30-4AE1-94BB-B76714009F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Office_Excel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Office_Word3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package" Target="../embeddings/List_aplikace_Microsoft_Office_Excel4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0" y="273050"/>
            <a:ext cx="91440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 dirty="0">
                <a:latin typeface="Calibri" pitchFamily="34" charset="0"/>
              </a:rPr>
              <a:t>				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VY_32_INOVACE_P4_</a:t>
            </a:r>
            <a:r>
              <a:rPr lang="cs-CZ" sz="1600" dirty="0" smtClean="0"/>
              <a:t>2.6</a:t>
            </a:r>
            <a:endParaRPr lang="cs-CZ" sz="1600" dirty="0"/>
          </a:p>
          <a:p>
            <a:pPr algn="r"/>
            <a:r>
              <a:rPr lang="cs-CZ" sz="2000" b="1" dirty="0">
                <a:latin typeface="Calibri" pitchFamily="34" charset="0"/>
              </a:rPr>
              <a:t>Tematická oblast: </a:t>
            </a:r>
            <a:r>
              <a:rPr lang="cs-CZ" sz="2000" b="1" dirty="0" smtClean="0">
                <a:latin typeface="Calibri" pitchFamily="34" charset="0"/>
              </a:rPr>
              <a:t>Aplikační software pro práci s informacemi I.</a:t>
            </a:r>
            <a:endParaRPr lang="cs-CZ" sz="2000" b="1" dirty="0"/>
          </a:p>
          <a:p>
            <a:pPr algn="r"/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latin typeface="Times New Roman" pitchFamily="18" charset="0"/>
                <a:cs typeface="Times New Roman" pitchFamily="18" charset="0"/>
              </a:rPr>
              <a:t>Textový editor-hromadná korespondence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Typ: DUM - kombinovaný</a:t>
            </a:r>
          </a:p>
          <a:p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				Předmět: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ICT</a:t>
            </a:r>
            <a:endParaRPr lang="cs-CZ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Ročník: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(6leté),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r. (4leté)</a:t>
            </a:r>
          </a:p>
          <a:p>
            <a:pPr algn="ctr" eaLnBrk="0" hangingPunct="0"/>
            <a:endParaRPr lang="cs-CZ" dirty="0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857500" y="4993605"/>
            <a:ext cx="348932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 dirty="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 dirty="0">
              <a:cs typeface="Times New Roman" pitchFamily="18" charset="0"/>
            </a:endParaRPr>
          </a:p>
          <a:p>
            <a:r>
              <a:rPr lang="cs-CZ" sz="1000" dirty="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2100" b="1" dirty="0" smtClean="0">
                <a:cs typeface="Times New Roman" pitchFamily="18" charset="0"/>
              </a:rPr>
              <a:t>Miroslav Filipec</a:t>
            </a:r>
            <a:endParaRPr lang="cs-CZ" sz="800" dirty="0">
              <a:cs typeface="Times New Roman" pitchFamily="18" charset="0"/>
            </a:endParaRPr>
          </a:p>
          <a:p>
            <a:pPr algn="ctr" eaLnBrk="0" hangingPunct="0"/>
            <a:r>
              <a:rPr lang="cs-CZ" sz="1300" dirty="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 dirty="0">
                <a:solidFill>
                  <a:srgbClr val="000000"/>
                </a:solidFill>
                <a:cs typeface="Times New Roman" pitchFamily="18" charset="0"/>
              </a:rPr>
              <a:t>Datum vytvoření: </a:t>
            </a:r>
            <a:r>
              <a:rPr lang="cs-CZ" sz="1400" b="1" dirty="0">
                <a:cs typeface="Times New Roman" pitchFamily="18" charset="0"/>
              </a:rPr>
              <a:t>říjen 2012</a:t>
            </a:r>
          </a:p>
        </p:txBody>
      </p:sp>
      <p:pic>
        <p:nvPicPr>
          <p:cNvPr id="1741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2786063"/>
            <a:ext cx="2770187" cy="2078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002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ovéPole 4"/>
          <p:cNvSpPr txBox="1">
            <a:spLocks noChangeArrowheads="1"/>
          </p:cNvSpPr>
          <p:nvPr/>
        </p:nvSpPr>
        <p:spPr bwMode="auto">
          <a:xfrm>
            <a:off x="500034" y="714356"/>
            <a:ext cx="835818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Zdroje:</a:t>
            </a:r>
          </a:p>
          <a:p>
            <a:endParaRPr lang="cs-CZ" dirty="0"/>
          </a:p>
          <a:p>
            <a:r>
              <a:rPr lang="cs-CZ" dirty="0" smtClean="0"/>
              <a:t>1. </a:t>
            </a:r>
            <a:r>
              <a:rPr lang="cs-CZ" b="1" dirty="0" smtClean="0"/>
              <a:t>Roubal, Pavel.</a:t>
            </a:r>
            <a:r>
              <a:rPr lang="cs-CZ" dirty="0" smtClean="0"/>
              <a:t> </a:t>
            </a:r>
            <a:r>
              <a:rPr lang="cs-CZ" i="1" dirty="0" smtClean="0"/>
              <a:t>Informatika a výpočetní technika pro střední školy Praktická učebnice. </a:t>
            </a:r>
            <a:r>
              <a:rPr lang="cs-CZ" dirty="0" smtClean="0"/>
              <a:t>Brno 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a.s., 2011. ISBN 978-80-251-3227-2.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TextovéPole 4"/>
          <p:cNvSpPr txBox="1">
            <a:spLocks noChangeArrowheads="1"/>
          </p:cNvSpPr>
          <p:nvPr/>
        </p:nvSpPr>
        <p:spPr bwMode="auto">
          <a:xfrm>
            <a:off x="500034" y="2928934"/>
            <a:ext cx="83581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b="1" dirty="0" smtClean="0"/>
              <a:t>Obrázky: </a:t>
            </a:r>
            <a:r>
              <a:rPr lang="cs-CZ" dirty="0" smtClean="0"/>
              <a:t>ilustrace z MS Office </a:t>
            </a:r>
            <a:r>
              <a:rPr lang="cs-CZ" dirty="0" smtClean="0"/>
              <a:t>Word 2007, MS Office Excel 2007</a:t>
            </a:r>
            <a:endParaRPr lang="cs-CZ" b="1" dirty="0" smtClean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57158" y="1000108"/>
            <a:ext cx="835824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Metodický list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DUM vede žáky k použití hromadné korespondence a jejímu aktivnímu osvojení.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Aplikace </a:t>
            </a:r>
            <a:r>
              <a:rPr lang="cs-CZ" dirty="0" smtClean="0"/>
              <a:t>MS Office Word </a:t>
            </a:r>
            <a:r>
              <a:rPr lang="cs-CZ" dirty="0" smtClean="0"/>
              <a:t>2007, MS Office Excel 2007.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Ke zdroji ve Wordu a Excelu se dostanete v editaci této prezentace např. v PowerPointu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Inovativnost </a:t>
            </a:r>
            <a:r>
              <a:rPr lang="cs-CZ" dirty="0" smtClean="0"/>
              <a:t>je v podpoře výkladu prostředky ICT.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Doba </a:t>
            </a:r>
            <a:r>
              <a:rPr lang="cs-CZ" dirty="0" smtClean="0"/>
              <a:t>využití 20</a:t>
            </a:r>
            <a:r>
              <a:rPr lang="cs-CZ" dirty="0" smtClean="0"/>
              <a:t>´.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714357"/>
            <a:ext cx="7772400" cy="857255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1. Užití hromadné korespondence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28662" y="2357430"/>
            <a:ext cx="6715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dirty="0" smtClean="0"/>
              <a:t>Vytvoření </a:t>
            </a:r>
            <a:r>
              <a:rPr lang="cs-CZ" sz="2000" dirty="0" smtClean="0"/>
              <a:t>mnoha (stovky, tisíce) </a:t>
            </a:r>
            <a:r>
              <a:rPr lang="cs-CZ" sz="2000" dirty="0" smtClean="0"/>
              <a:t>faktur pro </a:t>
            </a:r>
            <a:r>
              <a:rPr lang="cs-CZ" sz="2000" dirty="0" smtClean="0"/>
              <a:t>např. odběratelé </a:t>
            </a:r>
            <a:r>
              <a:rPr lang="cs-CZ" sz="2000" dirty="0" smtClean="0"/>
              <a:t>plynu, vody,…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Hromadné vytvoření reklamních letáků se jménem na adresáta, tzv. cílená reklama.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Hromadné vytvoření dopisů o přijetí, nepřijetí ke studiu po přijímacích zkouškách.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/>
              <a:t>Tisk adres obálek apod.</a:t>
            </a:r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714357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2. Potřebné soubory pro hromadnou korespondenci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928662" y="2357430"/>
            <a:ext cx="67151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Vzorový dopis (ve Wordu)</a:t>
            </a:r>
          </a:p>
          <a:p>
            <a:pPr marL="457200" indent="-457200">
              <a:buFont typeface="+mj-lt"/>
              <a:buAutoNum type="alphaLcParenR"/>
            </a:pPr>
            <a:r>
              <a:rPr lang="cs-CZ" sz="2000" dirty="0" smtClean="0"/>
              <a:t>Databáze (tabulka v Excelu, tabulka ve Wordu, tabulka v databázi (Access, apod.))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714357"/>
            <a:ext cx="7772400" cy="857255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a) Vzorový dopis (ve Wordu):</a:t>
            </a:r>
            <a:endParaRPr lang="cs-CZ" sz="2800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708025" y="2019300"/>
          <a:ext cx="6538913" cy="4552972"/>
        </p:xfrm>
        <a:graphic>
          <a:graphicData uri="http://schemas.openxmlformats.org/presentationml/2006/ole">
            <p:oleObj spid="_x0000_s2050" name="Dokument" r:id="rId3" imgW="6704849" imgH="4924960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714357"/>
            <a:ext cx="7772400" cy="857255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b) Databáze (např. v Excelu)</a:t>
            </a:r>
            <a:endParaRPr lang="cs-CZ" sz="2800" b="1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489325" y="3133725"/>
          <a:ext cx="4119563" cy="2681288"/>
        </p:xfrm>
        <a:graphic>
          <a:graphicData uri="http://schemas.openxmlformats.org/presentationml/2006/ole">
            <p:oleObj spid="_x0000_s1026" name="List" r:id="rId3" imgW="4143299" imgH="2685960" progId="Excel.Sheet.12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571868" y="1928802"/>
            <a:ext cx="257176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Pole</a:t>
            </a:r>
            <a:r>
              <a:rPr lang="cs-CZ" dirty="0" smtClean="0"/>
              <a:t> (</a:t>
            </a:r>
            <a:r>
              <a:rPr lang="cs-CZ" dirty="0" smtClean="0">
                <a:solidFill>
                  <a:srgbClr val="00B0F0"/>
                </a:solidFill>
              </a:rPr>
              <a:t>jméno pole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2910" y="2857496"/>
            <a:ext cx="214314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Záznam</a:t>
            </a:r>
            <a:r>
              <a:rPr lang="cs-CZ" dirty="0" smtClean="0"/>
              <a:t> (jednotlivé záznamy)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 rot="5400000">
            <a:off x="3500430" y="2571744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16200000" flipH="1">
            <a:off x="3893339" y="2536025"/>
            <a:ext cx="64294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4214810" y="2357430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500562" y="2357430"/>
            <a:ext cx="171451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2857488" y="357187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2714612" y="3643314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2428860" y="3643314"/>
            <a:ext cx="92869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>
          <a:xfrm>
            <a:off x="2214546" y="3643314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/>
          <p:nvPr/>
        </p:nvCxnSpPr>
        <p:spPr>
          <a:xfrm>
            <a:off x="2000232" y="3643314"/>
            <a:ext cx="135732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šipka 28"/>
          <p:cNvCxnSpPr/>
          <p:nvPr/>
        </p:nvCxnSpPr>
        <p:spPr>
          <a:xfrm>
            <a:off x="1785918" y="3643314"/>
            <a:ext cx="157163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3</a:t>
            </a:r>
            <a:r>
              <a:rPr lang="cs-CZ" sz="2800" b="1" dirty="0"/>
              <a:t>.</a:t>
            </a:r>
            <a:r>
              <a:rPr lang="cs-CZ" sz="2800" b="1" dirty="0" smtClean="0"/>
              <a:t> Vložit slučovací databázové pole do Vzorového dopisu</a:t>
            </a:r>
            <a:endParaRPr lang="cs-CZ" sz="28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14282" y="928670"/>
          <a:ext cx="6573837" cy="4813300"/>
        </p:xfrm>
        <a:graphic>
          <a:graphicData uri="http://schemas.openxmlformats.org/presentationml/2006/ole">
            <p:oleObj spid="_x0000_s3075" name="Dokument" r:id="rId3" imgW="6744185" imgH="4924960" progId="Word.Document.12">
              <p:embed/>
            </p:oleObj>
          </a:graphicData>
        </a:graphic>
      </p:graphicFrame>
      <p:cxnSp>
        <p:nvCxnSpPr>
          <p:cNvPr id="18" name="Přímá spojovací šipka 17"/>
          <p:cNvCxnSpPr/>
          <p:nvPr/>
        </p:nvCxnSpPr>
        <p:spPr>
          <a:xfrm rot="10800000">
            <a:off x="857224" y="1928802"/>
            <a:ext cx="4143404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rot="10800000">
            <a:off x="2071670" y="1928802"/>
            <a:ext cx="3786214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0800000">
            <a:off x="3071802" y="1928802"/>
            <a:ext cx="3714776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ravoúhlá spojovací čára 29"/>
          <p:cNvCxnSpPr/>
          <p:nvPr/>
        </p:nvCxnSpPr>
        <p:spPr>
          <a:xfrm rot="10800000">
            <a:off x="2714612" y="2643182"/>
            <a:ext cx="5143536" cy="1428760"/>
          </a:xfrm>
          <a:prstGeom prst="bentConnector3">
            <a:avLst>
              <a:gd name="adj1" fmla="val 51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4857752" y="3929066"/>
          <a:ext cx="4119563" cy="2681288"/>
        </p:xfrm>
        <a:graphic>
          <a:graphicData uri="http://schemas.openxmlformats.org/presentationml/2006/ole">
            <p:oleObj spid="_x0000_s3074" name="List" r:id="rId4" imgW="4143299" imgH="268596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714357"/>
            <a:ext cx="7772400" cy="857255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4. Sloučení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928662" y="1643050"/>
            <a:ext cx="69294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Sloučením </a:t>
            </a:r>
            <a:r>
              <a:rPr lang="cs-CZ" b="1" dirty="0" smtClean="0"/>
              <a:t>Vzorového dopisu </a:t>
            </a:r>
            <a:r>
              <a:rPr lang="cs-CZ" dirty="0" smtClean="0"/>
              <a:t>(1 stránka) a </a:t>
            </a:r>
            <a:r>
              <a:rPr lang="cs-CZ" b="1" dirty="0" smtClean="0"/>
              <a:t>Databáze</a:t>
            </a:r>
            <a:r>
              <a:rPr lang="cs-CZ" dirty="0" smtClean="0"/>
              <a:t> (7 záznamů) vznikne </a:t>
            </a:r>
            <a:r>
              <a:rPr lang="cs-CZ" b="1" dirty="0" smtClean="0"/>
              <a:t>Nový dokument</a:t>
            </a:r>
            <a:r>
              <a:rPr lang="cs-CZ" dirty="0" smtClean="0"/>
              <a:t>, ve kterém je na každé stránce načten jeden záznam a má 7 stran.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Po sloučení lze Nový dokument vytisknout, jednotlivě upravovat, uložit.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142976" y="4286256"/>
            <a:ext cx="2071702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Vzorový dopis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000628" y="4286256"/>
            <a:ext cx="242889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Databáze</a:t>
            </a:r>
            <a:endParaRPr lang="cs-CZ" dirty="0"/>
          </a:p>
        </p:txBody>
      </p:sp>
      <p:cxnSp>
        <p:nvCxnSpPr>
          <p:cNvPr id="13" name="Přímá spojovací šipka 12"/>
          <p:cNvCxnSpPr/>
          <p:nvPr/>
        </p:nvCxnSpPr>
        <p:spPr>
          <a:xfrm rot="10800000">
            <a:off x="3286116" y="4643446"/>
            <a:ext cx="1571636" cy="15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3571868" y="428625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sloučení</a:t>
            </a:r>
            <a:endParaRPr lang="cs-CZ" dirty="0"/>
          </a:p>
        </p:txBody>
      </p:sp>
      <p:sp>
        <p:nvSpPr>
          <p:cNvPr id="15" name="Pravá složená závorka 14"/>
          <p:cNvSpPr/>
          <p:nvPr/>
        </p:nvSpPr>
        <p:spPr>
          <a:xfrm rot="5400000">
            <a:off x="4107653" y="2178835"/>
            <a:ext cx="500066" cy="6429420"/>
          </a:xfrm>
          <a:prstGeom prst="rightBrace">
            <a:avLst>
              <a:gd name="adj1" fmla="val 8333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3428992" y="5786454"/>
            <a:ext cx="192882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Nový dokument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714357"/>
            <a:ext cx="7772400" cy="857255"/>
          </a:xfrm>
        </p:spPr>
        <p:txBody>
          <a:bodyPr>
            <a:normAutofit/>
          </a:bodyPr>
          <a:lstStyle/>
          <a:p>
            <a:r>
              <a:rPr lang="cs-CZ" sz="2800" b="1" dirty="0"/>
              <a:t>5</a:t>
            </a:r>
            <a:r>
              <a:rPr lang="cs-CZ" sz="2800" b="1" dirty="0" smtClean="0"/>
              <a:t>. Praktické úkoly</a:t>
            </a:r>
            <a:endParaRPr lang="cs-CZ" sz="2800" b="1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357290" y="2071678"/>
            <a:ext cx="72152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Pro první seznámení s hromadnou korespondenci ve Wordu doporučuji použít Průvodce hromadnou korespondencí.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Seznamte se pak i s filtrem a řazením záznamů v Novém dokumentu.</a:t>
            </a:r>
            <a:endParaRPr lang="cs-CZ" dirty="0"/>
          </a:p>
        </p:txBody>
      </p:sp>
      <p:sp>
        <p:nvSpPr>
          <p:cNvPr id="19" name="Vývojový diagram: postup 18"/>
          <p:cNvSpPr/>
          <p:nvPr/>
        </p:nvSpPr>
        <p:spPr>
          <a:xfrm>
            <a:off x="7786710" y="6143644"/>
            <a:ext cx="1071570" cy="42862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Konec</a:t>
            </a:r>
            <a:endParaRPr lang="cs-CZ" dirty="0"/>
          </a:p>
        </p:txBody>
      </p:sp>
      <p:pic>
        <p:nvPicPr>
          <p:cNvPr id="20" name="Obrázek 19"/>
          <p:cNvPicPr/>
          <p:nvPr/>
        </p:nvPicPr>
        <p:blipFill>
          <a:blip r:embed="rId2" cstate="print"/>
          <a:srcRect r="44295" b="72036"/>
          <a:stretch>
            <a:fillRect/>
          </a:stretch>
        </p:blipFill>
        <p:spPr bwMode="auto">
          <a:xfrm>
            <a:off x="71406" y="3357562"/>
            <a:ext cx="8929718" cy="273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302</Words>
  <Application>Microsoft Office PowerPoint</Application>
  <PresentationFormat>Předvádění na obrazovce (4:3)</PresentationFormat>
  <Paragraphs>53</Paragraphs>
  <Slides>10</Slides>
  <Notes>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Motiv sady Office</vt:lpstr>
      <vt:lpstr>Dokument</vt:lpstr>
      <vt:lpstr>List aplikace Microsoft Office Excel</vt:lpstr>
      <vt:lpstr>List</vt:lpstr>
      <vt:lpstr>Snímek 1</vt:lpstr>
      <vt:lpstr>Snímek 2</vt:lpstr>
      <vt:lpstr>1. Užití hromadné korespondence</vt:lpstr>
      <vt:lpstr>2. Potřebné soubory pro hromadnou korespondenci</vt:lpstr>
      <vt:lpstr>a) Vzorový dopis (ve Wordu):</vt:lpstr>
      <vt:lpstr>b) Databáze (např. v Excelu)</vt:lpstr>
      <vt:lpstr>3. Vložit slučovací databázové pole do Vzorového dopisu</vt:lpstr>
      <vt:lpstr>4. Sloučení</vt:lpstr>
      <vt:lpstr>5. Praktické úkoly</vt:lpstr>
      <vt:lpstr>Snímek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Majer</dc:creator>
  <cp:lastModifiedBy>Herrmann</cp:lastModifiedBy>
  <cp:revision>18</cp:revision>
  <dcterms:created xsi:type="dcterms:W3CDTF">2013-03-17T17:04:19Z</dcterms:created>
  <dcterms:modified xsi:type="dcterms:W3CDTF">2014-01-29T20:59:54Z</dcterms:modified>
</cp:coreProperties>
</file>