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7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87DC0-2B1B-4F1B-9D97-26C6C2556F3B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E403B-DC90-4405-A97E-C87C6059A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E403B-DC90-4405-A97E-C87C6059A03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260271"/>
            <a:ext cx="9144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				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 dirty="0" smtClean="0">
                <a:latin typeface="Calibri" pitchFamily="34" charset="0"/>
              </a:rPr>
              <a:t>VY_32_INOVACE_P4_</a:t>
            </a:r>
            <a:r>
              <a:rPr lang="cs-CZ" sz="1600" dirty="0" smtClean="0"/>
              <a:t>2.5</a:t>
            </a:r>
            <a:endParaRPr lang="cs-CZ" sz="1600" dirty="0"/>
          </a:p>
          <a:p>
            <a:pPr algn="r"/>
            <a:r>
              <a:rPr lang="cs-CZ" sz="2000" b="1" dirty="0">
                <a:latin typeface="Calibri" pitchFamily="34" charset="0"/>
              </a:rPr>
              <a:t>Tematická oblast: </a:t>
            </a:r>
            <a:r>
              <a:rPr lang="cs-CZ" sz="2000" b="1" dirty="0" smtClean="0">
                <a:latin typeface="Calibri" pitchFamily="34" charset="0"/>
              </a:rPr>
              <a:t>Aplikační software pro práci s informacemi I.</a:t>
            </a:r>
            <a:endParaRPr lang="cs-CZ" sz="2000" b="1" dirty="0"/>
          </a:p>
          <a:p>
            <a:pPr algn="r"/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Textový editor – odkazy (obsah, rejstřík)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Typ: DUM - kombinovaný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		Předmět: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ICT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Ročník: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(6leté),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(4leté)</a:t>
            </a:r>
          </a:p>
          <a:p>
            <a:pPr algn="ctr" eaLnBrk="0" hangingPunct="0"/>
            <a:endParaRPr lang="cs-CZ" dirty="0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857500" y="4993605"/>
            <a:ext cx="348932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 dirty="0">
                <a:solidFill>
                  <a:srgbClr val="000000"/>
                </a:solidFill>
                <a:cs typeface="Times New Roman" pitchFamily="18" charset="0"/>
              </a:rPr>
              <a:t>Zpracováno v rámci projektu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EU peníze školám</a:t>
            </a:r>
            <a:endParaRPr lang="cs-CZ" sz="800" dirty="0">
              <a:cs typeface="Times New Roman" pitchFamily="18" charset="0"/>
            </a:endParaRPr>
          </a:p>
          <a:p>
            <a:r>
              <a:rPr lang="cs-CZ" sz="1000" dirty="0">
                <a:latin typeface="Calibri" pitchFamily="34" charset="0"/>
                <a:cs typeface="Times New Roman" pitchFamily="18" charset="0"/>
              </a:rPr>
              <a:t>	  CZ.1.07/1.5.00/34.0296</a:t>
            </a: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Zpracovatel: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2100" b="1" dirty="0" smtClean="0">
                <a:cs typeface="Times New Roman" pitchFamily="18" charset="0"/>
              </a:rPr>
              <a:t>Miroslav Filipec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 dirty="0">
                <a:solidFill>
                  <a:srgbClr val="000000"/>
                </a:solidFill>
                <a:cs typeface="Times New Roman" pitchFamily="18" charset="0"/>
              </a:rPr>
              <a:t>Datum vytvoření: </a:t>
            </a:r>
            <a:r>
              <a:rPr lang="cs-CZ" sz="1400" b="1" dirty="0" smtClean="0">
                <a:cs typeface="Times New Roman" pitchFamily="18" charset="0"/>
              </a:rPr>
              <a:t>září 2013</a:t>
            </a:r>
            <a:endParaRPr lang="cs-CZ" sz="1400" b="1" dirty="0">
              <a:cs typeface="Times New Roman" pitchFamily="18" charset="0"/>
            </a:endParaRPr>
          </a:p>
        </p:txBody>
      </p:sp>
      <p:pic>
        <p:nvPicPr>
          <p:cNvPr id="17411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786063"/>
            <a:ext cx="2770187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OPVK_ve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4"/>
          <p:cNvSpPr txBox="1">
            <a:spLocks noChangeArrowheads="1"/>
          </p:cNvSpPr>
          <p:nvPr/>
        </p:nvSpPr>
        <p:spPr bwMode="auto">
          <a:xfrm>
            <a:off x="500034" y="714356"/>
            <a:ext cx="83581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Zdroje:</a:t>
            </a:r>
          </a:p>
          <a:p>
            <a:endParaRPr lang="cs-CZ" dirty="0"/>
          </a:p>
          <a:p>
            <a:r>
              <a:rPr lang="cs-CZ" dirty="0" smtClean="0"/>
              <a:t>1. </a:t>
            </a:r>
            <a:r>
              <a:rPr lang="cs-CZ" b="1" dirty="0" smtClean="0"/>
              <a:t>Roubal, Pavel.</a:t>
            </a:r>
            <a:r>
              <a:rPr lang="cs-CZ" dirty="0" smtClean="0"/>
              <a:t> </a:t>
            </a:r>
            <a:r>
              <a:rPr lang="cs-CZ" i="1" dirty="0" smtClean="0"/>
              <a:t>Informatika a výpočetní technika pro střední školy Praktická učebnice. </a:t>
            </a:r>
            <a:r>
              <a:rPr lang="cs-CZ" dirty="0" smtClean="0"/>
              <a:t>Brno 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a.s., 2011. ISBN 978-80-251-3227-2.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500034" y="2928934"/>
            <a:ext cx="83581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Obrázky: </a:t>
            </a:r>
            <a:r>
              <a:rPr lang="cs-CZ" dirty="0" smtClean="0"/>
              <a:t>ilustrace z MS Office </a:t>
            </a:r>
            <a:r>
              <a:rPr lang="cs-CZ" dirty="0" smtClean="0"/>
              <a:t>Word 2007</a:t>
            </a:r>
            <a:endParaRPr lang="cs-CZ" b="1" dirty="0" smtClean="0"/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1000108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Metodický list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DUM vysvětluje pojem obsah a rejstřík a vede žáky k aktivnímu osvojení vlastností tohoto objektu.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Aplikace </a:t>
            </a:r>
            <a:r>
              <a:rPr lang="cs-CZ" dirty="0" smtClean="0"/>
              <a:t>MS Office Word 2007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Inovativnost </a:t>
            </a:r>
            <a:r>
              <a:rPr lang="cs-CZ" dirty="0" smtClean="0"/>
              <a:t>je v podpoře výkladu prostředky ICT.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Doba </a:t>
            </a:r>
            <a:r>
              <a:rPr lang="cs-CZ" dirty="0" smtClean="0"/>
              <a:t>využití 20</a:t>
            </a:r>
            <a:r>
              <a:rPr lang="cs-CZ" dirty="0" smtClean="0"/>
              <a:t>´.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800" b="1" dirty="0" smtClean="0"/>
              <a:t>Základní objekty textového editoru (MS Word 2007)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85786" y="2000240"/>
            <a:ext cx="742955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/>
              <a:t>Základní pojmy</a:t>
            </a:r>
            <a:r>
              <a:rPr lang="cs-CZ" sz="2000" dirty="0" smtClean="0"/>
              <a:t>: znak (písmo), slovo, řádek, věta, odstavec, stránka, obrázek, tabulka, záhlaví, zápatí, oddíl, sloupec, okraje, </a:t>
            </a:r>
            <a:r>
              <a:rPr lang="cs-CZ" sz="2000" dirty="0" smtClean="0">
                <a:solidFill>
                  <a:srgbClr val="FF0000"/>
                </a:solidFill>
              </a:rPr>
              <a:t>odkaz</a:t>
            </a:r>
            <a:r>
              <a:rPr lang="cs-CZ" sz="2000" dirty="0" smtClean="0"/>
              <a:t>, apod.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85786" y="3929066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Bez znalostí vlastností těchto objektů nevytvoříme vzhledný dokument a budeme při jeho úpravě zoufalí.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016" t="13889" r="16796" b="6250"/>
          <a:stretch>
            <a:fillRect/>
          </a:stretch>
        </p:blipFill>
        <p:spPr bwMode="auto">
          <a:xfrm>
            <a:off x="714348" y="1714488"/>
            <a:ext cx="7072362" cy="4728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571472" y="285728"/>
            <a:ext cx="80724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Obsah, rejstřík</a:t>
            </a:r>
          </a:p>
          <a:p>
            <a:r>
              <a:rPr lang="cs-CZ" dirty="0" smtClean="0"/>
              <a:t>Při vyhledávání </a:t>
            </a:r>
            <a:r>
              <a:rPr lang="cs-CZ" b="1" dirty="0" smtClean="0"/>
              <a:t>jednotlivé informace </a:t>
            </a:r>
            <a:r>
              <a:rPr lang="cs-CZ" dirty="0" smtClean="0"/>
              <a:t>v delším dokumentu používáme obsah tvořený odkazy, popřípadě rejstřík.</a:t>
            </a:r>
          </a:p>
          <a:p>
            <a:r>
              <a:rPr lang="cs-CZ" dirty="0" smtClean="0"/>
              <a:t>Obsah dnes umísťujeme dopředu, rejstřík dozadu.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714356"/>
            <a:ext cx="7715304" cy="14773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Tvorba obsahu</a:t>
            </a:r>
            <a:r>
              <a:rPr lang="cs-CZ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Obsah netvořte opisováním názvů kapitol a čísel jejich stránek!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 dokumentu </a:t>
            </a:r>
            <a:r>
              <a:rPr lang="cs-CZ" dirty="0" smtClean="0"/>
              <a:t>mějte </a:t>
            </a:r>
            <a:r>
              <a:rPr lang="cs-CZ" dirty="0" smtClean="0"/>
              <a:t>nadpisy (styl) jednotlivých částí dokumentu. Doporučuji používat víceúrovňový seznam (číslování).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58984" b="63889"/>
          <a:stretch>
            <a:fillRect/>
          </a:stretch>
        </p:blipFill>
        <p:spPr bwMode="auto">
          <a:xfrm>
            <a:off x="3143240" y="2357430"/>
            <a:ext cx="562575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ipsa 3"/>
          <p:cNvSpPr/>
          <p:nvPr/>
        </p:nvSpPr>
        <p:spPr>
          <a:xfrm>
            <a:off x="6572264" y="2571744"/>
            <a:ext cx="57150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57224" y="5572140"/>
            <a:ext cx="5072098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cs-CZ" dirty="0" smtClean="0"/>
              <a:t>Umístěte kurzor tam, kde chcete vložit Obsah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428604"/>
            <a:ext cx="407196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cs-CZ" dirty="0" smtClean="0"/>
              <a:t>Karta </a:t>
            </a:r>
            <a:r>
              <a:rPr lang="cs-CZ" dirty="0" err="1" smtClean="0"/>
              <a:t>Odkazy</a:t>
            </a:r>
            <a:r>
              <a:rPr lang="cs-CZ" dirty="0" smtClean="0"/>
              <a:t>→</a:t>
            </a:r>
            <a:r>
              <a:rPr lang="cs-CZ" dirty="0" err="1" smtClean="0"/>
              <a:t>Obsah</a:t>
            </a:r>
            <a:r>
              <a:rPr lang="cs-CZ" dirty="0" smtClean="0"/>
              <a:t>→Vložit obsah…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75781" b="49305"/>
          <a:stretch>
            <a:fillRect/>
          </a:stretch>
        </p:blipFill>
        <p:spPr bwMode="auto">
          <a:xfrm>
            <a:off x="5214942" y="142852"/>
            <a:ext cx="3571868" cy="420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285720" y="4286256"/>
            <a:ext cx="428628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cs-CZ" dirty="0" smtClean="0"/>
              <a:t>Vyberte si formát, počet úrovní aspoň 3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73047" b="57639"/>
          <a:stretch>
            <a:fillRect/>
          </a:stretch>
        </p:blipFill>
        <p:spPr bwMode="auto">
          <a:xfrm>
            <a:off x="4643438" y="4453991"/>
            <a:ext cx="2719276" cy="24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500042"/>
            <a:ext cx="7715304" cy="258532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cs-CZ" dirty="0" smtClean="0"/>
              <a:t>Obsah můžete formátovat (např. řádkování, font, barva apod.)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dirty="0" smtClean="0"/>
              <a:t>Při opravě změn v Obsahu po změnách v dokumentu:</a:t>
            </a:r>
          </a:p>
          <a:p>
            <a:pPr marL="800100" lvl="1" indent="-342900">
              <a:buFont typeface="+mj-lt"/>
              <a:buAutoNum type="alphaLcPeriod"/>
            </a:pPr>
            <a:r>
              <a:rPr lang="cs-CZ" dirty="0" smtClean="0"/>
              <a:t>Ukazovátko myši nad Obsah</a:t>
            </a:r>
          </a:p>
          <a:p>
            <a:pPr marL="800100" lvl="1" indent="-342900">
              <a:buFont typeface="+mj-lt"/>
              <a:buAutoNum type="alphaLcPeriod"/>
            </a:pPr>
            <a:r>
              <a:rPr lang="cs-CZ" dirty="0" smtClean="0"/>
              <a:t>Klik levé myši</a:t>
            </a:r>
          </a:p>
          <a:p>
            <a:pPr marL="800100" lvl="1" indent="-342900">
              <a:buFont typeface="+mj-lt"/>
              <a:buAutoNum type="alphaLcPeriod"/>
            </a:pPr>
            <a:r>
              <a:rPr lang="cs-CZ" dirty="0" smtClean="0"/>
              <a:t>Klik pravé myši</a:t>
            </a:r>
          </a:p>
          <a:p>
            <a:pPr marL="800100" lvl="1" indent="-342900">
              <a:buFont typeface="+mj-lt"/>
              <a:buAutoNum type="alphaLcPeriod"/>
            </a:pPr>
            <a:r>
              <a:rPr lang="cs-CZ" dirty="0" smtClean="0"/>
              <a:t>Aktualizovat pole</a:t>
            </a:r>
          </a:p>
          <a:p>
            <a:pPr marL="800100" lvl="1" indent="-342900">
              <a:buFont typeface="+mj-lt"/>
              <a:buAutoNum type="alphaLcPeriod"/>
            </a:pPr>
            <a:r>
              <a:rPr lang="cs-CZ" dirty="0" smtClean="0"/>
              <a:t>Možnost Celá tabulka je obvyklejší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dirty="0" smtClean="0"/>
              <a:t>Vytvoření obsahu je velmi rychlé, při nespokojenosti s úpravou je nové vytvoření už dílem okamžiku.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85786" y="3714752"/>
            <a:ext cx="5715040" cy="14773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Úkol pro žáky</a:t>
            </a:r>
            <a:r>
              <a:rPr lang="cs-CZ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Podle předchozího návodu vytvořte obsah.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Přidejte v dokumentu další nadpis a jiný nadpis pozměňte. Aktualizujte obsah!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1785926"/>
            <a:ext cx="4714908" cy="48013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Tvorba rejstříku</a:t>
            </a:r>
            <a:r>
              <a:rPr lang="cs-CZ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Rejstřík netvořte opisováním slov a čísel výskytu jejich stránek! Editor to zvládne bez chyb.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Karta </a:t>
            </a:r>
            <a:r>
              <a:rPr lang="cs-CZ" dirty="0" err="1" smtClean="0"/>
              <a:t>Odkazy</a:t>
            </a:r>
            <a:r>
              <a:rPr lang="cs-CZ" dirty="0" smtClean="0"/>
              <a:t>→Označit položku(v Rejstříku)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smtClean="0"/>
              <a:t>V textu označit slovo do Rejstříku dvojklikem.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smtClean="0"/>
              <a:t>Kliknout na okno Označit položku rejstříku. Slovo se načte do hlavní položky.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smtClean="0"/>
              <a:t>Rozhodněte mezi Označit (jen tato stránka skončí v rejstříku) nebo Označit vše (všechny stránky výskytu slova v dokumentu budou v rejstříku).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 smtClean="0"/>
              <a:t>Lze zaškrtnout tučné označení stránky, viz. výše.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1472" y="571480"/>
            <a:ext cx="7715304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Rejstřík je seznam</a:t>
            </a:r>
            <a:r>
              <a:rPr lang="cs-CZ" dirty="0" smtClean="0"/>
              <a:t>, abecedně uspořádaný, významných slov v dokumentu a číslo stránky jejich výskytu. Obvyklé rejstříky: jmenný (personální), místní, věcný. Číslo stránky, kde je o daném pojmu nejvíce informací, je zvýrazněno.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4844" t="2083" r="50000" b="54167"/>
          <a:stretch>
            <a:fillRect/>
          </a:stretch>
        </p:blipFill>
        <p:spPr bwMode="auto">
          <a:xfrm>
            <a:off x="5143504" y="1857364"/>
            <a:ext cx="42862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lipsa 8"/>
          <p:cNvSpPr/>
          <p:nvPr/>
        </p:nvSpPr>
        <p:spPr>
          <a:xfrm>
            <a:off x="8286776" y="2071678"/>
            <a:ext cx="42862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2910" y="500042"/>
            <a:ext cx="5929338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cs-CZ" dirty="0" smtClean="0"/>
              <a:t>Umístěte kurzor tam, kde chcete vytvořit rejstřík.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 smtClean="0"/>
              <a:t>Karta </a:t>
            </a:r>
            <a:r>
              <a:rPr lang="cs-CZ" dirty="0" err="1" smtClean="0"/>
              <a:t>Odkazy</a:t>
            </a:r>
            <a:r>
              <a:rPr lang="cs-CZ" dirty="0" smtClean="0"/>
              <a:t>→Vložit rejstřík.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844" t="2083" r="51953" b="45139"/>
          <a:stretch>
            <a:fillRect/>
          </a:stretch>
        </p:blipFill>
        <p:spPr bwMode="auto">
          <a:xfrm>
            <a:off x="3571868" y="1285860"/>
            <a:ext cx="5286412" cy="472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ipsa 3"/>
          <p:cNvSpPr/>
          <p:nvPr/>
        </p:nvSpPr>
        <p:spPr>
          <a:xfrm>
            <a:off x="8143900" y="1500174"/>
            <a:ext cx="71438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7158" y="6072206"/>
            <a:ext cx="807249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cs-CZ" dirty="0" smtClean="0"/>
              <a:t>Vyzkoušejte různé formáty.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cs-CZ" dirty="0" smtClean="0"/>
              <a:t>Podobně jako obsah, rejstřík se vkládají seznamy obrázků, grafů, rovnic apod.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15338" y="6500834"/>
            <a:ext cx="92866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Konec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454</Words>
  <Application>Microsoft Office PowerPoint</Application>
  <PresentationFormat>Předvádění na obrazovce (4:3)</PresentationFormat>
  <Paragraphs>64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Snímek 1</vt:lpstr>
      <vt:lpstr>Snímek 2</vt:lpstr>
      <vt:lpstr>Základní objekty textového editoru (MS Word 2007)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Majer</dc:creator>
  <cp:lastModifiedBy>Herrmann</cp:lastModifiedBy>
  <cp:revision>81</cp:revision>
  <dcterms:created xsi:type="dcterms:W3CDTF">2013-08-19T10:56:40Z</dcterms:created>
  <dcterms:modified xsi:type="dcterms:W3CDTF">2014-01-29T20:38:45Z</dcterms:modified>
</cp:coreProperties>
</file>