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6" r:id="rId3"/>
    <p:sldId id="257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7DC0-2B1B-4F1B-9D97-26C6C2556F3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403B-DC90-4405-A97E-C87C6059A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E403B-DC90-4405-A97E-C87C6059A03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73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</a:t>
            </a:r>
            <a:r>
              <a:rPr lang="cs-CZ" sz="1600" dirty="0" smtClean="0"/>
              <a:t>2.4</a:t>
            </a:r>
            <a:endParaRPr lang="cs-CZ" sz="1600" dirty="0"/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Aplikační software pro práci s informacemi I.</a:t>
            </a:r>
            <a:endParaRPr lang="cs-CZ" sz="2000" b="1" dirty="0"/>
          </a:p>
          <a:p>
            <a:pPr algn="ct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Textový editor – záhlaví, zápatí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 smtClean="0">
                <a:cs typeface="Times New Roman" pitchFamily="18" charset="0"/>
              </a:rPr>
              <a:t>září 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DUM vysvětluje pojem záhlaví a zápatí a vede žáky k aktivnímu osvojení vlastností tohoto objektu.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Aplikace </a:t>
            </a:r>
            <a:r>
              <a:rPr lang="cs-CZ" dirty="0" smtClean="0"/>
              <a:t>MS Office Word 2007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Inovativnost </a:t>
            </a:r>
            <a:r>
              <a:rPr lang="cs-CZ" dirty="0" smtClean="0"/>
              <a:t>je v podpoře výkladu prostředky ICT.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Doba </a:t>
            </a:r>
            <a:r>
              <a:rPr lang="cs-CZ" dirty="0" smtClean="0"/>
              <a:t>využití 20</a:t>
            </a:r>
            <a:r>
              <a:rPr lang="cs-CZ" dirty="0" smtClean="0"/>
              <a:t>´.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b="1" dirty="0" smtClean="0"/>
              <a:t>Základní objekty textového editoru (MS Word 2007)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85786" y="2000240"/>
            <a:ext cx="742955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/>
              <a:t>Základní pojmy</a:t>
            </a:r>
            <a:r>
              <a:rPr lang="cs-CZ" sz="2000" dirty="0" smtClean="0"/>
              <a:t>: znak (písmo), slovo, řádek, věta, odstavec, stránka, obrázek, tabulka, </a:t>
            </a:r>
            <a:r>
              <a:rPr lang="cs-CZ" sz="2000" dirty="0" smtClean="0">
                <a:solidFill>
                  <a:srgbClr val="FF0000"/>
                </a:solidFill>
              </a:rPr>
              <a:t>záhlaví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zápatí</a:t>
            </a:r>
            <a:r>
              <a:rPr lang="cs-CZ" sz="2000" dirty="0" smtClean="0"/>
              <a:t>, oddíl, sloupec, okraje, odkaz, apod.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85786" y="3929066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Bez znalostí vlastností těchto objektů nevytvoříme vzhledný dokument a budeme při jeho úpravě zoufalí.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r="52734" b="31944"/>
          <a:stretch>
            <a:fillRect/>
          </a:stretch>
        </p:blipFill>
        <p:spPr bwMode="auto">
          <a:xfrm>
            <a:off x="214282" y="857232"/>
            <a:ext cx="511585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357158" y="285728"/>
            <a:ext cx="771530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Karta Rozložení </a:t>
            </a:r>
            <a:r>
              <a:rPr lang="cs-CZ" dirty="0" err="1" smtClean="0"/>
              <a:t>stránky</a:t>
            </a:r>
            <a:r>
              <a:rPr lang="cs-CZ" dirty="0" smtClean="0"/>
              <a:t>→</a:t>
            </a:r>
            <a:r>
              <a:rPr lang="cs-CZ" dirty="0" err="1" smtClean="0"/>
              <a:t>Okraje</a:t>
            </a:r>
            <a:r>
              <a:rPr lang="cs-CZ" dirty="0" smtClean="0"/>
              <a:t>→Vlastní okraje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57818" y="2857496"/>
            <a:ext cx="2714644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572132" y="3071810"/>
            <a:ext cx="2286016" cy="3143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5572132" y="3357562"/>
            <a:ext cx="2286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5572132" y="6000768"/>
            <a:ext cx="2286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olný tvar 14"/>
          <p:cNvSpPr/>
          <p:nvPr/>
        </p:nvSpPr>
        <p:spPr>
          <a:xfrm>
            <a:off x="5682547" y="3483786"/>
            <a:ext cx="1505290" cy="123342"/>
          </a:xfrm>
          <a:custGeom>
            <a:avLst/>
            <a:gdLst>
              <a:gd name="connsiteX0" fmla="*/ 10887 w 1505290"/>
              <a:gd name="connsiteY0" fmla="*/ 78923 h 123342"/>
              <a:gd name="connsiteX1" fmla="*/ 36766 w 1505290"/>
              <a:gd name="connsiteY1" fmla="*/ 113429 h 123342"/>
              <a:gd name="connsiteX2" fmla="*/ 79898 w 1505290"/>
              <a:gd name="connsiteY2" fmla="*/ 96176 h 123342"/>
              <a:gd name="connsiteX3" fmla="*/ 148910 w 1505290"/>
              <a:gd name="connsiteY3" fmla="*/ 27165 h 123342"/>
              <a:gd name="connsiteX4" fmla="*/ 183415 w 1505290"/>
              <a:gd name="connsiteY4" fmla="*/ 35791 h 123342"/>
              <a:gd name="connsiteX5" fmla="*/ 209295 w 1505290"/>
              <a:gd name="connsiteY5" fmla="*/ 53044 h 123342"/>
              <a:gd name="connsiteX6" fmla="*/ 321438 w 1505290"/>
              <a:gd name="connsiteY6" fmla="*/ 44418 h 123342"/>
              <a:gd name="connsiteX7" fmla="*/ 364570 w 1505290"/>
              <a:gd name="connsiteY7" fmla="*/ 27165 h 123342"/>
              <a:gd name="connsiteX8" fmla="*/ 390449 w 1505290"/>
              <a:gd name="connsiteY8" fmla="*/ 18539 h 123342"/>
              <a:gd name="connsiteX9" fmla="*/ 407702 w 1505290"/>
              <a:gd name="connsiteY9" fmla="*/ 44418 h 123342"/>
              <a:gd name="connsiteX10" fmla="*/ 528472 w 1505290"/>
              <a:gd name="connsiteY10" fmla="*/ 27165 h 123342"/>
              <a:gd name="connsiteX11" fmla="*/ 571604 w 1505290"/>
              <a:gd name="connsiteY11" fmla="*/ 1286 h 123342"/>
              <a:gd name="connsiteX12" fmla="*/ 597483 w 1505290"/>
              <a:gd name="connsiteY12" fmla="*/ 18539 h 123342"/>
              <a:gd name="connsiteX13" fmla="*/ 701000 w 1505290"/>
              <a:gd name="connsiteY13" fmla="*/ 44418 h 123342"/>
              <a:gd name="connsiteX14" fmla="*/ 804517 w 1505290"/>
              <a:gd name="connsiteY14" fmla="*/ 53044 h 123342"/>
              <a:gd name="connsiteX15" fmla="*/ 856276 w 1505290"/>
              <a:gd name="connsiteY15" fmla="*/ 18539 h 123342"/>
              <a:gd name="connsiteX16" fmla="*/ 916661 w 1505290"/>
              <a:gd name="connsiteY16" fmla="*/ 9912 h 123342"/>
              <a:gd name="connsiteX17" fmla="*/ 951166 w 1505290"/>
              <a:gd name="connsiteY17" fmla="*/ 44418 h 123342"/>
              <a:gd name="connsiteX18" fmla="*/ 1002925 w 1505290"/>
              <a:gd name="connsiteY18" fmla="*/ 44418 h 123342"/>
              <a:gd name="connsiteX19" fmla="*/ 1063310 w 1505290"/>
              <a:gd name="connsiteY19" fmla="*/ 27165 h 123342"/>
              <a:gd name="connsiteX20" fmla="*/ 1106442 w 1505290"/>
              <a:gd name="connsiteY20" fmla="*/ 35791 h 123342"/>
              <a:gd name="connsiteX21" fmla="*/ 1132321 w 1505290"/>
              <a:gd name="connsiteY21" fmla="*/ 44418 h 123342"/>
              <a:gd name="connsiteX22" fmla="*/ 1278970 w 1505290"/>
              <a:gd name="connsiteY22" fmla="*/ 53044 h 123342"/>
              <a:gd name="connsiteX23" fmla="*/ 1365234 w 1505290"/>
              <a:gd name="connsiteY23" fmla="*/ 44418 h 123342"/>
              <a:gd name="connsiteX24" fmla="*/ 1391113 w 1505290"/>
              <a:gd name="connsiteY24" fmla="*/ 27165 h 123342"/>
              <a:gd name="connsiteX25" fmla="*/ 1451498 w 1505290"/>
              <a:gd name="connsiteY25" fmla="*/ 35791 h 123342"/>
              <a:gd name="connsiteX26" fmla="*/ 1477378 w 1505290"/>
              <a:gd name="connsiteY26" fmla="*/ 44418 h 123342"/>
              <a:gd name="connsiteX27" fmla="*/ 1503257 w 1505290"/>
              <a:gd name="connsiteY27" fmla="*/ 9912 h 12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05290" h="123342">
                <a:moveTo>
                  <a:pt x="10887" y="78923"/>
                </a:moveTo>
                <a:cubicBezTo>
                  <a:pt x="53020" y="15725"/>
                  <a:pt x="0" y="82790"/>
                  <a:pt x="36766" y="113429"/>
                </a:cubicBezTo>
                <a:cubicBezTo>
                  <a:pt x="48662" y="123342"/>
                  <a:pt x="65521" y="101927"/>
                  <a:pt x="79898" y="96176"/>
                </a:cubicBezTo>
                <a:cubicBezTo>
                  <a:pt x="81836" y="93851"/>
                  <a:pt x="126426" y="30377"/>
                  <a:pt x="148910" y="27165"/>
                </a:cubicBezTo>
                <a:cubicBezTo>
                  <a:pt x="160646" y="25488"/>
                  <a:pt x="171913" y="32916"/>
                  <a:pt x="183415" y="35791"/>
                </a:cubicBezTo>
                <a:cubicBezTo>
                  <a:pt x="192042" y="41542"/>
                  <a:pt x="198947" y="52397"/>
                  <a:pt x="209295" y="53044"/>
                </a:cubicBezTo>
                <a:cubicBezTo>
                  <a:pt x="246713" y="55383"/>
                  <a:pt x="284457" y="50582"/>
                  <a:pt x="321438" y="44418"/>
                </a:cubicBezTo>
                <a:cubicBezTo>
                  <a:pt x="336712" y="41872"/>
                  <a:pt x="350071" y="32602"/>
                  <a:pt x="364570" y="27165"/>
                </a:cubicBezTo>
                <a:cubicBezTo>
                  <a:pt x="373084" y="23972"/>
                  <a:pt x="381823" y="21414"/>
                  <a:pt x="390449" y="18539"/>
                </a:cubicBezTo>
                <a:cubicBezTo>
                  <a:pt x="396200" y="27165"/>
                  <a:pt x="397502" y="42563"/>
                  <a:pt x="407702" y="44418"/>
                </a:cubicBezTo>
                <a:cubicBezTo>
                  <a:pt x="429166" y="48320"/>
                  <a:pt x="499643" y="32930"/>
                  <a:pt x="528472" y="27165"/>
                </a:cubicBezTo>
                <a:cubicBezTo>
                  <a:pt x="542849" y="18539"/>
                  <a:pt x="554967" y="3366"/>
                  <a:pt x="571604" y="1286"/>
                </a:cubicBezTo>
                <a:cubicBezTo>
                  <a:pt x="581892" y="0"/>
                  <a:pt x="587647" y="15260"/>
                  <a:pt x="597483" y="18539"/>
                </a:cubicBezTo>
                <a:cubicBezTo>
                  <a:pt x="631225" y="29786"/>
                  <a:pt x="666494" y="35792"/>
                  <a:pt x="701000" y="44418"/>
                </a:cubicBezTo>
                <a:cubicBezTo>
                  <a:pt x="740764" y="70928"/>
                  <a:pt x="736116" y="75844"/>
                  <a:pt x="804517" y="53044"/>
                </a:cubicBezTo>
                <a:cubicBezTo>
                  <a:pt x="824188" y="46487"/>
                  <a:pt x="835749" y="21472"/>
                  <a:pt x="856276" y="18539"/>
                </a:cubicBezTo>
                <a:lnTo>
                  <a:pt x="916661" y="9912"/>
                </a:lnTo>
                <a:cubicBezTo>
                  <a:pt x="928163" y="21414"/>
                  <a:pt x="937930" y="34963"/>
                  <a:pt x="951166" y="44418"/>
                </a:cubicBezTo>
                <a:cubicBezTo>
                  <a:pt x="974168" y="60848"/>
                  <a:pt x="979923" y="50990"/>
                  <a:pt x="1002925" y="44418"/>
                </a:cubicBezTo>
                <a:cubicBezTo>
                  <a:pt x="1078748" y="22754"/>
                  <a:pt x="1001258" y="47847"/>
                  <a:pt x="1063310" y="27165"/>
                </a:cubicBezTo>
                <a:cubicBezTo>
                  <a:pt x="1077687" y="30040"/>
                  <a:pt x="1092218" y="32235"/>
                  <a:pt x="1106442" y="35791"/>
                </a:cubicBezTo>
                <a:cubicBezTo>
                  <a:pt x="1115264" y="37996"/>
                  <a:pt x="1123273" y="43513"/>
                  <a:pt x="1132321" y="44418"/>
                </a:cubicBezTo>
                <a:cubicBezTo>
                  <a:pt x="1181045" y="49291"/>
                  <a:pt x="1230087" y="50169"/>
                  <a:pt x="1278970" y="53044"/>
                </a:cubicBezTo>
                <a:cubicBezTo>
                  <a:pt x="1307725" y="50169"/>
                  <a:pt x="1337076" y="50916"/>
                  <a:pt x="1365234" y="44418"/>
                </a:cubicBezTo>
                <a:cubicBezTo>
                  <a:pt x="1375336" y="42087"/>
                  <a:pt x="1380797" y="28197"/>
                  <a:pt x="1391113" y="27165"/>
                </a:cubicBezTo>
                <a:cubicBezTo>
                  <a:pt x="1411345" y="25142"/>
                  <a:pt x="1431370" y="32916"/>
                  <a:pt x="1451498" y="35791"/>
                </a:cubicBezTo>
                <a:cubicBezTo>
                  <a:pt x="1460125" y="38667"/>
                  <a:pt x="1468751" y="47293"/>
                  <a:pt x="1477378" y="44418"/>
                </a:cubicBezTo>
                <a:cubicBezTo>
                  <a:pt x="1505290" y="35114"/>
                  <a:pt x="1503257" y="26352"/>
                  <a:pt x="1503257" y="99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5214942" y="2857496"/>
            <a:ext cx="142876" cy="35719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7715272" y="24288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Stránka </a:t>
            </a:r>
            <a:endParaRPr lang="cs-CZ" dirty="0"/>
          </a:p>
        </p:txBody>
      </p:sp>
      <p:cxnSp>
        <p:nvCxnSpPr>
          <p:cNvPr id="23" name="Přímá spojovací šipka 22"/>
          <p:cNvCxnSpPr/>
          <p:nvPr/>
        </p:nvCxnSpPr>
        <p:spPr>
          <a:xfrm>
            <a:off x="714348" y="2428868"/>
            <a:ext cx="507209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714348" y="2571744"/>
            <a:ext cx="4786346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714348" y="2714620"/>
            <a:ext cx="4572032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2143108" y="2428868"/>
            <a:ext cx="4143404" cy="3857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>
            <a:off x="1928794" y="2571744"/>
            <a:ext cx="600079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 l="17578" r="46875" b="86806"/>
          <a:stretch>
            <a:fillRect/>
          </a:stretch>
        </p:blipFill>
        <p:spPr bwMode="auto">
          <a:xfrm>
            <a:off x="357158" y="5643578"/>
            <a:ext cx="4572032" cy="95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ovéPole 36"/>
          <p:cNvSpPr txBox="1"/>
          <p:nvPr/>
        </p:nvSpPr>
        <p:spPr>
          <a:xfrm>
            <a:off x="285720" y="5214950"/>
            <a:ext cx="435771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Karta Vložení → Záhlaví → Upravit záhlaví</a:t>
            </a:r>
            <a:endParaRPr lang="cs-CZ" sz="1400" dirty="0"/>
          </a:p>
        </p:txBody>
      </p:sp>
      <p:cxnSp>
        <p:nvCxnSpPr>
          <p:cNvPr id="39" name="Přímá spojovací šipka 38"/>
          <p:cNvCxnSpPr/>
          <p:nvPr/>
        </p:nvCxnSpPr>
        <p:spPr>
          <a:xfrm rot="5400000" flipH="1" flipV="1">
            <a:off x="3571868" y="3786190"/>
            <a:ext cx="2857520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/>
          <p:nvPr/>
        </p:nvCxnSpPr>
        <p:spPr>
          <a:xfrm flipV="1">
            <a:off x="4143372" y="6072206"/>
            <a:ext cx="257176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642918"/>
            <a:ext cx="7715304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dirty="0" smtClean="0"/>
              <a:t>Do záhlaví (a identicky do zápatí) lze vkládat text, obrázek, číslo stránky, datum, počet stránek apod.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dirty="0" smtClean="0"/>
              <a:t>Záhlaví, zápatí se opakuje na „každé stránce“.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dirty="0" smtClean="0"/>
              <a:t>Výšku záhlaví lze zvětšovat i zmenšovat. V případě, že nic nevkládáte do záhlaví, zápatí, dejte mu výšku </a:t>
            </a:r>
            <a:r>
              <a:rPr lang="cs-CZ" sz="2000" dirty="0" smtClean="0"/>
              <a:t>0. </a:t>
            </a:r>
            <a:r>
              <a:rPr lang="cs-CZ" sz="2000" dirty="0" smtClean="0"/>
              <a:t>Implicitně je nastaveno 1,25 cm.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571480"/>
            <a:ext cx="6715172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Chcete-li vytvořit různá záhlaví, musíte stránky spojit do </a:t>
            </a:r>
            <a:r>
              <a:rPr lang="cs-CZ" b="1" dirty="0" smtClean="0"/>
              <a:t>oddílu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Doporučení: konec </a:t>
            </a:r>
            <a:r>
              <a:rPr lang="cs-CZ" dirty="0" smtClean="0"/>
              <a:t>oddílu </a:t>
            </a:r>
            <a:r>
              <a:rPr lang="cs-CZ" dirty="0" smtClean="0"/>
              <a:t>na </a:t>
            </a:r>
            <a:r>
              <a:rPr lang="cs-CZ" dirty="0" smtClean="0"/>
              <a:t>konci stránky.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2910" y="1571612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Návod na různá záhlaví</a:t>
            </a:r>
            <a:r>
              <a:rPr lang="cs-CZ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Vytvořte záhlaví.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Umístěte kurzor na poslední řádek stránky, kde má končit první záhlaví.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Karta Rozložení stránky →Konce →Konec oddílu (Další stránka). Vznikne první a druhý oddíl.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Kurzor umístěte do záhlaví 2. oddílu.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Zrušte Propojit s předchozím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Vytvořte jiné záhlaví 2. oddílu.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Výsledek zkontrolujte: Tlačítko Office → Tisk → Náhled → +.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714356"/>
            <a:ext cx="221457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 náhledu: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11328" t="21528" r="11718" b="13889"/>
          <a:stretch>
            <a:fillRect/>
          </a:stretch>
        </p:blipFill>
        <p:spPr bwMode="auto">
          <a:xfrm>
            <a:off x="0" y="1928802"/>
            <a:ext cx="907954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1071546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Úkol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Vytvořte </a:t>
            </a:r>
            <a:r>
              <a:rPr lang="cs-CZ" dirty="0" smtClean="0"/>
              <a:t>podle návodu dokument s různým </a:t>
            </a:r>
            <a:r>
              <a:rPr lang="cs-CZ" dirty="0" smtClean="0"/>
              <a:t>záhlavím na prvních dvou a následujících třech stránkách.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72396" y="6286520"/>
            <a:ext cx="85725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3000364" y="3071810"/>
            <a:ext cx="107157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Návod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4"/>
          <p:cNvSpPr txBox="1">
            <a:spLocks noChangeArrowheads="1"/>
          </p:cNvSpPr>
          <p:nvPr/>
        </p:nvSpPr>
        <p:spPr bwMode="auto">
          <a:xfrm>
            <a:off x="500034" y="714356"/>
            <a:ext cx="83581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Zdroje:</a:t>
            </a:r>
          </a:p>
          <a:p>
            <a:endParaRPr lang="cs-CZ" dirty="0"/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978-80-251-3227-2.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500034" y="2928934"/>
            <a:ext cx="8358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Obrázky: </a:t>
            </a:r>
            <a:r>
              <a:rPr lang="cs-CZ" dirty="0" smtClean="0"/>
              <a:t>ilustrace z MS Office </a:t>
            </a:r>
            <a:r>
              <a:rPr lang="cs-CZ" dirty="0" smtClean="0"/>
              <a:t>Word 2007</a:t>
            </a:r>
            <a:endParaRPr lang="cs-CZ" b="1" dirty="0" smtClean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324</Words>
  <Application>Microsoft Office PowerPoint</Application>
  <PresentationFormat>Předvádění na obrazovce (4:3)</PresentationFormat>
  <Paragraphs>51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Snímek 2</vt:lpstr>
      <vt:lpstr>Základní objekty textového editoru (MS Word 2007)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Majer</dc:creator>
  <cp:lastModifiedBy>Herrmann</cp:lastModifiedBy>
  <cp:revision>65</cp:revision>
  <dcterms:created xsi:type="dcterms:W3CDTF">2013-08-19T10:56:40Z</dcterms:created>
  <dcterms:modified xsi:type="dcterms:W3CDTF">2014-01-29T20:24:48Z</dcterms:modified>
</cp:coreProperties>
</file>