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0" r:id="rId3"/>
    <p:sldId id="257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87DC0-2B1B-4F1B-9D97-26C6C2556F3B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E403B-DC90-4405-A97E-C87C6059A0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3B19-C706-4719-A267-EE18CADAB11C}" type="datetimeFigureOut">
              <a:rPr lang="cs-CZ" smtClean="0"/>
              <a:pPr/>
              <a:t>13.2.2014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5739-1490-4105-A8E8-3FE03486E9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huj.centrum.cz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73050"/>
            <a:ext cx="9144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VY_32_INOVACE_P4</a:t>
            </a:r>
            <a:r>
              <a:rPr lang="cs-CZ" sz="2000" dirty="0" smtClean="0">
                <a:latin typeface="Calibri" pitchFamily="34" charset="0"/>
              </a:rPr>
              <a:t>_2.2</a:t>
            </a:r>
            <a:endParaRPr lang="cs-CZ" sz="2000" dirty="0">
              <a:latin typeface="Calibri" pitchFamily="34" charset="0"/>
            </a:endParaRPr>
          </a:p>
          <a:p>
            <a:pPr algn="r"/>
            <a:r>
              <a:rPr lang="cs-CZ" sz="2000" b="1" dirty="0">
                <a:latin typeface="Calibri" pitchFamily="34" charset="0"/>
              </a:rPr>
              <a:t>Tematická oblast: </a:t>
            </a:r>
            <a:r>
              <a:rPr lang="cs-CZ" sz="2000" b="1" dirty="0" smtClean="0">
                <a:latin typeface="Calibri" pitchFamily="34" charset="0"/>
              </a:rPr>
              <a:t>Aplikační software pro práci s informacemi I.</a:t>
            </a:r>
            <a:endParaRPr lang="cs-CZ" sz="2000" b="1" dirty="0"/>
          </a:p>
          <a:p>
            <a:pPr algn="ctr"/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Legálnost užívání SW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Typ: 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ICT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4993605"/>
            <a:ext cx="34893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2100" b="1" dirty="0" smtClean="0">
                <a:cs typeface="Times New Roman" pitchFamily="18" charset="0"/>
              </a:rPr>
              <a:t>Miroslav Filipec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 smtClean="0">
                <a:cs typeface="Times New Roman" pitchFamily="18" charset="0"/>
              </a:rPr>
              <a:t>září 2013</a:t>
            </a:r>
            <a:endParaRPr lang="cs-CZ" sz="1400" b="1" dirty="0">
              <a:cs typeface="Times New Roman" pitchFamily="18" charset="0"/>
            </a:endParaRP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786063"/>
            <a:ext cx="27701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1142984"/>
            <a:ext cx="7358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Metodika: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Zdůraznit právo na duševní vlastnictví a jeho souvislost se zákony.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Druhy licencí.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DUM uvádí ceny základního používaného softwaru.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Doba použití: 20´.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Inovativnost je v </a:t>
            </a:r>
            <a:r>
              <a:rPr lang="cs-CZ" dirty="0" err="1" smtClean="0"/>
              <a:t>interaktivitě</a:t>
            </a:r>
            <a:r>
              <a:rPr lang="cs-CZ" dirty="0" smtClean="0"/>
              <a:t> použité  části ICT.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2800" b="1" dirty="0" smtClean="0"/>
              <a:t>Programy (software) používané jinak, než podle určení (povolení) majitele (tvůrce), je až trestné.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0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928662" y="1857364"/>
            <a:ext cx="74295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000" dirty="0" smtClean="0"/>
              <a:t>Základní pojmy: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b="1" dirty="0" smtClean="0"/>
              <a:t>Freeware</a:t>
            </a:r>
            <a:r>
              <a:rPr lang="cs-CZ" sz="2000" dirty="0" smtClean="0"/>
              <a:t>: volně šiřitelný (zdarma trvale)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b="1" dirty="0" smtClean="0"/>
              <a:t>Shareware</a:t>
            </a:r>
            <a:r>
              <a:rPr lang="cs-CZ" sz="2000" dirty="0" smtClean="0"/>
              <a:t>: užití za podmínek (registrace, mail, poplatek, apod.)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2000" b="1" dirty="0" smtClean="0"/>
              <a:t> </a:t>
            </a:r>
            <a:r>
              <a:rPr lang="cs-CZ" sz="2000" b="1" dirty="0" err="1" smtClean="0"/>
              <a:t>Trialware</a:t>
            </a:r>
            <a:r>
              <a:rPr lang="cs-CZ" sz="2000" dirty="0" smtClean="0"/>
              <a:t>: časově omezená funkčnost programu (např. 30 dnů)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b="1" dirty="0" smtClean="0"/>
              <a:t>Public </a:t>
            </a:r>
            <a:r>
              <a:rPr lang="cs-CZ" sz="2000" b="1" dirty="0" err="1" smtClean="0"/>
              <a:t>domain</a:t>
            </a:r>
            <a:r>
              <a:rPr lang="cs-CZ" sz="2000" dirty="0" smtClean="0"/>
              <a:t>: volně šiřitelný, lze i libovolně upravovat (otevřený software anglicky open-</a:t>
            </a:r>
            <a:r>
              <a:rPr lang="cs-CZ" sz="2000" dirty="0" err="1" smtClean="0"/>
              <a:t>source</a:t>
            </a:r>
            <a:r>
              <a:rPr lang="cs-CZ" sz="2000" dirty="0" smtClean="0"/>
              <a:t>)</a:t>
            </a:r>
            <a:r>
              <a:rPr lang="cs-CZ" sz="2000" i="1" dirty="0" smtClean="0"/>
              <a:t> </a:t>
            </a:r>
            <a:endParaRPr lang="cs-CZ" sz="20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b="1" dirty="0" smtClean="0"/>
              <a:t>Lite, demo</a:t>
            </a:r>
            <a:r>
              <a:rPr lang="cs-CZ" sz="2000" dirty="0" smtClean="0"/>
              <a:t>: zjednodušené, okleštěné verze programu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atin typeface="+mj-lt"/>
                <a:ea typeface="+mj-ea"/>
                <a:cs typeface="+mj-cs"/>
              </a:rPr>
              <a:t>Legálnost operačního systému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596" y="1571612"/>
            <a:ext cx="75009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Příklady</a:t>
            </a:r>
            <a:r>
              <a:rPr lang="cs-CZ" dirty="0" smtClean="0"/>
              <a:t>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Windows 8 Pro  (Kč 9 800.-)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Windows 8 Pro  OEM verze s novým počítačem (Kč 2 700.-)</a:t>
            </a:r>
          </a:p>
          <a:p>
            <a:pPr marL="1714500" lvl="3" indent="-342900">
              <a:buFont typeface="Arial" pitchFamily="34" charset="0"/>
              <a:buChar char="•"/>
            </a:pPr>
            <a:endParaRPr lang="cs-CZ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Windows 7 </a:t>
            </a:r>
            <a:r>
              <a:rPr lang="cs-CZ" dirty="0" err="1" smtClean="0"/>
              <a:t>Home</a:t>
            </a:r>
            <a:r>
              <a:rPr lang="cs-CZ" dirty="0" smtClean="0"/>
              <a:t> (Kč 4 000.-)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alternativa </a:t>
            </a:r>
            <a:r>
              <a:rPr lang="cs-CZ" smtClean="0"/>
              <a:t>Linux (Kč  ?)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4643446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Otázka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Máte na svém domácím </a:t>
            </a:r>
            <a:r>
              <a:rPr lang="cs-CZ" dirty="0" err="1" smtClean="0"/>
              <a:t>pc</a:t>
            </a:r>
            <a:r>
              <a:rPr lang="cs-CZ" dirty="0" smtClean="0"/>
              <a:t> legální OS?</a:t>
            </a:r>
          </a:p>
          <a:p>
            <a:r>
              <a:rPr lang="cs-CZ" b="1" dirty="0" smtClean="0"/>
              <a:t>Úkol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Zjistěte cenové relace současných OS.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atin typeface="+mj-lt"/>
                <a:ea typeface="+mj-ea"/>
                <a:cs typeface="+mj-cs"/>
              </a:rPr>
              <a:t>Ceny za kancelářský balík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596" y="1571612"/>
            <a:ext cx="75009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b="1" dirty="0" smtClean="0"/>
              <a:t>Příklady</a:t>
            </a:r>
            <a:r>
              <a:rPr lang="cs-CZ" dirty="0" smtClean="0"/>
              <a:t>: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MS Office 2013 (bez Access) (Kč 6 800.-)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MS Office 2013                        (Kč 14 000.-)</a:t>
            </a:r>
          </a:p>
          <a:p>
            <a:pPr marL="1714500" lvl="3" indent="-342900">
              <a:buFont typeface="Arial" pitchFamily="34" charset="0"/>
              <a:buChar char="•"/>
            </a:pPr>
            <a:endParaRPr lang="cs-CZ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smtClean="0"/>
              <a:t>MS Word                                    (Kč 2 900.-)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cs-CZ" dirty="0" err="1" smtClean="0"/>
              <a:t>OpenOffice</a:t>
            </a:r>
            <a:r>
              <a:rPr lang="cs-CZ" dirty="0" smtClean="0"/>
              <a:t>		(zdarma)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4643446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Otázka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Máte na svém domácím </a:t>
            </a:r>
            <a:r>
              <a:rPr lang="cs-CZ" dirty="0" err="1" smtClean="0"/>
              <a:t>pc</a:t>
            </a:r>
            <a:r>
              <a:rPr lang="cs-CZ" dirty="0" smtClean="0"/>
              <a:t> legální </a:t>
            </a:r>
            <a:r>
              <a:rPr lang="cs-CZ" dirty="0" err="1" smtClean="0"/>
              <a:t>kancel</a:t>
            </a:r>
            <a:r>
              <a:rPr lang="cs-CZ" dirty="0" smtClean="0"/>
              <a:t>. balík?</a:t>
            </a:r>
          </a:p>
          <a:p>
            <a:r>
              <a:rPr lang="cs-CZ" b="1" dirty="0" smtClean="0"/>
              <a:t>Úkol pro žáky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Zjistěte  z jakých programů se skládá </a:t>
            </a:r>
            <a:r>
              <a:rPr lang="cs-CZ" dirty="0" err="1" smtClean="0"/>
              <a:t>OpenOffice</a:t>
            </a:r>
            <a:r>
              <a:rPr lang="cs-CZ" dirty="0" smtClean="0"/>
              <a:t>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atin typeface="+mj-lt"/>
                <a:ea typeface="+mj-ea"/>
                <a:cs typeface="+mj-cs"/>
              </a:rPr>
              <a:t>Ceny za programy na archivaci programů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42910" y="192880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Úkol pro žáky</a:t>
            </a:r>
            <a:r>
              <a:rPr lang="cs-CZ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Zjistěte  cenu programu </a:t>
            </a:r>
            <a:r>
              <a:rPr lang="cs-CZ" dirty="0" err="1" smtClean="0"/>
              <a:t>WinRAR</a:t>
            </a:r>
            <a:r>
              <a:rPr lang="cs-CZ" dirty="0" smtClean="0"/>
              <a:t>!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Zjistěte cenu programu </a:t>
            </a:r>
            <a:r>
              <a:rPr lang="cs-CZ" dirty="0" err="1" smtClean="0"/>
              <a:t>Win</a:t>
            </a:r>
            <a:r>
              <a:rPr lang="cs-CZ" dirty="0" smtClean="0"/>
              <a:t> Zip!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Je součástí vašeho PC některý z výše uvedených programů?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Seznamte se s druhy licencí a cenami běžných programů na </a:t>
            </a:r>
            <a:r>
              <a:rPr lang="cs-CZ" dirty="0" smtClean="0">
                <a:hlinkClick r:id="rId2"/>
              </a:rPr>
              <a:t>stahuj.centrum.</a:t>
            </a:r>
            <a:r>
              <a:rPr lang="cs-CZ" dirty="0" err="1" smtClean="0">
                <a:hlinkClick r:id="rId2"/>
              </a:rPr>
              <a:t>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atin typeface="+mj-lt"/>
                <a:ea typeface="+mj-ea"/>
                <a:cs typeface="+mj-cs"/>
              </a:rPr>
              <a:t>Výstražný případ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42910" y="1928802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Červen – 2005 Trest na dva roky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Okresní soud v Šumperku vynesl trestní příkaz nad 29letým mužem, který byl odsouzen </a:t>
            </a:r>
            <a:r>
              <a:rPr lang="cs-CZ" b="1" dirty="0" smtClean="0"/>
              <a:t>k trestu odnětí svobody na devět měsíců </a:t>
            </a:r>
            <a:r>
              <a:rPr lang="cs-CZ" dirty="0" smtClean="0"/>
              <a:t>s podmíněným odkladem výkonu trestu na dva roky. Soud nařídil trest propadnutí věci – osobního počítače s příslušenstvím a 15 CD-R</a:t>
            </a:r>
            <a:r>
              <a:rPr lang="cs-CZ" b="1" dirty="0" smtClean="0"/>
              <a:t>. Obžalovaný ve svém počítači používal nelegální počítačové programy společností Microsoft, Adobe a Autodesk a také nainstaloval některé programy do počítačů několika svých přátel. </a:t>
            </a:r>
            <a:r>
              <a:rPr lang="cs-CZ" dirty="0" smtClean="0"/>
              <a:t>Tímto svým jednáním způsobil škodu ve výši zhruba 432 tisíc korun. Trestní příkaz není pravomocný.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715272" y="6072206"/>
            <a:ext cx="92869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42910" y="1857364"/>
            <a:ext cx="80724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Zdroje:</a:t>
            </a:r>
          </a:p>
          <a:p>
            <a:r>
              <a:rPr lang="cs-CZ" dirty="0" smtClean="0"/>
              <a:t>1.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Praktická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978-80-251-3227-2.</a:t>
            </a:r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Teoretická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978-80-251-3228-9.</a:t>
            </a:r>
          </a:p>
          <a:p>
            <a:pPr marL="342900" indent="-342900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422</Words>
  <Application>Microsoft Office PowerPoint</Application>
  <PresentationFormat>Předvádění na obrazovce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Programy (software) používané jinak, než podle určení (povolení) majitele (tvůrce), je až trestné. </vt:lpstr>
      <vt:lpstr>Snímek 4</vt:lpstr>
      <vt:lpstr>Snímek 5</vt:lpstr>
      <vt:lpstr>Snímek 6</vt:lpstr>
      <vt:lpstr>Snímek 7</vt:lpstr>
      <vt:lpstr>Snímek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Majer</dc:creator>
  <cp:lastModifiedBy>Herrmann</cp:lastModifiedBy>
  <cp:revision>35</cp:revision>
  <dcterms:created xsi:type="dcterms:W3CDTF">2013-08-19T10:56:40Z</dcterms:created>
  <dcterms:modified xsi:type="dcterms:W3CDTF">2014-02-12T23:11:41Z</dcterms:modified>
</cp:coreProperties>
</file>