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9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B86D-3B11-474C-9E52-96638616890C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242F-C526-451B-862D-39A8EFC074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2B26-4A96-4298-ABDB-DCC82F20491B}" type="datetimeFigureOut">
              <a:rPr lang="cs-CZ" smtClean="0"/>
              <a:pPr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19F7-51C6-4A08-898A-6927A372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73050"/>
            <a:ext cx="9144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VY_32_INOVACE_P4_2.19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I.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Vektorová grafika - křivky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>
                <a:cs typeface="Times New Roman" pitchFamily="18" charset="0"/>
              </a:rPr>
              <a:t>říjen </a:t>
            </a:r>
            <a:r>
              <a:rPr lang="cs-CZ" sz="1400" b="1" dirty="0" smtClean="0">
                <a:cs typeface="Times New Roman" pitchFamily="18" charset="0"/>
              </a:rPr>
              <a:t>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5072098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Naučte se jednotlivé křivky v pořadí: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Čára.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Úsečka.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úseček.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Bézierova</a:t>
            </a:r>
            <a:r>
              <a:rPr lang="cs-CZ" dirty="0" smtClean="0"/>
              <a:t> křivka.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Spojení </a:t>
            </a:r>
            <a:r>
              <a:rPr lang="cs-CZ" dirty="0" err="1" smtClean="0">
                <a:solidFill>
                  <a:srgbClr val="FF0000"/>
                </a:solidFill>
              </a:rPr>
              <a:t>bézierových</a:t>
            </a:r>
            <a:r>
              <a:rPr lang="cs-CZ" dirty="0" smtClean="0">
                <a:solidFill>
                  <a:srgbClr val="FF0000"/>
                </a:solidFill>
              </a:rPr>
              <a:t> křivek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2214554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Aktivujte tlačítko </a:t>
            </a:r>
            <a:r>
              <a:rPr lang="cs-CZ" b="1" dirty="0" smtClean="0"/>
              <a:t>Spojení </a:t>
            </a:r>
            <a:r>
              <a:rPr lang="cs-CZ" b="1" dirty="0" err="1" smtClean="0"/>
              <a:t>bézierových</a:t>
            </a:r>
            <a:r>
              <a:rPr lang="cs-CZ" b="1" dirty="0" smtClean="0"/>
              <a:t> křivek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určete 1.  bod a bez povolení tlačítka myši i směr a rychlost lyžaře (vektoru). Uvolněte myš.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 bod a bez povolení tlačítka myši i směr a rychlost lyžaře (vektoru). Uvolněte myš.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 bod další dráhy a bez povolení tlačítka myši i směr a rychlost lyžaře (vektoru). Uvolněte myš. (Charakteristika 1. bodu druhé křivky je použita z 2. bodu předchozí křivky.)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Konec </a:t>
            </a:r>
            <a:r>
              <a:rPr lang="cs-CZ" dirty="0" err="1" smtClean="0"/>
              <a:t>Esc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Sestrojte slalomovou dráhu lyžaře.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6" r="77735" b="40278"/>
          <a:stretch>
            <a:fillRect/>
          </a:stretch>
        </p:blipFill>
        <p:spPr bwMode="auto">
          <a:xfrm>
            <a:off x="5643570" y="928670"/>
            <a:ext cx="2500330" cy="572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215306" y="6357958"/>
            <a:ext cx="92869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07154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Zdroje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r>
              <a:rPr lang="cs-CZ" dirty="0" smtClean="0"/>
              <a:t>2.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Teoretická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978-80-251-3228-9.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DUM vede při učení tvorby </a:t>
            </a:r>
            <a:r>
              <a:rPr lang="cs-CZ" dirty="0" err="1" smtClean="0"/>
              <a:t>křívek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Žáci souběžně zkoušejí popisované  činnosti, plní úkoly, které procvičují a upevňují si probírané funkce.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Učitel musí znát popisované funkce v 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r>
              <a:rPr lang="cs-CZ" dirty="0" smtClean="0"/>
              <a:t>, je </a:t>
            </a:r>
            <a:r>
              <a:rPr lang="cs-CZ" dirty="0" smtClean="0"/>
              <a:t>vhodné </a:t>
            </a:r>
            <a:r>
              <a:rPr lang="cs-CZ" dirty="0" smtClean="0"/>
              <a:t>si je předem vyzkoušet</a:t>
            </a:r>
            <a:r>
              <a:rPr lang="cs-CZ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Doba využití </a:t>
            </a:r>
            <a:r>
              <a:rPr lang="cs-CZ" dirty="0" smtClean="0"/>
              <a:t>30</a:t>
            </a:r>
            <a:r>
              <a:rPr lang="cs-CZ" dirty="0" smtClean="0"/>
              <a:t>´.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Digitální pomůcka názorně vede začátečníky</a:t>
            </a:r>
            <a:r>
              <a:rPr lang="cs-CZ" dirty="0" smtClean="0"/>
              <a:t>. Nechejte v průběhu prezentace popisovanou akci provést žáky.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500042"/>
            <a:ext cx="82868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Prezentace (výstupy) </a:t>
            </a:r>
            <a:r>
              <a:rPr lang="cs-CZ" sz="2400" dirty="0" smtClean="0"/>
              <a:t>vektorové grafiky je „absolutně ostrá“, na rozdíl od rastrové.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2000240"/>
            <a:ext cx="82868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 seznámení postačuje </a:t>
            </a:r>
            <a:r>
              <a:rPr lang="cs-CZ" sz="2400" dirty="0" err="1" smtClean="0"/>
              <a:t>Zoner</a:t>
            </a:r>
            <a:r>
              <a:rPr lang="cs-CZ" sz="2400" dirty="0" smtClean="0"/>
              <a:t> </a:t>
            </a:r>
            <a:r>
              <a:rPr lang="cs-CZ" sz="2400" dirty="0" err="1" smtClean="0"/>
              <a:t>Callisto</a:t>
            </a:r>
            <a:r>
              <a:rPr lang="cs-CZ" sz="2400" dirty="0" smtClean="0"/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20" y="3214686"/>
            <a:ext cx="82868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Programy vektorové grafiky pracují, s jedinou výjimkou, s velmi jednoduchými geometrickými objekty.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5720" y="4786322"/>
            <a:ext cx="82868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Spusťte si </a:t>
            </a:r>
            <a:r>
              <a:rPr lang="cs-CZ" sz="2400" dirty="0" err="1" smtClean="0"/>
              <a:t>ZonerCallisto</a:t>
            </a:r>
            <a:r>
              <a:rPr lang="cs-CZ" sz="2400" dirty="0" smtClean="0"/>
              <a:t>!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7" r="58985" b="41666"/>
          <a:stretch>
            <a:fillRect/>
          </a:stretch>
        </p:blipFill>
        <p:spPr bwMode="auto">
          <a:xfrm>
            <a:off x="357158" y="785794"/>
            <a:ext cx="564360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7969" t="24305" r="11718" b="51389"/>
          <a:stretch>
            <a:fillRect/>
          </a:stretch>
        </p:blipFill>
        <p:spPr bwMode="auto">
          <a:xfrm>
            <a:off x="5214942" y="2357430"/>
            <a:ext cx="37147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Přímá spojovací šipka 4"/>
          <p:cNvCxnSpPr/>
          <p:nvPr/>
        </p:nvCxnSpPr>
        <p:spPr>
          <a:xfrm rot="10800000">
            <a:off x="571472" y="1928802"/>
            <a:ext cx="4714908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10800000">
            <a:off x="642910" y="2214554"/>
            <a:ext cx="457203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0800000">
            <a:off x="642910" y="2428868"/>
            <a:ext cx="4572032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85720" y="600076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Přidržením levého tlačítka se rozvine podnabídka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rot="5400000" flipH="1" flipV="1">
            <a:off x="-1678825" y="4321975"/>
            <a:ext cx="378621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7" r="67969" b="51389"/>
          <a:stretch>
            <a:fillRect/>
          </a:stretch>
        </p:blipFill>
        <p:spPr bwMode="auto">
          <a:xfrm>
            <a:off x="1785918" y="357166"/>
            <a:ext cx="4857752" cy="4771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857224" y="535782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spojení </a:t>
            </a:r>
            <a:r>
              <a:rPr lang="cs-CZ" sz="2000" dirty="0" err="1" smtClean="0"/>
              <a:t>Bézierových</a:t>
            </a:r>
            <a:r>
              <a:rPr lang="cs-CZ" sz="2000" dirty="0" smtClean="0"/>
              <a:t> křivek – spojení úseček (lomená čára, i uzavřená) – </a:t>
            </a:r>
            <a:r>
              <a:rPr lang="cs-CZ" sz="2000" dirty="0" err="1" smtClean="0"/>
              <a:t>Bézierova</a:t>
            </a:r>
            <a:r>
              <a:rPr lang="cs-CZ" sz="2000" dirty="0" smtClean="0"/>
              <a:t> křivka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86578" y="178592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úsečka</a:t>
            </a:r>
          </a:p>
          <a:p>
            <a:r>
              <a:rPr lang="cs-CZ" sz="2400" dirty="0" smtClean="0"/>
              <a:t>čára</a:t>
            </a:r>
            <a:endParaRPr lang="cs-CZ" sz="2400" dirty="0"/>
          </a:p>
        </p:txBody>
      </p:sp>
      <p:cxnSp>
        <p:nvCxnSpPr>
          <p:cNvPr id="8" name="Přímá spojovací šipka 7"/>
          <p:cNvCxnSpPr/>
          <p:nvPr/>
        </p:nvCxnSpPr>
        <p:spPr>
          <a:xfrm rot="10800000">
            <a:off x="3428992" y="2428868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 flipV="1">
            <a:off x="3071802" y="2000240"/>
            <a:ext cx="371477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750067" y="3893347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V="1">
            <a:off x="1964513" y="3036091"/>
            <a:ext cx="3000396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857224" y="3857628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357166"/>
            <a:ext cx="3643338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Naučte se jednotlivé křivky v pořadí: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Čára.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Úsečka.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úseček.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Bézierová</a:t>
            </a:r>
            <a:r>
              <a:rPr lang="cs-CZ" dirty="0" smtClean="0"/>
              <a:t> křivka.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</a:t>
            </a:r>
            <a:r>
              <a:rPr lang="cs-CZ" dirty="0" err="1" smtClean="0"/>
              <a:t>bézierových</a:t>
            </a:r>
            <a:r>
              <a:rPr lang="cs-CZ" dirty="0" smtClean="0"/>
              <a:t> křivek.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2428869"/>
            <a:ext cx="3643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Aktivujte tlačítko </a:t>
            </a:r>
            <a:r>
              <a:rPr lang="cs-CZ" b="1" dirty="0" smtClean="0"/>
              <a:t>čára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Přesnost nastavte na 1 </a:t>
            </a:r>
            <a:r>
              <a:rPr lang="cs-CZ" dirty="0" err="1" smtClean="0"/>
              <a:t>pix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Se zmáčknutou levou myší napište jedním tahem své jméno.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Přesnost nastavte na 30 </a:t>
            </a:r>
            <a:r>
              <a:rPr lang="cs-CZ" dirty="0" err="1" smtClean="0"/>
              <a:t>pix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Se zmáčknutou levou myší napište jedním tahem své jméno.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Srovnejte rozdíl.</a:t>
            </a:r>
          </a:p>
          <a:p>
            <a:pPr marL="342900" indent="-342900">
              <a:buFont typeface="+mj-lt"/>
              <a:buAutoNum type="alphaLcParenR"/>
            </a:pPr>
            <a:endParaRPr lang="cs-CZ" dirty="0" smtClean="0"/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Tato funkce moc uplatnění nemá.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6" r="61328" b="54167"/>
          <a:stretch>
            <a:fillRect/>
          </a:stretch>
        </p:blipFill>
        <p:spPr bwMode="auto">
          <a:xfrm>
            <a:off x="4143372" y="357166"/>
            <a:ext cx="5214974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357166"/>
            <a:ext cx="642942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Naučte se jednotlivé křivky v pořadí: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Čára.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Úsečka (je určena 1. počátečním a 2. koncovým bodem).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úseček.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Bézierová</a:t>
            </a:r>
            <a:r>
              <a:rPr lang="cs-CZ" dirty="0" smtClean="0"/>
              <a:t> křivka.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</a:t>
            </a:r>
            <a:r>
              <a:rPr lang="cs-CZ" dirty="0" err="1" smtClean="0"/>
              <a:t>bézierových</a:t>
            </a:r>
            <a:r>
              <a:rPr lang="cs-CZ" dirty="0" smtClean="0"/>
              <a:t> křivek.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2857496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Aktivujte tlačítko </a:t>
            </a:r>
            <a:r>
              <a:rPr lang="cs-CZ" b="1" dirty="0" smtClean="0"/>
              <a:t>úsečka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1. krajní bod.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krajní bod.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Mezi bodem b) a c) nemusíte uvolňovat myš.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Úsečka je hlavní stavební prvek vektorových grafik.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6" r="72266" b="54167"/>
          <a:stretch>
            <a:fillRect/>
          </a:stretch>
        </p:blipFill>
        <p:spPr bwMode="auto">
          <a:xfrm>
            <a:off x="4214810" y="2214554"/>
            <a:ext cx="3786214" cy="429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357166"/>
            <a:ext cx="6429420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Naučte se jednotlivé křivky v pořadí: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Čára.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Úsečka.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Spojení úseček. (Počáteční bod další úsečky splyne s koncovým bodem předcházející).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/>
              <a:t>Bézierová</a:t>
            </a:r>
            <a:r>
              <a:rPr lang="cs-CZ" dirty="0" smtClean="0"/>
              <a:t> křivka.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</a:t>
            </a:r>
            <a:r>
              <a:rPr lang="cs-CZ" dirty="0" err="1" smtClean="0"/>
              <a:t>bézierových</a:t>
            </a:r>
            <a:r>
              <a:rPr lang="cs-CZ" dirty="0" smtClean="0"/>
              <a:t> křivek.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2857496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Aktivujte tlačítko </a:t>
            </a:r>
            <a:r>
              <a:rPr lang="cs-CZ" b="1" dirty="0" smtClean="0"/>
              <a:t>Spojení úseček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1. krajní bod.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krajní bod.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krajní bod další úsečky atd.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Ukončení </a:t>
            </a:r>
            <a:r>
              <a:rPr lang="cs-CZ" dirty="0" err="1" smtClean="0"/>
              <a:t>Esc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Pokud bod d) umístíte do bodu b) vznikne tvar uzavřená lomená čára.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10416" r="73438" b="45139"/>
          <a:stretch>
            <a:fillRect/>
          </a:stretch>
        </p:blipFill>
        <p:spPr bwMode="auto">
          <a:xfrm>
            <a:off x="4929190" y="1643050"/>
            <a:ext cx="3362051" cy="512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214290"/>
            <a:ext cx="5072098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Naučte se jednotlivé křivky v pořadí: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Čára.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Úsečka.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úseček.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 smtClean="0">
                <a:solidFill>
                  <a:srgbClr val="FF0000"/>
                </a:solidFill>
              </a:rPr>
              <a:t>Bézierova</a:t>
            </a:r>
            <a:r>
              <a:rPr lang="cs-CZ" dirty="0" smtClean="0">
                <a:solidFill>
                  <a:srgbClr val="FF0000"/>
                </a:solidFill>
              </a:rPr>
              <a:t> křivka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Spojení </a:t>
            </a:r>
            <a:r>
              <a:rPr lang="cs-CZ" dirty="0" err="1" smtClean="0"/>
              <a:t>bézierových</a:t>
            </a:r>
            <a:r>
              <a:rPr lang="cs-CZ" dirty="0" smtClean="0"/>
              <a:t> křivek.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3214686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Aktivujte tlačítko </a:t>
            </a:r>
            <a:r>
              <a:rPr lang="cs-CZ" b="1" dirty="0" err="1" smtClean="0"/>
              <a:t>Bézierova</a:t>
            </a:r>
            <a:r>
              <a:rPr lang="cs-CZ" b="1" dirty="0" smtClean="0"/>
              <a:t> křivka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určete 1.  bod a bez povolení tlačítka myši i směr a rychlost lyžaře (vektoru). Uvolněte myš.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Levým tlačítkem myši označte 2.  bod a bez povolení tlačítka myši i směr a rychlost lyžaře (vektoru). Uvolněte myš.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Povedlo se? Nakreslete druhou.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err="1" smtClean="0"/>
              <a:t>Bézierova</a:t>
            </a:r>
            <a:r>
              <a:rPr lang="cs-CZ" dirty="0" smtClean="0"/>
              <a:t> křivka je jediný dynamický prvek vektor. </a:t>
            </a:r>
            <a:r>
              <a:rPr lang="cs-CZ" dirty="0" smtClean="0"/>
              <a:t>grafiky! </a:t>
            </a:r>
            <a:r>
              <a:rPr lang="cs-CZ" dirty="0" smtClean="0"/>
              <a:t>Není krásná?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2071678"/>
            <a:ext cx="828680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/>
              <a:t>Bézierová</a:t>
            </a:r>
            <a:r>
              <a:rPr lang="cs-CZ" dirty="0" smtClean="0"/>
              <a:t> křivka je popsána vyšší matematikou. Přibližme </a:t>
            </a:r>
            <a:r>
              <a:rPr lang="cs-CZ" dirty="0" smtClean="0"/>
              <a:t>si ji </a:t>
            </a:r>
            <a:r>
              <a:rPr lang="cs-CZ" dirty="0" smtClean="0"/>
              <a:t>tak, že matematický aparát vypočte dráhu sjezdaře mezi dvěma body 1. a 2., kdy v každém ještě určíme jeho směr a rychlost (orientace a velikost vektoru).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0416" r="78515" b="61806"/>
          <a:stretch>
            <a:fillRect/>
          </a:stretch>
        </p:blipFill>
        <p:spPr bwMode="auto">
          <a:xfrm>
            <a:off x="4643438" y="3113663"/>
            <a:ext cx="2714644" cy="374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631</Words>
  <Application>Microsoft Office PowerPoint</Application>
  <PresentationFormat>Předvádění na obrazovce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19</cp:revision>
  <dcterms:created xsi:type="dcterms:W3CDTF">2013-08-21T19:05:00Z</dcterms:created>
  <dcterms:modified xsi:type="dcterms:W3CDTF">2014-02-12T22:14:50Z</dcterms:modified>
</cp:coreProperties>
</file>