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4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5" r:id="rId12"/>
    <p:sldId id="268" r:id="rId13"/>
    <p:sldId id="269" r:id="rId14"/>
    <p:sldId id="271" r:id="rId15"/>
    <p:sldId id="273" r:id="rId16"/>
    <p:sldId id="272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88" autoAdjust="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632B-5455-4503-8ABC-F02A45C68EC4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AD4E9-024E-4560-B073-8FF017E7A74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E403B-DC90-4405-A97E-C87C6059A038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26307-6517-4452-9153-4921EBC0B897}" type="datetimeFigureOut">
              <a:rPr lang="cs-CZ" smtClean="0"/>
              <a:pPr/>
              <a:t>18.3.2014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FD475-4802-4FA2-9D9D-F40189E68F5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0" y="260271"/>
            <a:ext cx="9144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Calibri" pitchFamily="34" charset="0"/>
              </a:rPr>
              <a:t>				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Číslo šablony: III/2</a:t>
            </a:r>
          </a:p>
          <a:p>
            <a:pPr algn="ctr"/>
            <a:r>
              <a:rPr lang="cs-CZ" sz="2000" dirty="0" smtClean="0">
                <a:latin typeface="Calibri" pitchFamily="34" charset="0"/>
              </a:rPr>
              <a:t>VY_32_INOVACE_P4_2.18</a:t>
            </a:r>
            <a:endParaRPr lang="cs-CZ" sz="2000" dirty="0">
              <a:latin typeface="Calibri" pitchFamily="34" charset="0"/>
            </a:endParaRPr>
          </a:p>
          <a:p>
            <a:pPr algn="r"/>
            <a:r>
              <a:rPr lang="cs-CZ" sz="2000" b="1" dirty="0">
                <a:latin typeface="Calibri" pitchFamily="34" charset="0"/>
              </a:rPr>
              <a:t>Tematická oblast: </a:t>
            </a:r>
            <a:r>
              <a:rPr lang="cs-CZ" sz="2000" b="1" dirty="0" smtClean="0">
                <a:latin typeface="Calibri" pitchFamily="34" charset="0"/>
              </a:rPr>
              <a:t>Aplikační software pro práci s informacemi I.</a:t>
            </a:r>
            <a:endParaRPr lang="cs-CZ" sz="2000" b="1" dirty="0"/>
          </a:p>
          <a:p>
            <a:pPr algn="ctr"/>
            <a:r>
              <a:rPr lang="cs-CZ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b="1" dirty="0" smtClean="0">
                <a:latin typeface="Times New Roman" pitchFamily="18" charset="0"/>
                <a:cs typeface="Times New Roman" pitchFamily="18" charset="0"/>
              </a:rPr>
              <a:t>Rastrová grafika-promítání</a:t>
            </a:r>
            <a:endParaRPr lang="cs-CZ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Typ: DUM - kombinovaný</a:t>
            </a:r>
          </a:p>
          <a:p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				Předmět: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ICT</a:t>
            </a:r>
            <a:endParaRPr lang="cs-CZ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Ročník: 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r. (6leté),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r. (4leté)</a:t>
            </a:r>
          </a:p>
          <a:p>
            <a:pPr algn="ctr" eaLnBrk="0" hangingPunct="0"/>
            <a:endParaRPr lang="cs-CZ" dirty="0"/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2857500" y="4993605"/>
            <a:ext cx="348932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  <a:cs typeface="Times New Roman" pitchFamily="18" charset="0"/>
              </a:rPr>
              <a:t>Zpracováno v rámci projektu</a:t>
            </a:r>
            <a:endParaRPr lang="cs-CZ" sz="800" dirty="0">
              <a:cs typeface="Times New Roman" pitchFamily="18" charset="0"/>
            </a:endParaRPr>
          </a:p>
          <a:p>
            <a:pPr algn="ctr" eaLnBrk="0" hangingPunct="0"/>
            <a:r>
              <a:rPr lang="cs-CZ" dirty="0">
                <a:solidFill>
                  <a:srgbClr val="000000"/>
                </a:solidFill>
                <a:cs typeface="Times New Roman" pitchFamily="18" charset="0"/>
              </a:rPr>
              <a:t>EU peníze školám</a:t>
            </a:r>
            <a:endParaRPr lang="cs-CZ" sz="800" dirty="0">
              <a:cs typeface="Times New Roman" pitchFamily="18" charset="0"/>
            </a:endParaRPr>
          </a:p>
          <a:p>
            <a:r>
              <a:rPr lang="cs-CZ" sz="1000" dirty="0">
                <a:latin typeface="Calibri" pitchFamily="34" charset="0"/>
                <a:cs typeface="Times New Roman" pitchFamily="18" charset="0"/>
              </a:rPr>
              <a:t>	  CZ.1.07/1.5.00/34.0296</a:t>
            </a:r>
          </a:p>
          <a:p>
            <a:pPr algn="ctr" eaLnBrk="0" hangingPunct="0"/>
            <a:r>
              <a:rPr lang="cs-CZ" sz="1300" dirty="0">
                <a:solidFill>
                  <a:srgbClr val="000000"/>
                </a:solidFill>
                <a:cs typeface="Times New Roman" pitchFamily="18" charset="0"/>
              </a:rPr>
              <a:t>Zpracovatel:</a:t>
            </a:r>
            <a:endParaRPr lang="cs-CZ" sz="800" dirty="0">
              <a:cs typeface="Times New Roman" pitchFamily="18" charset="0"/>
            </a:endParaRPr>
          </a:p>
          <a:p>
            <a:pPr algn="ctr" eaLnBrk="0" hangingPunct="0"/>
            <a:r>
              <a:rPr lang="cs-CZ" sz="2100" b="1" dirty="0" smtClean="0">
                <a:cs typeface="Times New Roman" pitchFamily="18" charset="0"/>
              </a:rPr>
              <a:t>Miroslav Filipec</a:t>
            </a:r>
            <a:endParaRPr lang="cs-CZ" sz="800" dirty="0">
              <a:cs typeface="Times New Roman" pitchFamily="18" charset="0"/>
            </a:endParaRPr>
          </a:p>
          <a:p>
            <a:pPr algn="ctr" eaLnBrk="0" hangingPunct="0"/>
            <a:r>
              <a:rPr lang="cs-CZ" sz="1300" dirty="0">
                <a:solidFill>
                  <a:srgbClr val="000000"/>
                </a:solidFill>
                <a:cs typeface="Times New Roman" pitchFamily="18" charset="0"/>
              </a:rPr>
              <a:t>Gymnázium, Třinec, příspěvková organizace</a:t>
            </a:r>
          </a:p>
          <a:p>
            <a:pPr algn="ctr" eaLnBrk="0" hangingPunct="0"/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Datum vytvoření: </a:t>
            </a:r>
            <a:r>
              <a:rPr lang="cs-CZ" sz="1400" b="1" dirty="0">
                <a:cs typeface="Times New Roman" pitchFamily="18" charset="0"/>
              </a:rPr>
              <a:t>říjen 2012</a:t>
            </a:r>
          </a:p>
        </p:txBody>
      </p:sp>
      <p:pic>
        <p:nvPicPr>
          <p:cNvPr id="17411" name="obrázek 1" descr="\\Galerie\public\Fotky\Foto školy a učebny\Škola v říjnu 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2786063"/>
            <a:ext cx="2770187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OPVK_ve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002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2285992"/>
            <a:ext cx="800102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3200" dirty="0" smtClean="0"/>
              <a:t>Používejte </a:t>
            </a:r>
            <a:r>
              <a:rPr lang="cs-CZ" sz="3200" b="1" dirty="0" smtClean="0"/>
              <a:t>jen jeden druh přechodu (prolnutí) </a:t>
            </a:r>
            <a:r>
              <a:rPr lang="cs-CZ" sz="3200" dirty="0" smtClean="0"/>
              <a:t>mezi snímky.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500042"/>
            <a:ext cx="757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Prohlížeč</a:t>
            </a:r>
            <a:r>
              <a:rPr lang="cs-CZ" sz="2400" dirty="0" smtClean="0"/>
              <a:t>→</a:t>
            </a:r>
            <a:r>
              <a:rPr lang="cs-CZ" sz="2400" dirty="0" err="1" smtClean="0"/>
              <a:t>Promítání</a:t>
            </a:r>
            <a:r>
              <a:rPr lang="cs-CZ" sz="2400" dirty="0" smtClean="0"/>
              <a:t>→Promítnout s nastavením.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Doporučuji na kartě Efekty </a:t>
            </a:r>
            <a:r>
              <a:rPr lang="cs-CZ" sz="2400" b="1" dirty="0" smtClean="0"/>
              <a:t>Zobrazení</a:t>
            </a:r>
            <a:r>
              <a:rPr lang="cs-CZ" sz="24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Manuálně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Barva pozadí černá</a:t>
            </a:r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8281" t="28472" r="38281" b="31944"/>
          <a:stretch>
            <a:fillRect/>
          </a:stretch>
        </p:blipFill>
        <p:spPr bwMode="auto">
          <a:xfrm>
            <a:off x="4357686" y="1785926"/>
            <a:ext cx="428628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Přímá spojovací šipka 5"/>
          <p:cNvCxnSpPr/>
          <p:nvPr/>
        </p:nvCxnSpPr>
        <p:spPr>
          <a:xfrm>
            <a:off x="2786050" y="1785926"/>
            <a:ext cx="1857388" cy="1714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3786182" y="2214554"/>
            <a:ext cx="3143272" cy="21431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500042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Prohlížeč</a:t>
            </a:r>
            <a:r>
              <a:rPr lang="cs-CZ" sz="2400" dirty="0" smtClean="0"/>
              <a:t>→</a:t>
            </a:r>
            <a:r>
              <a:rPr lang="cs-CZ" sz="2400" dirty="0" err="1" smtClean="0"/>
              <a:t>Promítání</a:t>
            </a:r>
            <a:r>
              <a:rPr lang="cs-CZ" sz="2400" dirty="0" smtClean="0"/>
              <a:t>→Promítnout s nastavením.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Nedoporučuji </a:t>
            </a:r>
            <a:r>
              <a:rPr lang="cs-CZ" sz="2400" b="1" dirty="0" smtClean="0"/>
              <a:t>Hudba</a:t>
            </a:r>
            <a:r>
              <a:rPr lang="cs-CZ" sz="2400" dirty="0" smtClean="0"/>
              <a:t>:</a:t>
            </a:r>
          </a:p>
          <a:p>
            <a:pPr lvl="1"/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85786" y="1643050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Prohlížeč</a:t>
            </a:r>
            <a:r>
              <a:rPr lang="cs-CZ" sz="2400" dirty="0" smtClean="0"/>
              <a:t>→</a:t>
            </a:r>
            <a:r>
              <a:rPr lang="cs-CZ" sz="2400" dirty="0" err="1" smtClean="0"/>
              <a:t>Promítání</a:t>
            </a:r>
            <a:r>
              <a:rPr lang="cs-CZ" sz="2400" dirty="0" smtClean="0"/>
              <a:t>→Promítnout s nastavením.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smtClean="0"/>
              <a:t>Záhlaví a zápatí </a:t>
            </a:r>
            <a:r>
              <a:rPr lang="cs-CZ" sz="2400" dirty="0" smtClean="0"/>
              <a:t>vypnout.</a:t>
            </a:r>
          </a:p>
          <a:p>
            <a:pPr lvl="1"/>
            <a:endParaRPr lang="cs-CZ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8281" t="28473" r="38281" b="32638"/>
          <a:stretch>
            <a:fillRect/>
          </a:stretch>
        </p:blipFill>
        <p:spPr bwMode="auto">
          <a:xfrm>
            <a:off x="4357686" y="2285992"/>
            <a:ext cx="428628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714348" y="5357826"/>
            <a:ext cx="75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Volby </a:t>
            </a:r>
            <a:r>
              <a:rPr lang="cs-CZ" sz="2400" dirty="0" smtClean="0"/>
              <a:t>jsou zřejmé.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785794"/>
            <a:ext cx="7786742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Detaily lze v průběhu promítání přiblížit a vzdálit klávesou  +  a  –  na numerické klávesnici.</a:t>
            </a: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00100" y="3786190"/>
            <a:ext cx="7215238" cy="181588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Rada: </a:t>
            </a:r>
            <a:r>
              <a:rPr lang="cs-CZ" sz="2800" b="1" dirty="0" smtClean="0"/>
              <a:t>promítejte vybrané a upravené snímky</a:t>
            </a:r>
            <a:r>
              <a:rPr lang="cs-CZ" sz="2800" dirty="0" smtClean="0"/>
              <a:t>. Jinak zdržujete a nudíte, výmluvy jsou trapné.</a:t>
            </a:r>
          </a:p>
          <a:p>
            <a:endParaRPr lang="cs-CZ" sz="2800" dirty="0" smtClean="0"/>
          </a:p>
          <a:p>
            <a:r>
              <a:rPr lang="cs-CZ" sz="2800" dirty="0" smtClean="0"/>
              <a:t>Přeji hodně </a:t>
            </a:r>
            <a:r>
              <a:rPr lang="cs-CZ" sz="2800" dirty="0" err="1" smtClean="0"/>
              <a:t>fotoúspěchů</a:t>
            </a:r>
            <a:r>
              <a:rPr lang="cs-CZ" sz="2800" dirty="0" smtClean="0"/>
              <a:t>!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7224" y="714356"/>
            <a:ext cx="6429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Úkol pro žáky</a:t>
            </a:r>
            <a:r>
              <a:rPr lang="cs-CZ" sz="2400" dirty="0" smtClean="0"/>
              <a:t>:</a:t>
            </a:r>
          </a:p>
          <a:p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Vyberte </a:t>
            </a:r>
            <a:r>
              <a:rPr lang="cs-CZ" sz="2400" dirty="0" smtClean="0"/>
              <a:t>fotografie k </a:t>
            </a:r>
            <a:r>
              <a:rPr lang="cs-CZ" sz="2400" dirty="0" smtClean="0"/>
              <a:t>promítání,</a:t>
            </a:r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uložte je do samostatné </a:t>
            </a:r>
            <a:r>
              <a:rPr lang="cs-CZ" sz="2400" dirty="0" smtClean="0"/>
              <a:t>složky,</a:t>
            </a:r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nastavte promítání včetně tmavého </a:t>
            </a:r>
            <a:r>
              <a:rPr lang="cs-CZ" sz="2400" dirty="0" smtClean="0"/>
              <a:t>pozadí,</a:t>
            </a:r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při promítání přibližte </a:t>
            </a:r>
            <a:r>
              <a:rPr lang="cs-CZ" sz="2400" dirty="0" smtClean="0"/>
              <a:t>občas detail </a:t>
            </a:r>
            <a:r>
              <a:rPr lang="cs-CZ" sz="2400" dirty="0" smtClean="0"/>
              <a:t>na </a:t>
            </a:r>
            <a:r>
              <a:rPr lang="cs-CZ" sz="2400" dirty="0" smtClean="0"/>
              <a:t>fotografii,</a:t>
            </a:r>
            <a:endParaRPr lang="cs-CZ" sz="2400" dirty="0" smtClean="0"/>
          </a:p>
          <a:p>
            <a:pPr>
              <a:buFont typeface="Wingdings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/>
              <a:t>nastavte </a:t>
            </a:r>
            <a:r>
              <a:rPr lang="cs-CZ" sz="2400" dirty="0" smtClean="0"/>
              <a:t>automatické promítání tak, aby se prezentace opakovala po posledním </a:t>
            </a:r>
            <a:r>
              <a:rPr lang="cs-CZ" sz="2400" dirty="0" smtClean="0"/>
              <a:t>snímku.</a:t>
            </a:r>
            <a:endParaRPr lang="cs-CZ" sz="2400" dirty="0" smtClean="0"/>
          </a:p>
          <a:p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7929586" y="6286520"/>
            <a:ext cx="857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Konec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4"/>
          <p:cNvSpPr txBox="1">
            <a:spLocks noChangeArrowheads="1"/>
          </p:cNvSpPr>
          <p:nvPr/>
        </p:nvSpPr>
        <p:spPr bwMode="auto">
          <a:xfrm>
            <a:off x="500034" y="714356"/>
            <a:ext cx="83581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Zdroje:</a:t>
            </a:r>
          </a:p>
          <a:p>
            <a:endParaRPr lang="cs-CZ" dirty="0"/>
          </a:p>
          <a:p>
            <a:r>
              <a:rPr lang="cs-CZ" dirty="0" smtClean="0"/>
              <a:t>Nejsou</a:t>
            </a:r>
            <a:r>
              <a:rPr lang="cs-CZ" smtClean="0"/>
              <a:t>, </a:t>
            </a:r>
            <a:r>
              <a:rPr lang="cs-CZ" smtClean="0"/>
              <a:t>jen zkušenosti </a:t>
            </a:r>
            <a:r>
              <a:rPr lang="cs-CZ" dirty="0" smtClean="0"/>
              <a:t>autora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4"/>
          <p:cNvSpPr txBox="1">
            <a:spLocks noChangeArrowheads="1"/>
          </p:cNvSpPr>
          <p:nvPr/>
        </p:nvSpPr>
        <p:spPr bwMode="auto">
          <a:xfrm>
            <a:off x="500034" y="2928934"/>
            <a:ext cx="83581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Obrázky: </a:t>
            </a:r>
          </a:p>
          <a:p>
            <a:r>
              <a:rPr lang="cs-CZ" dirty="0" smtClean="0"/>
              <a:t>archiv autora</a:t>
            </a:r>
            <a:endParaRPr lang="cs-CZ" b="1" dirty="0" smtClean="0"/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1000108"/>
            <a:ext cx="8143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Metodický list 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DUM učí prezentovat fotografie 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Aplikace pro rastrový editor  </a:t>
            </a:r>
            <a:r>
              <a:rPr lang="cs-CZ" dirty="0" err="1" smtClean="0"/>
              <a:t>Zoner</a:t>
            </a:r>
            <a:r>
              <a:rPr lang="cs-CZ" dirty="0" smtClean="0"/>
              <a:t> </a:t>
            </a:r>
            <a:r>
              <a:rPr lang="cs-CZ" dirty="0" err="1" smtClean="0"/>
              <a:t>Photo</a:t>
            </a:r>
            <a:r>
              <a:rPr lang="cs-CZ" dirty="0" smtClean="0"/>
              <a:t> Studio 15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Inovativnost je v názorné demonstraci uvedené funkce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Doba využití </a:t>
            </a:r>
            <a:r>
              <a:rPr lang="cs-CZ" dirty="0" smtClean="0"/>
              <a:t>15´.</a:t>
            </a: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Učitel pro aktivní zvládnutí probírané funkce musí žákům zpřístupnit nějaké aspoň průměrné fotografie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596" y="642918"/>
            <a:ext cx="7429552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Monitor při prezentaci fotografií využijte v plné velikosti.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28596" y="2071678"/>
            <a:ext cx="8143932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Je infantilní ukazovat fotky na mobilu, když si domů pořizujete televizi s úhlopříčkou nad 1 m (</a:t>
            </a:r>
            <a:r>
              <a:rPr lang="cs-CZ" sz="2800" dirty="0" err="1" smtClean="0"/>
              <a:t>Full</a:t>
            </a:r>
            <a:r>
              <a:rPr lang="cs-CZ" sz="2800" dirty="0" smtClean="0"/>
              <a:t> HD). 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57158" y="3714752"/>
            <a:ext cx="8143932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Pěkná fotografie je hezká i v detailech, které na „poštovní známce“ neuvidíte. 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28596" y="5143512"/>
            <a:ext cx="8143932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Vidět při prezentaci i nabídku OS svědčí o počítačové negramotnosti uživatele.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51938" cy="514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2571736" y="5750004"/>
            <a:ext cx="535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smtClean="0">
                <a:solidFill>
                  <a:srgbClr val="FF0000"/>
                </a:solidFill>
              </a:rPr>
              <a:t>špatně</a:t>
            </a:r>
            <a:endParaRPr lang="cs-CZ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71736" y="5750004"/>
            <a:ext cx="535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smtClean="0">
                <a:solidFill>
                  <a:srgbClr val="FF0000"/>
                </a:solidFill>
              </a:rPr>
              <a:t>správně</a:t>
            </a:r>
            <a:endParaRPr lang="cs-CZ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093.JPG"/>
          <p:cNvPicPr>
            <a:picLocks noChangeAspect="1"/>
          </p:cNvPicPr>
          <p:nvPr/>
        </p:nvPicPr>
        <p:blipFill>
          <a:blip r:embed="rId2" cstate="print"/>
          <a:srcRect l="14843" t="13541" r="8594" b="7291"/>
          <a:stretch>
            <a:fillRect/>
          </a:stretch>
        </p:blipFill>
        <p:spPr>
          <a:xfrm>
            <a:off x="-285784" y="-500090"/>
            <a:ext cx="9773848" cy="757971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42844" y="5929330"/>
            <a:ext cx="10072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Ještě vhodnější, fotografie je upravena.</a:t>
            </a:r>
            <a:endParaRPr lang="cs-CZ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5786" y="500042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Nastavení Promítání v </a:t>
            </a:r>
            <a:r>
              <a:rPr lang="cs-CZ" sz="2400" dirty="0" err="1" smtClean="0"/>
              <a:t>Zoner</a:t>
            </a:r>
            <a:r>
              <a:rPr lang="cs-CZ" sz="2400" dirty="0" smtClean="0"/>
              <a:t> </a:t>
            </a:r>
            <a:r>
              <a:rPr lang="cs-CZ" sz="2400" dirty="0" err="1" smtClean="0"/>
              <a:t>Photo</a:t>
            </a:r>
            <a:r>
              <a:rPr lang="cs-CZ" sz="2400" dirty="0" smtClean="0"/>
              <a:t> Studio je bohaté.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Prohlížeč</a:t>
            </a:r>
            <a:r>
              <a:rPr lang="cs-CZ" sz="2400" dirty="0" smtClean="0"/>
              <a:t>→</a:t>
            </a:r>
            <a:r>
              <a:rPr lang="cs-CZ" sz="2400" dirty="0" err="1" smtClean="0"/>
              <a:t>Promítání</a:t>
            </a:r>
            <a:r>
              <a:rPr lang="cs-CZ" sz="2400" dirty="0" smtClean="0"/>
              <a:t>→Promítnout s nastavením.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Doporučuji na kartě Efekty </a:t>
            </a:r>
            <a:r>
              <a:rPr lang="cs-CZ" sz="2400" b="1" dirty="0" smtClean="0"/>
              <a:t>Prolínání</a:t>
            </a:r>
            <a:r>
              <a:rPr lang="cs-CZ" sz="2400" dirty="0" smtClean="0"/>
              <a:t>:</a:t>
            </a:r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8281" t="28472" r="38281" b="31944"/>
          <a:stretch>
            <a:fillRect/>
          </a:stretch>
        </p:blipFill>
        <p:spPr bwMode="auto">
          <a:xfrm>
            <a:off x="3714744" y="1857364"/>
            <a:ext cx="428628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295</Words>
  <Application>Microsoft Office PowerPoint</Application>
  <PresentationFormat>Předvádění na obrazovce (4:3)</PresentationFormat>
  <Paragraphs>60</Paragraphs>
  <Slides>16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Majer</dc:creator>
  <cp:lastModifiedBy>Herrmann</cp:lastModifiedBy>
  <cp:revision>70</cp:revision>
  <dcterms:created xsi:type="dcterms:W3CDTF">2013-08-19T10:38:36Z</dcterms:created>
  <dcterms:modified xsi:type="dcterms:W3CDTF">2014-03-18T16:10:10Z</dcterms:modified>
</cp:coreProperties>
</file>