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98" r:id="rId3"/>
    <p:sldId id="295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6" r:id="rId38"/>
    <p:sldId id="294" r:id="rId39"/>
    <p:sldId id="297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88" autoAdjust="0"/>
  </p:normalViewPr>
  <p:slideViewPr>
    <p:cSldViewPr>
      <p:cViewPr varScale="1">
        <p:scale>
          <a:sx n="110" d="100"/>
          <a:sy n="110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632B-5455-4503-8ABC-F02A45C68EC4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AD4E9-024E-4560-B073-8FF017E7A74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E403B-DC90-4405-A97E-C87C6059A038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ChangeArrowheads="1"/>
          </p:cNvSpPr>
          <p:nvPr/>
        </p:nvSpPr>
        <p:spPr bwMode="auto">
          <a:xfrm>
            <a:off x="0" y="260271"/>
            <a:ext cx="91440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cs-CZ" sz="2000" dirty="0">
                <a:latin typeface="Calibri" pitchFamily="34" charset="0"/>
              </a:rPr>
              <a:t>				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Číslo šablony: III/2</a:t>
            </a:r>
          </a:p>
          <a:p>
            <a:pPr algn="ctr"/>
            <a:r>
              <a:rPr lang="cs-CZ" sz="2000" dirty="0" smtClean="0">
                <a:latin typeface="Calibri" pitchFamily="34" charset="0"/>
              </a:rPr>
              <a:t>VY_32_INOVACE_P4_2.15</a:t>
            </a:r>
            <a:endParaRPr lang="cs-CZ" sz="2000" dirty="0">
              <a:latin typeface="Calibri" pitchFamily="34" charset="0"/>
            </a:endParaRPr>
          </a:p>
          <a:p>
            <a:pPr algn="r"/>
            <a:r>
              <a:rPr lang="cs-CZ" sz="2000" b="1" dirty="0">
                <a:latin typeface="Calibri" pitchFamily="34" charset="0"/>
              </a:rPr>
              <a:t>Tematická oblast: </a:t>
            </a:r>
            <a:r>
              <a:rPr lang="cs-CZ" sz="2000" b="1" dirty="0" smtClean="0">
                <a:latin typeface="Calibri" pitchFamily="34" charset="0"/>
              </a:rPr>
              <a:t>Aplikační software pro práci s informacemi I.</a:t>
            </a:r>
            <a:endParaRPr lang="cs-CZ" sz="2000" b="1" dirty="0"/>
          </a:p>
          <a:p>
            <a:pPr algn="r"/>
            <a:r>
              <a:rPr lang="cs-CZ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3200" b="1" dirty="0" smtClean="0">
                <a:latin typeface="Times New Roman" pitchFamily="18" charset="0"/>
                <a:cs typeface="Times New Roman" pitchFamily="18" charset="0"/>
              </a:rPr>
              <a:t>Rastrová grafika-ořez, základy obrazu</a:t>
            </a:r>
            <a:endParaRPr lang="cs-CZ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                                                        Typ: DUM - kombinovaný</a:t>
            </a:r>
          </a:p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				Předmět: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ICT</a:t>
            </a:r>
            <a:endParaRPr lang="cs-CZ" sz="2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Ročník: 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r. (6leté),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r. (4leté)</a:t>
            </a:r>
          </a:p>
          <a:p>
            <a:pPr algn="ctr" eaLnBrk="0" hangingPunct="0"/>
            <a:endParaRPr lang="cs-CZ" dirty="0"/>
          </a:p>
        </p:txBody>
      </p:sp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2857500" y="4993605"/>
            <a:ext cx="3489325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1000" dirty="0">
                <a:solidFill>
                  <a:srgbClr val="000000"/>
                </a:solidFill>
                <a:cs typeface="Times New Roman" pitchFamily="18" charset="0"/>
              </a:rPr>
              <a:t>Zpracováno v rámci projektu</a:t>
            </a:r>
            <a:endParaRPr lang="cs-CZ" sz="800" dirty="0">
              <a:cs typeface="Times New Roman" pitchFamily="18" charset="0"/>
            </a:endParaRPr>
          </a:p>
          <a:p>
            <a:pPr algn="ctr" eaLnBrk="0" hangingPunct="0"/>
            <a:r>
              <a:rPr lang="cs-CZ" dirty="0">
                <a:solidFill>
                  <a:srgbClr val="000000"/>
                </a:solidFill>
                <a:cs typeface="Times New Roman" pitchFamily="18" charset="0"/>
              </a:rPr>
              <a:t>EU peníze školám</a:t>
            </a:r>
            <a:endParaRPr lang="cs-CZ" sz="800" dirty="0">
              <a:cs typeface="Times New Roman" pitchFamily="18" charset="0"/>
            </a:endParaRPr>
          </a:p>
          <a:p>
            <a:r>
              <a:rPr lang="cs-CZ" sz="1000" dirty="0">
                <a:latin typeface="Calibri" pitchFamily="34" charset="0"/>
                <a:cs typeface="Times New Roman" pitchFamily="18" charset="0"/>
              </a:rPr>
              <a:t>	  CZ.1.07/1.5.00/34.0296</a:t>
            </a:r>
          </a:p>
          <a:p>
            <a:pPr algn="ctr" eaLnBrk="0" hangingPunct="0"/>
            <a:r>
              <a:rPr lang="cs-CZ" sz="1300" dirty="0">
                <a:solidFill>
                  <a:srgbClr val="000000"/>
                </a:solidFill>
                <a:cs typeface="Times New Roman" pitchFamily="18" charset="0"/>
              </a:rPr>
              <a:t>Zpracovatel:</a:t>
            </a:r>
            <a:endParaRPr lang="cs-CZ" sz="800" dirty="0">
              <a:cs typeface="Times New Roman" pitchFamily="18" charset="0"/>
            </a:endParaRPr>
          </a:p>
          <a:p>
            <a:pPr algn="ctr" eaLnBrk="0" hangingPunct="0"/>
            <a:r>
              <a:rPr lang="cs-CZ" sz="2100" b="1" dirty="0">
                <a:cs typeface="Times New Roman" pitchFamily="18" charset="0"/>
              </a:rPr>
              <a:t>Mgr. </a:t>
            </a:r>
            <a:r>
              <a:rPr lang="cs-CZ" sz="2100" b="1" dirty="0" smtClean="0">
                <a:cs typeface="Times New Roman" pitchFamily="18" charset="0"/>
              </a:rPr>
              <a:t>Miroslav Filipec</a:t>
            </a:r>
            <a:endParaRPr lang="cs-CZ" sz="800" dirty="0">
              <a:cs typeface="Times New Roman" pitchFamily="18" charset="0"/>
            </a:endParaRPr>
          </a:p>
          <a:p>
            <a:pPr algn="ctr" eaLnBrk="0" hangingPunct="0"/>
            <a:r>
              <a:rPr lang="cs-CZ" sz="1300" dirty="0">
                <a:solidFill>
                  <a:srgbClr val="000000"/>
                </a:solidFill>
                <a:cs typeface="Times New Roman" pitchFamily="18" charset="0"/>
              </a:rPr>
              <a:t>Gymnázium, Třinec, příspěvková organizace</a:t>
            </a:r>
          </a:p>
          <a:p>
            <a:pPr algn="ctr" eaLnBrk="0" hangingPunct="0"/>
            <a:r>
              <a:rPr lang="cs-CZ" sz="1400" dirty="0">
                <a:solidFill>
                  <a:srgbClr val="000000"/>
                </a:solidFill>
                <a:cs typeface="Times New Roman" pitchFamily="18" charset="0"/>
              </a:rPr>
              <a:t>Datum vytvoření: </a:t>
            </a:r>
            <a:r>
              <a:rPr lang="cs-CZ" sz="1400" b="1" dirty="0">
                <a:cs typeface="Times New Roman" pitchFamily="18" charset="0"/>
              </a:rPr>
              <a:t>říjen 2012</a:t>
            </a:r>
          </a:p>
        </p:txBody>
      </p:sp>
      <p:pic>
        <p:nvPicPr>
          <p:cNvPr id="17411" name="obrázek 1" descr="\\Galerie\public\Fotky\Foto školy a učebny\Škola v říjnu 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8" y="2786063"/>
            <a:ext cx="2770187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 descr="OPVK_ver_zakladni_logolink_RGB_c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80022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2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143000" y="1150938"/>
            <a:ext cx="6856413" cy="455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2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2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3513"/>
            <a:ext cx="9144000" cy="65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5787" y="1428736"/>
            <a:ext cx="8001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Následují příklady lepších fotografií.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Počet objektů je nízký (1, 2, 3).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Dosáhnete toho tak, že: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400" dirty="0" smtClean="0"/>
              <a:t>Při focení už budete vědět, co fotíte.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400" dirty="0" smtClean="0"/>
              <a:t>Při focení se k objektu rázně přiblížíte (i zoomem).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400" b="1" dirty="0" smtClean="0"/>
              <a:t>Fotografii v editoru ořežete</a:t>
            </a:r>
            <a:r>
              <a:rPr lang="cs-CZ" sz="2400" dirty="0" smtClean="0"/>
              <a:t>. 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190.jpg"/>
          <p:cNvPicPr>
            <a:picLocks noGrp="1" noChangeAspect="1"/>
          </p:cNvPicPr>
          <p:nvPr isPhoto="1"/>
        </p:nvPicPr>
        <p:blipFill>
          <a:blip r:embed="rId2" cstate="print">
            <a:lum bright="6000"/>
          </a:blip>
          <a:stretch>
            <a:fillRect/>
          </a:stretch>
        </p:blipFill>
        <p:spPr>
          <a:xfrm>
            <a:off x="2282825" y="0"/>
            <a:ext cx="4576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397.jpg"/>
          <p:cNvPicPr>
            <a:picLocks noGrp="1" noChangeAspect="1"/>
          </p:cNvPicPr>
          <p:nvPr isPhoto="1"/>
        </p:nvPicPr>
        <p:blipFill>
          <a:blip r:embed="rId2" cstate="print">
            <a:lum bright="6000"/>
          </a:blip>
          <a:stretch>
            <a:fillRect/>
          </a:stretch>
        </p:blipFill>
        <p:spPr>
          <a:xfrm>
            <a:off x="0" y="611188"/>
            <a:ext cx="9144000" cy="5634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205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5888" y="0"/>
            <a:ext cx="8910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205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3513" y="0"/>
            <a:ext cx="8815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600.jpg"/>
          <p:cNvPicPr>
            <a:picLocks noGrp="1" noChangeAspect="1"/>
          </p:cNvPicPr>
          <p:nvPr isPhoto="1"/>
        </p:nvPicPr>
        <p:blipFill>
          <a:blip r:embed="rId2" cstate="print">
            <a:lum bright="6000" contrast="5000"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20698.jpg"/>
          <p:cNvPicPr>
            <a:picLocks noGrp="1" noChangeAspect="1"/>
          </p:cNvPicPr>
          <p:nvPr isPhoto="1"/>
        </p:nvPicPr>
        <p:blipFill>
          <a:blip r:embed="rId2" cstate="print">
            <a:lum bright="15000" contrast="10000"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7158" y="1000108"/>
            <a:ext cx="8143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Metodický list 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DUM předvádí a učí funkci ořezu fotografie.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Aplikace pro rastrový editor, např. </a:t>
            </a:r>
            <a:r>
              <a:rPr lang="cs-CZ" dirty="0" err="1" smtClean="0"/>
              <a:t>Zoner</a:t>
            </a:r>
            <a:r>
              <a:rPr lang="cs-CZ" dirty="0" smtClean="0"/>
              <a:t> </a:t>
            </a:r>
            <a:r>
              <a:rPr lang="cs-CZ" dirty="0" err="1" smtClean="0"/>
              <a:t>Photo</a:t>
            </a:r>
            <a:r>
              <a:rPr lang="cs-CZ" dirty="0" smtClean="0"/>
              <a:t> Studio 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Inovativnost je v názorné demonstraci ořezu fotografie.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Doba využití 20´.</a:t>
            </a:r>
          </a:p>
          <a:p>
            <a:pPr>
              <a:buFont typeface="Arial" pitchFamily="34" charset="0"/>
              <a:buChar char="•"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4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566.jpg"/>
          <p:cNvPicPr>
            <a:picLocks noGrp="1" noChangeAspect="1"/>
          </p:cNvPicPr>
          <p:nvPr isPhoto="1"/>
        </p:nvPicPr>
        <p:blipFill>
          <a:blip r:embed="rId2" cstate="print">
            <a:lum bright="6000" contrast="5000"/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6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68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4282" y="428604"/>
            <a:ext cx="87154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Možnosti ořezu: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 smtClean="0"/>
              <a:t>Poměr obrazu pro monitor 4:3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 smtClean="0"/>
              <a:t>Poměr obrazu pro papírové fotografie 3:2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 smtClean="0"/>
              <a:t>Nejpřesvědčivější je volný poměr</a:t>
            </a:r>
            <a:endParaRPr lang="cs-CZ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83203" b="70139"/>
          <a:stretch>
            <a:fillRect/>
          </a:stretch>
        </p:blipFill>
        <p:spPr bwMode="auto">
          <a:xfrm>
            <a:off x="5214942" y="2928933"/>
            <a:ext cx="3357554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71538" y="285728"/>
            <a:ext cx="52864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Fotografie před a po ořezu:</a:t>
            </a:r>
            <a:endParaRPr lang="cs-CZ" sz="3600" dirty="0"/>
          </a:p>
        </p:txBody>
      </p:sp>
      <p:pic>
        <p:nvPicPr>
          <p:cNvPr id="4" name="Obrázek 3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071546"/>
            <a:ext cx="4679578" cy="3107532"/>
          </a:xfrm>
          <a:prstGeom prst="rect">
            <a:avLst/>
          </a:prstGeom>
        </p:spPr>
      </p:pic>
      <p:pic>
        <p:nvPicPr>
          <p:cNvPr id="5" name="Obrázek 4" descr="2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714488"/>
            <a:ext cx="3873672" cy="4622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71538" y="285728"/>
            <a:ext cx="52864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Fotografie před a po ořezu:</a:t>
            </a:r>
            <a:endParaRPr lang="cs-CZ" sz="3600" dirty="0"/>
          </a:p>
        </p:txBody>
      </p:sp>
      <p:pic>
        <p:nvPicPr>
          <p:cNvPr id="6" name="Obrázek 5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928670"/>
            <a:ext cx="4034114" cy="2678904"/>
          </a:xfrm>
          <a:prstGeom prst="rect">
            <a:avLst/>
          </a:prstGeom>
        </p:spPr>
      </p:pic>
      <p:pic>
        <p:nvPicPr>
          <p:cNvPr id="7" name="Obrázek 6" descr="1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571744"/>
            <a:ext cx="4431895" cy="4143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57224" y="0"/>
            <a:ext cx="52864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Fotografie před a po ořezu:</a:t>
            </a:r>
            <a:endParaRPr lang="cs-CZ" sz="3600" dirty="0"/>
          </a:p>
        </p:txBody>
      </p:sp>
      <p:pic>
        <p:nvPicPr>
          <p:cNvPr id="6" name="Obrázek 5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642918"/>
            <a:ext cx="3867177" cy="2571768"/>
          </a:xfrm>
          <a:prstGeom prst="rect">
            <a:avLst/>
          </a:prstGeom>
        </p:spPr>
      </p:pic>
      <p:pic>
        <p:nvPicPr>
          <p:cNvPr id="7" name="Obrázek 6" descr="3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785794"/>
            <a:ext cx="4190997" cy="3143248"/>
          </a:xfrm>
          <a:prstGeom prst="rect">
            <a:avLst/>
          </a:prstGeom>
        </p:spPr>
      </p:pic>
      <p:pic>
        <p:nvPicPr>
          <p:cNvPr id="8" name="Obrázek 7" descr="3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500438"/>
            <a:ext cx="4119560" cy="3089670"/>
          </a:xfrm>
          <a:prstGeom prst="rect">
            <a:avLst/>
          </a:prstGeom>
        </p:spPr>
      </p:pic>
      <p:pic>
        <p:nvPicPr>
          <p:cNvPr id="9" name="Obrázek 8" descr="3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4" y="4086169"/>
            <a:ext cx="2919713" cy="2628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7350"/>
            <a:ext cx="9144000" cy="6081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14348" y="642918"/>
            <a:ext cx="79296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Po přenosu fotografií do PC k úpravě čiňte následující:</a:t>
            </a:r>
          </a:p>
          <a:p>
            <a:endParaRPr lang="cs-CZ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/>
              <a:t>Fotografie nakopírujte (zálohujte) do archivu.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/>
              <a:t>Zbytek prohlédněte a nevhodné bez soucitu DELETE ( často více než polovinu).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/>
              <a:t>U zbylých fotografií musíte </a:t>
            </a:r>
          </a:p>
          <a:p>
            <a:pPr marL="800100" lvl="1" indent="-342900">
              <a:buFont typeface="+mj-lt"/>
              <a:buAutoNum type="alphaLcPeriod"/>
            </a:pPr>
            <a:r>
              <a:rPr lang="cs-CZ" sz="2400" dirty="0" smtClean="0"/>
              <a:t>Srovnat horizont</a:t>
            </a:r>
          </a:p>
          <a:p>
            <a:pPr marL="800100" lvl="1" indent="-342900">
              <a:buFont typeface="+mj-lt"/>
              <a:buAutoNum type="alphaLcPeriod"/>
            </a:pPr>
            <a:r>
              <a:rPr lang="cs-CZ" sz="2400" dirty="0" smtClean="0">
                <a:solidFill>
                  <a:srgbClr val="FF0000"/>
                </a:solidFill>
              </a:rPr>
              <a:t>Ořezat</a:t>
            </a:r>
          </a:p>
          <a:p>
            <a:pPr marL="800100" lvl="1" indent="-342900">
              <a:buFont typeface="+mj-lt"/>
              <a:buAutoNum type="alphaLcPeriod"/>
            </a:pPr>
            <a:r>
              <a:rPr lang="cs-CZ" sz="2400" dirty="0" smtClean="0"/>
              <a:t>„Upravit expozici“- zesvětlit, ztmavit (přidat kontrast)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/>
              <a:t>Nabízejí se další možnosti (vylepšit)</a:t>
            </a:r>
            <a:endParaRPr lang="cs-CZ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63588" y="0"/>
            <a:ext cx="7616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643042" y="142852"/>
            <a:ext cx="52864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Fotografie před a po ořezu:</a:t>
            </a:r>
            <a:endParaRPr lang="cs-CZ" sz="3600" dirty="0"/>
          </a:p>
        </p:txBody>
      </p:sp>
      <p:pic>
        <p:nvPicPr>
          <p:cNvPr id="5" name="Obrázek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9952" y="857233"/>
            <a:ext cx="3652333" cy="2428891"/>
          </a:xfrm>
          <a:prstGeom prst="rect">
            <a:avLst/>
          </a:prstGeom>
        </p:spPr>
      </p:pic>
      <p:pic>
        <p:nvPicPr>
          <p:cNvPr id="8" name="Obrázek 7" descr="4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429000"/>
            <a:ext cx="4730812" cy="3328476"/>
          </a:xfrm>
          <a:prstGeom prst="rect">
            <a:avLst/>
          </a:prstGeom>
        </p:spPr>
      </p:pic>
      <p:pic>
        <p:nvPicPr>
          <p:cNvPr id="9" name="Obrázek 8" descr="4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2643182"/>
            <a:ext cx="3663026" cy="4036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7350"/>
            <a:ext cx="9144000" cy="6081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4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11138"/>
            <a:ext cx="9144000" cy="6434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4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60500" y="0"/>
            <a:ext cx="6223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643042" y="142852"/>
            <a:ext cx="52864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Fotografie před a po ořezu:</a:t>
            </a:r>
            <a:endParaRPr lang="cs-CZ" sz="3600" dirty="0"/>
          </a:p>
        </p:txBody>
      </p:sp>
      <p:pic>
        <p:nvPicPr>
          <p:cNvPr id="6" name="Obrázek 5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071545"/>
            <a:ext cx="4786346" cy="3183037"/>
          </a:xfrm>
          <a:prstGeom prst="rect">
            <a:avLst/>
          </a:prstGeom>
        </p:spPr>
      </p:pic>
      <p:pic>
        <p:nvPicPr>
          <p:cNvPr id="7" name="Obrázek 6" descr="5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785794"/>
            <a:ext cx="3716966" cy="5904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28662" y="785794"/>
            <a:ext cx="65722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Úkol pro žáky</a:t>
            </a:r>
            <a:r>
              <a:rPr lang="cs-CZ" dirty="0" smtClean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Na cvičných fotografiích z databáze školních fotografií proveďte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 smtClean="0"/>
              <a:t>Ořez v poměru 4:3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 smtClean="0"/>
              <a:t>Ořez v poměru 3:2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 smtClean="0"/>
              <a:t>Ořez ve volném poměru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Porovnejte kvalitu původní a ořezané fotografie u spolužákových </a:t>
            </a:r>
            <a:r>
              <a:rPr lang="cs-CZ" dirty="0" smtClean="0"/>
              <a:t>upravených </a:t>
            </a:r>
            <a:r>
              <a:rPr lang="cs-CZ" dirty="0" smtClean="0"/>
              <a:t>fotografií a opačně. 	</a:t>
            </a:r>
            <a:endParaRPr 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1472" y="785794"/>
            <a:ext cx="80724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Závěrem: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800" dirty="0" smtClean="0"/>
              <a:t>Vadné fotografie vyhazujte (60 %)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800" dirty="0" smtClean="0"/>
              <a:t>Každou fotografii ořežte. Kromě jediného objektu na fotografií obyčejně vše ostatní ruší.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7858148" y="6072206"/>
            <a:ext cx="92869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Konec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ovéPole 4"/>
          <p:cNvSpPr txBox="1">
            <a:spLocks noChangeArrowheads="1"/>
          </p:cNvSpPr>
          <p:nvPr/>
        </p:nvSpPr>
        <p:spPr bwMode="auto">
          <a:xfrm>
            <a:off x="500034" y="714356"/>
            <a:ext cx="835818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 smtClean="0"/>
              <a:t>Zdroje:</a:t>
            </a:r>
          </a:p>
          <a:p>
            <a:endParaRPr lang="cs-CZ" dirty="0"/>
          </a:p>
          <a:p>
            <a:r>
              <a:rPr lang="cs-CZ" dirty="0" smtClean="0"/>
              <a:t>Nejsou.</a:t>
            </a:r>
          </a:p>
          <a:p>
            <a:r>
              <a:rPr lang="cs-CZ" dirty="0" smtClean="0"/>
              <a:t>Z</a:t>
            </a:r>
            <a:r>
              <a:rPr lang="cs-CZ" dirty="0" smtClean="0"/>
              <a:t>kušenosti autora.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TextovéPole 4"/>
          <p:cNvSpPr txBox="1">
            <a:spLocks noChangeArrowheads="1"/>
          </p:cNvSpPr>
          <p:nvPr/>
        </p:nvSpPr>
        <p:spPr bwMode="auto">
          <a:xfrm>
            <a:off x="500034" y="2928934"/>
            <a:ext cx="83581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 smtClean="0"/>
              <a:t>Obrázky: </a:t>
            </a:r>
          </a:p>
          <a:p>
            <a:r>
              <a:rPr lang="cs-CZ" dirty="0" smtClean="0"/>
              <a:t>archiv autora</a:t>
            </a:r>
            <a:endParaRPr lang="cs-CZ" b="1" dirty="0" smtClean="0"/>
          </a:p>
          <a:p>
            <a:r>
              <a:rPr lang="cs-CZ" dirty="0"/>
              <a:t> 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5787" y="1428736"/>
            <a:ext cx="8001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Následují </a:t>
            </a:r>
            <a:r>
              <a:rPr lang="cs-CZ" sz="2400" dirty="0" smtClean="0"/>
              <a:t>příklady špatných fotografií. 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Většinou </a:t>
            </a:r>
            <a:r>
              <a:rPr lang="cs-CZ" sz="2400" dirty="0" smtClean="0"/>
              <a:t>je autor jen vyfotil a nic s nimi neudělal.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90 </a:t>
            </a:r>
            <a:r>
              <a:rPr lang="cs-CZ" sz="2400" dirty="0" smtClean="0"/>
              <a:t>% populace produkuje podobné fotky, neztrácejte čas jejich prohlížením.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Na </a:t>
            </a:r>
            <a:r>
              <a:rPr lang="cs-CZ" sz="2400" dirty="0" smtClean="0"/>
              <a:t>jednotlivých fotografiích není zřejmé, co autor chce fotografií ukázat (sdělit).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2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2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2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143000" y="1150938"/>
            <a:ext cx="6856413" cy="455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2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143000" y="1150938"/>
            <a:ext cx="6856413" cy="455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2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312</Words>
  <Application>Microsoft Office PowerPoint</Application>
  <PresentationFormat>Předvádění na obrazovce (4:3)</PresentationFormat>
  <Paragraphs>66</Paragraphs>
  <Slides>39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0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Majer</dc:creator>
  <cp:lastModifiedBy>Herrmann</cp:lastModifiedBy>
  <cp:revision>26</cp:revision>
  <dcterms:created xsi:type="dcterms:W3CDTF">2013-08-19T10:38:36Z</dcterms:created>
  <dcterms:modified xsi:type="dcterms:W3CDTF">2014-03-18T15:51:11Z</dcterms:modified>
</cp:coreProperties>
</file>