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7" r:id="rId4"/>
    <p:sldId id="276" r:id="rId5"/>
    <p:sldId id="275" r:id="rId6"/>
    <p:sldId id="277" r:id="rId7"/>
    <p:sldId id="278" r:id="rId8"/>
    <p:sldId id="262" r:id="rId9"/>
    <p:sldId id="261"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7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A744CA1-3D95-4CDA-AB30-A40B476EDAD1}" type="datetimeFigureOut">
              <a:rPr lang="cs-CZ" smtClean="0"/>
              <a:pPr/>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744CA1-3D95-4CDA-AB30-A40B476EDAD1}" type="datetimeFigureOut">
              <a:rPr lang="cs-CZ" smtClean="0"/>
              <a:pPr/>
              <a:t>1.4.2014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744CA1-3D95-4CDA-AB30-A40B476EDAD1}" type="datetimeFigureOut">
              <a:rPr lang="cs-CZ" smtClean="0"/>
              <a:pPr/>
              <a:t>1.4.2014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A744CA1-3D95-4CDA-AB30-A40B476EDAD1}" type="datetimeFigureOut">
              <a:rPr lang="cs-CZ" smtClean="0"/>
              <a:pPr/>
              <a:t>1.4.2014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744CA1-3D95-4CDA-AB30-A40B476EDAD1}" type="datetimeFigureOut">
              <a:rPr lang="cs-CZ" smtClean="0"/>
              <a:pPr/>
              <a:t>1.4.2014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A744CA1-3D95-4CDA-AB30-A40B476EDAD1}" type="datetimeFigureOut">
              <a:rPr lang="cs-CZ" smtClean="0"/>
              <a:pPr/>
              <a:t>1.4.2014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A744CA1-3D95-4CDA-AB30-A40B476EDAD1}" type="datetimeFigureOut">
              <a:rPr lang="cs-CZ" smtClean="0"/>
              <a:pPr/>
              <a:t>1.4.2014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44CA1-3D95-4CDA-AB30-A40B476EDAD1}" type="datetimeFigureOut">
              <a:rPr lang="cs-CZ" smtClean="0"/>
              <a:pPr/>
              <a:t>1.4.2014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69F50-B992-4027-8AD1-E83E9BFFBE9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384175"/>
            <a:ext cx="9144000" cy="3597275"/>
          </a:xfrm>
          <a:prstGeom prst="rect">
            <a:avLst/>
          </a:prstGeom>
          <a:noFill/>
          <a:ln w="9525">
            <a:noFill/>
            <a:miter lim="800000"/>
            <a:headEnd/>
            <a:tailEnd/>
          </a:ln>
        </p:spPr>
        <p:txBody>
          <a:bodyPr anchor="ctr">
            <a:spAutoFit/>
          </a:bodyPr>
          <a:lstStyle/>
          <a:p>
            <a:r>
              <a:rPr lang="cs-CZ" sz="2000" dirty="0">
                <a:latin typeface="Calibri" pitchFamily="34" charset="0"/>
              </a:rPr>
              <a:t>				</a:t>
            </a:r>
          </a:p>
          <a:p>
            <a:endParaRPr lang="cs-CZ" sz="2000" dirty="0">
              <a:latin typeface="Calibri" pitchFamily="34" charset="0"/>
              <a:cs typeface="Times New Roman" pitchFamily="18" charset="0"/>
            </a:endParaRPr>
          </a:p>
          <a:p>
            <a:r>
              <a:rPr lang="cs-CZ" sz="2000" dirty="0">
                <a:latin typeface="Calibri" pitchFamily="34" charset="0"/>
                <a:cs typeface="Times New Roman" pitchFamily="18" charset="0"/>
              </a:rPr>
              <a:t>                                                            </a:t>
            </a:r>
            <a:r>
              <a:rPr lang="cs-CZ" sz="2000" dirty="0">
                <a:latin typeface="Times New Roman" pitchFamily="18" charset="0"/>
                <a:cs typeface="Times New Roman" pitchFamily="18" charset="0"/>
              </a:rPr>
              <a:t>Číslo šablony: III/2</a:t>
            </a:r>
          </a:p>
          <a:p>
            <a:pPr algn="ctr"/>
            <a:r>
              <a:rPr lang="cs-CZ" sz="2000" dirty="0">
                <a:latin typeface="Calibri" pitchFamily="34" charset="0"/>
              </a:rPr>
              <a:t>VY_32_INOVACE</a:t>
            </a:r>
            <a:r>
              <a:rPr lang="cs-CZ" sz="2000" smtClean="0">
                <a:latin typeface="Calibri" pitchFamily="34" charset="0"/>
              </a:rPr>
              <a:t>_</a:t>
            </a:r>
            <a:r>
              <a:rPr lang="cs-CZ" sz="2000" smtClean="0"/>
              <a:t> P4_2.14 </a:t>
            </a:r>
            <a:endParaRPr lang="cs-CZ" sz="2000" dirty="0">
              <a:latin typeface="Calibri" pitchFamily="34" charset="0"/>
            </a:endParaRPr>
          </a:p>
          <a:p>
            <a:pPr algn="ctr"/>
            <a:endParaRPr lang="cs-CZ" sz="2000" dirty="0">
              <a:latin typeface="Calibri" pitchFamily="34" charset="0"/>
            </a:endParaRPr>
          </a:p>
          <a:p>
            <a:pPr algn="ctr"/>
            <a:r>
              <a:rPr lang="cs-CZ" sz="2400" b="1" dirty="0">
                <a:solidFill>
                  <a:srgbClr val="00B0F0"/>
                </a:solidFill>
                <a:latin typeface="Calibri" pitchFamily="34" charset="0"/>
              </a:rPr>
              <a:t>                      Tematická oblast: </a:t>
            </a:r>
            <a:r>
              <a:rPr lang="cs-CZ" dirty="0" smtClean="0"/>
              <a:t>Aplikační software pro práci s informacemi I. </a:t>
            </a:r>
            <a:endParaRPr lang="cs-CZ" sz="2400" b="1" dirty="0">
              <a:solidFill>
                <a:srgbClr val="00B0F0"/>
              </a:solidFill>
            </a:endParaRPr>
          </a:p>
          <a:p>
            <a:pPr algn="ctr"/>
            <a:r>
              <a:rPr lang="cs-CZ" sz="2400" b="1" dirty="0">
                <a:solidFill>
                  <a:srgbClr val="00B0F0"/>
                </a:solidFill>
                <a:latin typeface="Calibri" pitchFamily="34" charset="0"/>
              </a:rPr>
              <a:t> </a:t>
            </a:r>
            <a:r>
              <a:rPr lang="cs-CZ" sz="2400" dirty="0" smtClean="0"/>
              <a:t>Tabulkový kalkulátor-řady</a:t>
            </a:r>
            <a:endParaRPr lang="cs-CZ" sz="2800" dirty="0">
              <a:solidFill>
                <a:srgbClr val="00B0F0"/>
              </a:solidFill>
              <a:latin typeface="Calibri" pitchFamily="34" charset="0"/>
              <a:cs typeface="Times New Roman" pitchFamily="18" charset="0"/>
            </a:endParaRPr>
          </a:p>
          <a:p>
            <a:pPr algn="ctr"/>
            <a:r>
              <a:rPr lang="cs-CZ" sz="2000" dirty="0">
                <a:latin typeface="Times New Roman" pitchFamily="18" charset="0"/>
                <a:cs typeface="Times New Roman" pitchFamily="18" charset="0"/>
              </a:rPr>
              <a:t>            Typ: </a:t>
            </a:r>
            <a:r>
              <a:rPr lang="cs-CZ" sz="2000" dirty="0">
                <a:solidFill>
                  <a:srgbClr val="00B0F0"/>
                </a:solidFill>
                <a:latin typeface="Times New Roman" pitchFamily="18" charset="0"/>
                <a:cs typeface="Times New Roman" pitchFamily="18" charset="0"/>
              </a:rPr>
              <a:t>DUM - kombinovaný</a:t>
            </a:r>
          </a:p>
          <a:p>
            <a:r>
              <a:rPr lang="cs-CZ" sz="2000" dirty="0">
                <a:latin typeface="Times New Roman" pitchFamily="18" charset="0"/>
                <a:cs typeface="Times New Roman" pitchFamily="18" charset="0"/>
              </a:rPr>
              <a:t>				Předmět: </a:t>
            </a:r>
            <a:r>
              <a:rPr lang="cs-CZ" sz="2000" dirty="0">
                <a:solidFill>
                  <a:srgbClr val="00B0F0"/>
                </a:solidFill>
                <a:latin typeface="Times New Roman" pitchFamily="18" charset="0"/>
                <a:cs typeface="Times New Roman" pitchFamily="18" charset="0"/>
              </a:rPr>
              <a:t>ICT	</a:t>
            </a:r>
            <a:r>
              <a:rPr lang="cs-CZ" sz="2000" dirty="0">
                <a:latin typeface="Times New Roman" pitchFamily="18" charset="0"/>
                <a:cs typeface="Times New Roman" pitchFamily="18" charset="0"/>
              </a:rPr>
              <a:t>	</a:t>
            </a:r>
          </a:p>
          <a:p>
            <a:r>
              <a:rPr lang="cs-CZ" sz="2000" dirty="0">
                <a:latin typeface="Times New Roman" pitchFamily="18" charset="0"/>
                <a:cs typeface="Times New Roman" pitchFamily="18" charset="0"/>
              </a:rPr>
              <a:t>			      Ročník:  </a:t>
            </a:r>
            <a:r>
              <a:rPr lang="cs-CZ" sz="2000" dirty="0">
                <a:solidFill>
                  <a:srgbClr val="00B0F0"/>
                </a:solidFill>
                <a:latin typeface="Times New Roman" pitchFamily="18" charset="0"/>
                <a:cs typeface="Times New Roman" pitchFamily="18" charset="0"/>
              </a:rPr>
              <a:t>3. r. (6leté), 1. r. (4leté)</a:t>
            </a:r>
          </a:p>
          <a:p>
            <a:pPr algn="ctr" eaLnBrk="0" hangingPunct="0"/>
            <a:endParaRPr lang="cs-CZ" dirty="0">
              <a:latin typeface="Calibri" pitchFamily="34" charset="0"/>
            </a:endParaRPr>
          </a:p>
        </p:txBody>
      </p:sp>
      <p:sp>
        <p:nvSpPr>
          <p:cNvPr id="13314" name="Rectangle 3"/>
          <p:cNvSpPr>
            <a:spLocks noChangeArrowheads="1"/>
          </p:cNvSpPr>
          <p:nvPr/>
        </p:nvSpPr>
        <p:spPr bwMode="auto">
          <a:xfrm>
            <a:off x="2857500" y="4940300"/>
            <a:ext cx="3489325" cy="1600200"/>
          </a:xfrm>
          <a:prstGeom prst="rect">
            <a:avLst/>
          </a:prstGeom>
          <a:noFill/>
          <a:ln w="9525">
            <a:noFill/>
            <a:miter lim="800000"/>
            <a:headEnd/>
            <a:tailEnd/>
          </a:ln>
        </p:spPr>
        <p:txBody>
          <a:bodyPr anchor="ctr">
            <a:spAutoFit/>
          </a:bodyPr>
          <a:lstStyle/>
          <a:p>
            <a:pPr algn="ctr"/>
            <a:r>
              <a:rPr lang="cs-CZ" sz="1000" dirty="0">
                <a:solidFill>
                  <a:srgbClr val="000000"/>
                </a:solidFill>
                <a:latin typeface="Calibri" pitchFamily="34" charset="0"/>
                <a:cs typeface="Times New Roman" pitchFamily="18" charset="0"/>
              </a:rPr>
              <a:t>Zpracováno v rámci projektu</a:t>
            </a:r>
            <a:endParaRPr lang="cs-CZ" sz="800" dirty="0">
              <a:latin typeface="Calibri" pitchFamily="34" charset="0"/>
              <a:cs typeface="Times New Roman" pitchFamily="18" charset="0"/>
            </a:endParaRPr>
          </a:p>
          <a:p>
            <a:pPr algn="ctr" eaLnBrk="0" hangingPunct="0"/>
            <a:r>
              <a:rPr lang="cs-CZ" dirty="0">
                <a:solidFill>
                  <a:srgbClr val="000000"/>
                </a:solidFill>
                <a:latin typeface="Calibri" pitchFamily="34" charset="0"/>
                <a:cs typeface="Times New Roman" pitchFamily="18" charset="0"/>
              </a:rPr>
              <a:t>EU peníze školám</a:t>
            </a:r>
            <a:endParaRPr lang="cs-CZ" sz="800" dirty="0">
              <a:latin typeface="Calibri" pitchFamily="34" charset="0"/>
            </a:endParaRPr>
          </a:p>
          <a:p>
            <a:r>
              <a:rPr lang="cs-CZ" sz="1000" dirty="0">
                <a:latin typeface="Calibri" pitchFamily="34" charset="0"/>
              </a:rPr>
              <a:t>	  CZ.1.07/1.5.00/34.0296</a:t>
            </a:r>
          </a:p>
          <a:p>
            <a:pPr algn="ctr" eaLnBrk="0" hangingPunct="0"/>
            <a:r>
              <a:rPr lang="cs-CZ" sz="1300" dirty="0">
                <a:solidFill>
                  <a:srgbClr val="000000"/>
                </a:solidFill>
                <a:latin typeface="Calibri" pitchFamily="34" charset="0"/>
                <a:cs typeface="Times New Roman" pitchFamily="18" charset="0"/>
              </a:rPr>
              <a:t>Zpracovatel:</a:t>
            </a:r>
            <a:endParaRPr lang="cs-CZ" sz="800" dirty="0">
              <a:latin typeface="Calibri" pitchFamily="34" charset="0"/>
            </a:endParaRPr>
          </a:p>
          <a:p>
            <a:pPr algn="ctr" eaLnBrk="0" hangingPunct="0"/>
            <a:r>
              <a:rPr lang="cs-CZ" sz="2100" b="1" dirty="0">
                <a:solidFill>
                  <a:srgbClr val="00B0F0"/>
                </a:solidFill>
                <a:latin typeface="Calibri" pitchFamily="34" charset="0"/>
                <a:cs typeface="Times New Roman" pitchFamily="18" charset="0"/>
              </a:rPr>
              <a:t>Mgr. René </a:t>
            </a:r>
            <a:r>
              <a:rPr lang="cs-CZ" sz="2100" b="1" dirty="0" err="1">
                <a:solidFill>
                  <a:srgbClr val="00B0F0"/>
                </a:solidFill>
                <a:latin typeface="Calibri" pitchFamily="34" charset="0"/>
                <a:cs typeface="Times New Roman" pitchFamily="18" charset="0"/>
              </a:rPr>
              <a:t>Brauner</a:t>
            </a:r>
            <a:endParaRPr lang="cs-CZ" sz="800" dirty="0">
              <a:latin typeface="Calibri" pitchFamily="34" charset="0"/>
            </a:endParaRPr>
          </a:p>
          <a:p>
            <a:pPr algn="ctr" eaLnBrk="0" hangingPunct="0"/>
            <a:r>
              <a:rPr lang="cs-CZ" sz="1300" dirty="0">
                <a:solidFill>
                  <a:srgbClr val="000000"/>
                </a:solidFill>
                <a:latin typeface="Calibri" pitchFamily="34" charset="0"/>
                <a:cs typeface="Times New Roman" pitchFamily="18" charset="0"/>
              </a:rPr>
              <a:t>Gymnázium, Třinec, příspěvková organizace</a:t>
            </a:r>
          </a:p>
          <a:p>
            <a:pPr algn="ctr" eaLnBrk="0" hangingPunct="0"/>
            <a:r>
              <a:rPr lang="cs-CZ" sz="1300" dirty="0">
                <a:solidFill>
                  <a:srgbClr val="000000"/>
                </a:solidFill>
                <a:latin typeface="Calibri" pitchFamily="34" charset="0"/>
                <a:cs typeface="Times New Roman" pitchFamily="18" charset="0"/>
              </a:rPr>
              <a:t>Datum vytvoření:</a:t>
            </a:r>
            <a:r>
              <a:rPr lang="cs-CZ" sz="1300" b="1" dirty="0">
                <a:solidFill>
                  <a:srgbClr val="33CCFF"/>
                </a:solidFill>
                <a:latin typeface="Calibri" pitchFamily="34" charset="0"/>
                <a:cs typeface="Times New Roman" pitchFamily="18" charset="0"/>
              </a:rPr>
              <a:t> </a:t>
            </a:r>
            <a:r>
              <a:rPr lang="cs-CZ" sz="1300" b="1" dirty="0" smtClean="0">
                <a:solidFill>
                  <a:srgbClr val="33CCFF"/>
                </a:solidFill>
                <a:latin typeface="Calibri" pitchFamily="34" charset="0"/>
                <a:cs typeface="Times New Roman" pitchFamily="18" charset="0"/>
              </a:rPr>
              <a:t>únor 2014</a:t>
            </a:r>
            <a:endParaRPr lang="cs-CZ" dirty="0">
              <a:latin typeface="Calibri" pitchFamily="34" charset="0"/>
            </a:endParaRPr>
          </a:p>
        </p:txBody>
      </p:sp>
      <p:pic>
        <p:nvPicPr>
          <p:cNvPr id="13315" name="obrázek 1" descr="\\Galerie\public\Fotky\Foto školy a učebny\Škola v říjnu 03.JPG"/>
          <p:cNvPicPr>
            <a:picLocks noChangeAspect="1" noChangeArrowheads="1"/>
          </p:cNvPicPr>
          <p:nvPr/>
        </p:nvPicPr>
        <p:blipFill>
          <a:blip r:embed="rId2" cstate="print"/>
          <a:srcRect/>
          <a:stretch>
            <a:fillRect/>
          </a:stretch>
        </p:blipFill>
        <p:spPr bwMode="auto">
          <a:xfrm>
            <a:off x="3348038" y="3213100"/>
            <a:ext cx="2914650" cy="1655763"/>
          </a:xfrm>
          <a:prstGeom prst="rect">
            <a:avLst/>
          </a:prstGeom>
          <a:noFill/>
          <a:ln w="9525">
            <a:noFill/>
            <a:miter lim="800000"/>
            <a:headEnd/>
            <a:tailEnd/>
          </a:ln>
        </p:spPr>
      </p:pic>
      <p:pic>
        <p:nvPicPr>
          <p:cNvPr id="13317" name="Picture 5" descr="OPVK_ver_zakladni_logolink_RGB_cz"/>
          <p:cNvPicPr>
            <a:picLocks noChangeAspect="1" noChangeArrowheads="1"/>
          </p:cNvPicPr>
          <p:nvPr/>
        </p:nvPicPr>
        <p:blipFill>
          <a:blip r:embed="rId3" cstate="print"/>
          <a:srcRect/>
          <a:stretch>
            <a:fillRect/>
          </a:stretch>
        </p:blipFill>
        <p:spPr bwMode="auto">
          <a:xfrm>
            <a:off x="0" y="0"/>
            <a:ext cx="1800225" cy="477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Metodický list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Prezentace je určena k procvičení učiva ve 3. ročníku šestiletého studia a 1. ročníku čtyřletého studia. Je </a:t>
            </a:r>
            <a:r>
              <a:rPr lang="cs-CZ" smtClean="0"/>
              <a:t>možné ji </a:t>
            </a:r>
            <a:r>
              <a:rPr lang="cs-CZ" dirty="0" smtClean="0"/>
              <a:t>zařadit i do plánů seminářů ICT v rámci opakování. </a:t>
            </a:r>
          </a:p>
          <a:p>
            <a:r>
              <a:rPr lang="cs-CZ" dirty="0" smtClean="0"/>
              <a:t>Prezentace vede žáka k dobrému ovládání tabulkového kalkulátoru, prezentované učivo se ihned aplikuje do výuky. Žák prokazuje znalost práce s Excelem. </a:t>
            </a:r>
          </a:p>
          <a:p>
            <a:r>
              <a:rPr lang="cs-CZ" dirty="0" smtClean="0"/>
              <a:t>Úkoly řeší žáci samostatně na pracovních stanicích. Mohou používat doporučené učebnice, </a:t>
            </a:r>
            <a:r>
              <a:rPr lang="cs-CZ" dirty="0" err="1" smtClean="0"/>
              <a:t>google</a:t>
            </a:r>
            <a:r>
              <a:rPr lang="cs-CZ" dirty="0" smtClean="0"/>
              <a:t> nebo </a:t>
            </a:r>
            <a:r>
              <a:rPr lang="cs-CZ" dirty="0" err="1" smtClean="0"/>
              <a:t>wikipedii</a:t>
            </a:r>
            <a:r>
              <a:rPr lang="cs-CZ" dirty="0" smtClean="0"/>
              <a:t> – popřípadě nápovědu v programu Excel.</a:t>
            </a:r>
          </a:p>
          <a:p>
            <a:r>
              <a:rPr lang="cs-CZ" dirty="0" smtClean="0"/>
              <a:t>Práce a následná kontrola probíhají ve spolupráci s učitelem.</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Excel – řady</a:t>
            </a:r>
            <a:endParaRPr lang="cs-CZ" b="1" dirty="0"/>
          </a:p>
        </p:txBody>
      </p:sp>
      <p:sp>
        <p:nvSpPr>
          <p:cNvPr id="3" name="Podnadpis 2"/>
          <p:cNvSpPr>
            <a:spLocks noGrp="1"/>
          </p:cNvSpPr>
          <p:nvPr>
            <p:ph type="subTitle" idx="1"/>
          </p:nvPr>
        </p:nvSpPr>
        <p:spPr>
          <a:xfrm>
            <a:off x="214282" y="1196752"/>
            <a:ext cx="8929718" cy="5472608"/>
          </a:xfrm>
        </p:spPr>
        <p:txBody>
          <a:bodyPr>
            <a:normAutofit lnSpcReduction="10000"/>
          </a:bodyPr>
          <a:lstStyle/>
          <a:p>
            <a:pPr algn="l">
              <a:buFont typeface="Arial" pitchFamily="34" charset="0"/>
              <a:buChar char="•"/>
            </a:pPr>
            <a:r>
              <a:rPr lang="cs-CZ" sz="2400" dirty="0" smtClean="0">
                <a:solidFill>
                  <a:schemeClr val="tx1"/>
                </a:solidFill>
              </a:rPr>
              <a:t>Data lze rychle zadávat tak, že umožníte, aby aplikace Microsoft Office Excel data automaticky opakovala, nebo můžete oblasti vyplnit daty automaticky.</a:t>
            </a:r>
          </a:p>
          <a:p>
            <a:pPr algn="l"/>
            <a:r>
              <a:rPr lang="cs-CZ" sz="2400" dirty="0" smtClean="0">
                <a:solidFill>
                  <a:schemeClr val="tx1"/>
                </a:solidFill>
              </a:rPr>
              <a:t>Které činnosti lze udělat:</a:t>
            </a:r>
          </a:p>
          <a:p>
            <a:pPr algn="l">
              <a:buFont typeface="Arial" pitchFamily="34" charset="0"/>
              <a:buChar char="•"/>
            </a:pPr>
            <a:r>
              <a:rPr lang="cs-CZ" sz="2400" dirty="0" smtClean="0">
                <a:solidFill>
                  <a:schemeClr val="tx1"/>
                </a:solidFill>
              </a:rPr>
              <a:t>    Automatické opakování položek již zadaných ve sloupci</a:t>
            </a:r>
          </a:p>
          <a:p>
            <a:pPr algn="l">
              <a:buFont typeface="Arial" pitchFamily="34" charset="0"/>
              <a:buChar char="•"/>
            </a:pPr>
            <a:r>
              <a:rPr lang="cs-CZ" sz="2400" dirty="0" smtClean="0">
                <a:solidFill>
                  <a:schemeClr val="tx1"/>
                </a:solidFill>
              </a:rPr>
              <a:t>    Vyplnění oblasti daty pomocí úchytu</a:t>
            </a:r>
          </a:p>
          <a:p>
            <a:pPr algn="l">
              <a:buFont typeface="Arial" pitchFamily="34" charset="0"/>
              <a:buChar char="•"/>
            </a:pPr>
            <a:r>
              <a:rPr lang="cs-CZ" sz="2400" dirty="0" smtClean="0">
                <a:solidFill>
                  <a:schemeClr val="tx1"/>
                </a:solidFill>
              </a:rPr>
              <a:t>    Vyplnění sousedních buněk daty</a:t>
            </a:r>
          </a:p>
          <a:p>
            <a:pPr algn="l">
              <a:buFont typeface="Arial" pitchFamily="34" charset="0"/>
              <a:buChar char="•"/>
            </a:pPr>
            <a:r>
              <a:rPr lang="cs-CZ" sz="2400" dirty="0" smtClean="0">
                <a:solidFill>
                  <a:schemeClr val="tx1"/>
                </a:solidFill>
              </a:rPr>
              <a:t>    Vyplnění sousedních buněk vzorci</a:t>
            </a:r>
          </a:p>
          <a:p>
            <a:pPr algn="l">
              <a:buFont typeface="Arial" pitchFamily="34" charset="0"/>
              <a:buChar char="•"/>
            </a:pPr>
            <a:r>
              <a:rPr lang="cs-CZ" sz="2400" dirty="0" smtClean="0">
                <a:solidFill>
                  <a:schemeClr val="tx1"/>
                </a:solidFill>
              </a:rPr>
              <a:t>    Vyplnění řady čísel, kalendářních dat nebo jiných předdefinovaných položek řad</a:t>
            </a:r>
          </a:p>
          <a:p>
            <a:pPr algn="l">
              <a:buFont typeface="Arial" pitchFamily="34" charset="0"/>
              <a:buChar char="•"/>
            </a:pPr>
            <a:r>
              <a:rPr lang="cs-CZ" sz="2400" dirty="0" smtClean="0">
                <a:solidFill>
                  <a:schemeClr val="tx1"/>
                </a:solidFill>
              </a:rPr>
              <a:t>    Vyplnění oblasti daty pomocí vlastní řady</a:t>
            </a:r>
          </a:p>
          <a:p>
            <a:pPr algn="l">
              <a:buFont typeface="Arial" pitchFamily="34" charset="0"/>
              <a:buChar char="•"/>
            </a:pPr>
            <a:endParaRPr lang="cs-CZ" sz="2400" dirty="0" smtClean="0">
              <a:solidFill>
                <a:schemeClr val="tx1"/>
              </a:solidFill>
            </a:endParaRPr>
          </a:p>
          <a:p>
            <a:pPr algn="l">
              <a:buFont typeface="Arial" pitchFamily="34" charset="0"/>
              <a:buChar char="•"/>
            </a:pPr>
            <a:r>
              <a:rPr lang="cs-CZ" sz="1300" dirty="0" smtClean="0">
                <a:solidFill>
                  <a:schemeClr val="tx1"/>
                </a:solidFill>
              </a:rPr>
              <a:t>TIP: </a:t>
            </a:r>
            <a:r>
              <a:rPr lang="cs-CZ" sz="1300" b="1" dirty="0" smtClean="0">
                <a:solidFill>
                  <a:schemeClr val="tx1"/>
                </a:solidFill>
              </a:rPr>
              <a:t>Automatické vyplňování</a:t>
            </a:r>
            <a:r>
              <a:rPr lang="cs-CZ" sz="1300" dirty="0" smtClean="0">
                <a:solidFill>
                  <a:schemeClr val="tx1"/>
                </a:solidFill>
              </a:rPr>
              <a:t> můžete potlačit tak, že při přetahování úchytu výběru dvou či více buněk podržíte klávesu CTRL. Vybrané hodnoty tak budou zkopírovány do sousedních buněk a aplikace Excel nerozšíří řadu.</a:t>
            </a:r>
            <a:endParaRPr lang="cs-CZ" sz="13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Excel – řady</a:t>
            </a:r>
            <a:endParaRPr lang="cs-CZ" b="1" dirty="0"/>
          </a:p>
        </p:txBody>
      </p:sp>
      <p:sp>
        <p:nvSpPr>
          <p:cNvPr id="3" name="Podnadpis 2"/>
          <p:cNvSpPr>
            <a:spLocks noGrp="1"/>
          </p:cNvSpPr>
          <p:nvPr>
            <p:ph type="subTitle" idx="1"/>
          </p:nvPr>
        </p:nvSpPr>
        <p:spPr>
          <a:xfrm>
            <a:off x="214282" y="1052736"/>
            <a:ext cx="5077798" cy="5805264"/>
          </a:xfrm>
        </p:spPr>
        <p:txBody>
          <a:bodyPr>
            <a:normAutofit fontScale="92500" lnSpcReduction="20000"/>
          </a:bodyPr>
          <a:lstStyle/>
          <a:p>
            <a:pPr algn="l">
              <a:buFont typeface="Arial" pitchFamily="34" charset="0"/>
              <a:buChar char="•"/>
            </a:pPr>
            <a:r>
              <a:rPr lang="cs-CZ" sz="2400" dirty="0" smtClean="0">
                <a:solidFill>
                  <a:schemeClr val="tx1"/>
                </a:solidFill>
              </a:rPr>
              <a:t>Vyberte buňky obsahující data, kterými chcete vyplnit sousední buňky. Přetáhněte úchyt přes buňky, které chcete vyplnit. Úchyt je ve výchozím nastavení zobrazen, ale je možné jej skrýt.</a:t>
            </a:r>
          </a:p>
          <a:p>
            <a:pPr algn="l">
              <a:buFont typeface="Arial" pitchFamily="34" charset="0"/>
              <a:buChar char="•"/>
            </a:pPr>
            <a:endParaRPr lang="cs-CZ" sz="2400" dirty="0" smtClean="0">
              <a:solidFill>
                <a:schemeClr val="tx1"/>
              </a:solidFill>
            </a:endParaRPr>
          </a:p>
          <a:p>
            <a:pPr algn="l">
              <a:buFont typeface="Arial" pitchFamily="34" charset="0"/>
              <a:buChar char="•"/>
            </a:pPr>
            <a:r>
              <a:rPr lang="cs-CZ" sz="2400" dirty="0" smtClean="0">
                <a:solidFill>
                  <a:schemeClr val="tx1"/>
                </a:solidFill>
              </a:rPr>
              <a:t>Po přetažení úchytu se zobrazí tlačítko Možnosti automatického vyplnění Vzhled tlačítka, pomocí něhož je možné zvolit způsob vyplnění výběru. Klepnutím na příkaz Pouze vyplnit formáty můžete například zvolit, že chcete vyplnit pouze formáty buněk, a klepnutím na příkaz Vyplnit bez formátování můžete zvolit, že chcete vyplnit pouze obsah buněk.</a:t>
            </a:r>
          </a:p>
          <a:p>
            <a:pPr algn="l">
              <a:buFont typeface="Arial" pitchFamily="34" charset="0"/>
              <a:buChar char="•"/>
            </a:pPr>
            <a:endParaRPr lang="cs-CZ" sz="2400" dirty="0" smtClean="0">
              <a:solidFill>
                <a:schemeClr val="tx1"/>
              </a:solidFill>
            </a:endParaRPr>
          </a:p>
          <a:p>
            <a:pPr algn="l"/>
            <a:r>
              <a:rPr lang="cs-CZ" sz="1500" dirty="0" smtClean="0">
                <a:solidFill>
                  <a:schemeClr val="tx1"/>
                </a:solidFill>
              </a:rPr>
              <a:t>* Buňky listu můžete vyplnit daty pomocí příkazu Vyplnit. Můžete také nastavit, aby aplikace Excel na základě vytvořeného vzoru automaticky pokračovala v řadě čísel, kombinací čísel a textu, kalendářních dat nebo časových období.</a:t>
            </a:r>
            <a:endParaRPr lang="cs-CZ" sz="1500" dirty="0">
              <a:solidFill>
                <a:schemeClr val="tx1"/>
              </a:solidFill>
            </a:endParaRPr>
          </a:p>
        </p:txBody>
      </p:sp>
      <p:sp>
        <p:nvSpPr>
          <p:cNvPr id="6" name="Podnadpis 2"/>
          <p:cNvSpPr txBox="1">
            <a:spLocks/>
          </p:cNvSpPr>
          <p:nvPr/>
        </p:nvSpPr>
        <p:spPr>
          <a:xfrm>
            <a:off x="7956376" y="2060848"/>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1</a:t>
            </a:r>
            <a:endParaRPr kumimoji="0" lang="cs-CZ" sz="3200" b="0" i="0" u="none" strike="noStrike" kern="1200" cap="none" spc="0" normalizeH="0" baseline="0" noProof="0" dirty="0">
              <a:ln>
                <a:noFill/>
              </a:ln>
              <a:effectLst/>
              <a:uLnTx/>
              <a:uFillTx/>
              <a:latin typeface="+mn-lt"/>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5551761" y="2564904"/>
            <a:ext cx="3592239" cy="410761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6173171" y="0"/>
            <a:ext cx="2970830" cy="1988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normAutofit fontScale="90000"/>
          </a:bodyPr>
          <a:lstStyle/>
          <a:p>
            <a:r>
              <a:rPr lang="cs-CZ" b="1" dirty="0" smtClean="0"/>
              <a:t>Excel – Vyplnění sousedních buněk vzorci</a:t>
            </a:r>
            <a:endParaRPr lang="cs-CZ" b="1" dirty="0"/>
          </a:p>
        </p:txBody>
      </p:sp>
      <p:sp>
        <p:nvSpPr>
          <p:cNvPr id="3" name="Podnadpis 2"/>
          <p:cNvSpPr>
            <a:spLocks noGrp="1"/>
          </p:cNvSpPr>
          <p:nvPr>
            <p:ph type="subTitle" idx="1"/>
          </p:nvPr>
        </p:nvSpPr>
        <p:spPr>
          <a:xfrm>
            <a:off x="214282" y="980728"/>
            <a:ext cx="8750206" cy="2520280"/>
          </a:xfrm>
        </p:spPr>
        <p:txBody>
          <a:bodyPr>
            <a:normAutofit/>
          </a:bodyPr>
          <a:lstStyle/>
          <a:p>
            <a:pPr algn="l">
              <a:buFont typeface="Arial" pitchFamily="34" charset="0"/>
              <a:buChar char="•"/>
            </a:pPr>
            <a:r>
              <a:rPr lang="cs-CZ" sz="2400" dirty="0" smtClean="0">
                <a:solidFill>
                  <a:schemeClr val="tx1"/>
                </a:solidFill>
              </a:rPr>
              <a:t>Vyberte buňku obsahující </a:t>
            </a:r>
            <a:r>
              <a:rPr lang="cs-CZ" sz="2400" dirty="0" smtClean="0">
                <a:solidFill>
                  <a:srgbClr val="FF0000"/>
                </a:solidFill>
              </a:rPr>
              <a:t>vzorec</a:t>
            </a:r>
            <a:r>
              <a:rPr lang="cs-CZ" sz="2400" dirty="0" smtClean="0">
                <a:solidFill>
                  <a:schemeClr val="tx1"/>
                </a:solidFill>
              </a:rPr>
              <a:t>, kterým chcete vyplnit sousední buňky.</a:t>
            </a:r>
          </a:p>
          <a:p>
            <a:pPr algn="l">
              <a:buFont typeface="Arial" pitchFamily="34" charset="0"/>
              <a:buChar char="•"/>
            </a:pPr>
            <a:r>
              <a:rPr lang="cs-CZ" sz="2400" dirty="0" smtClean="0">
                <a:solidFill>
                  <a:schemeClr val="tx1"/>
                </a:solidFill>
              </a:rPr>
              <a:t>    Přetáhněte úchyt přes buňky, které chcete vyplnit.</a:t>
            </a:r>
          </a:p>
          <a:p>
            <a:pPr algn="l">
              <a:buFont typeface="Arial" pitchFamily="34" charset="0"/>
              <a:buChar char="•"/>
            </a:pPr>
            <a:r>
              <a:rPr lang="cs-CZ" sz="2400" dirty="0" smtClean="0">
                <a:solidFill>
                  <a:schemeClr val="tx1"/>
                </a:solidFill>
              </a:rPr>
              <a:t>    Chcete-li zvolit způsob vyplnění výběru, klepněte na tlačítko Možnosti automatického vyplnění Vzhled tlačítka a potom na požadovaný příkaz.</a:t>
            </a:r>
            <a:endParaRPr lang="cs-CZ" sz="1500" dirty="0">
              <a:solidFill>
                <a:schemeClr val="tx1"/>
              </a:solidFill>
            </a:endParaRPr>
          </a:p>
        </p:txBody>
      </p:sp>
      <p:sp>
        <p:nvSpPr>
          <p:cNvPr id="6" name="Podnadpis 2"/>
          <p:cNvSpPr txBox="1">
            <a:spLocks/>
          </p:cNvSpPr>
          <p:nvPr/>
        </p:nvSpPr>
        <p:spPr>
          <a:xfrm>
            <a:off x="2195736" y="6093296"/>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2</a:t>
            </a:r>
            <a:endParaRPr kumimoji="0" lang="cs-CZ" sz="3200" b="0" i="0" u="none" strike="noStrike" kern="1200" cap="none" spc="0" normalizeH="0" baseline="0" noProof="0" dirty="0">
              <a:ln>
                <a:noFill/>
              </a:ln>
              <a:effectLst/>
              <a:uLnTx/>
              <a:uFillTx/>
              <a:latin typeface="+mn-lt"/>
              <a:ea typeface="+mn-ea"/>
              <a:cs typeface="+mn-cs"/>
            </a:endParaRPr>
          </a:p>
        </p:txBody>
      </p:sp>
      <p:pic>
        <p:nvPicPr>
          <p:cNvPr id="4" name="Picture 3"/>
          <p:cNvPicPr>
            <a:picLocks noChangeAspect="1" noChangeArrowheads="1"/>
          </p:cNvPicPr>
          <p:nvPr/>
        </p:nvPicPr>
        <p:blipFill>
          <a:blip r:embed="rId2" cstate="print"/>
          <a:srcRect/>
          <a:stretch>
            <a:fillRect/>
          </a:stretch>
        </p:blipFill>
        <p:spPr bwMode="auto">
          <a:xfrm>
            <a:off x="3635896" y="3645024"/>
            <a:ext cx="5324475"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normAutofit/>
          </a:bodyPr>
          <a:lstStyle/>
          <a:p>
            <a:r>
              <a:rPr lang="cs-CZ" b="1" dirty="0" smtClean="0"/>
              <a:t>Excel – Vyplnění řady kalendářních dat</a:t>
            </a:r>
            <a:endParaRPr lang="cs-CZ" b="1" dirty="0"/>
          </a:p>
        </p:txBody>
      </p:sp>
      <p:sp>
        <p:nvSpPr>
          <p:cNvPr id="3" name="Podnadpis 2"/>
          <p:cNvSpPr>
            <a:spLocks noGrp="1"/>
          </p:cNvSpPr>
          <p:nvPr>
            <p:ph type="subTitle" idx="1"/>
          </p:nvPr>
        </p:nvSpPr>
        <p:spPr>
          <a:xfrm>
            <a:off x="214282" y="980728"/>
            <a:ext cx="8750206" cy="3528392"/>
          </a:xfrm>
        </p:spPr>
        <p:txBody>
          <a:bodyPr>
            <a:normAutofit lnSpcReduction="10000"/>
          </a:bodyPr>
          <a:lstStyle/>
          <a:p>
            <a:pPr algn="l">
              <a:buFont typeface="Arial" pitchFamily="34" charset="0"/>
              <a:buChar char="•"/>
            </a:pPr>
            <a:r>
              <a:rPr lang="cs-CZ" sz="2400" dirty="0" smtClean="0">
                <a:solidFill>
                  <a:schemeClr val="tx1"/>
                </a:solidFill>
              </a:rPr>
              <a:t>Pomocí úchytu je možné rychle vyplnit buňky v oblasti řadou čísel či dat nebo předdefinovanou řadou pro dny, týdny, měsíce či roky.</a:t>
            </a:r>
          </a:p>
          <a:p>
            <a:pPr algn="l">
              <a:buFont typeface="Arial" pitchFamily="34" charset="0"/>
              <a:buChar char="•"/>
            </a:pPr>
            <a:endParaRPr lang="cs-CZ" sz="2400" dirty="0" smtClean="0">
              <a:solidFill>
                <a:schemeClr val="tx1"/>
              </a:solidFill>
            </a:endParaRPr>
          </a:p>
          <a:p>
            <a:pPr algn="l">
              <a:buFont typeface="Arial" pitchFamily="34" charset="0"/>
              <a:buChar char="•"/>
            </a:pPr>
            <a:r>
              <a:rPr lang="cs-CZ" sz="2400" dirty="0" smtClean="0">
                <a:solidFill>
                  <a:schemeClr val="tx1"/>
                </a:solidFill>
              </a:rPr>
              <a:t>Typ řady můžete určit také přetažením úchytu přes oblast pravým tlačítkem myši a následným klepnutím na příslušný příkaz v místní nabídce. Pokud je například počáteční hodnotou datum Leden 2002 a klepnete na příkaz Vyplnit měsíce, bude vytvořena řada Únor 2002, Březen 2002 atd. Klepnete-li na příkaz Vyplnit roky, bude vytvořena řada Leden 2003, Únor 2004 atd.</a:t>
            </a:r>
            <a:endParaRPr lang="cs-CZ" sz="1500" dirty="0">
              <a:solidFill>
                <a:schemeClr val="tx1"/>
              </a:solidFill>
            </a:endParaRPr>
          </a:p>
        </p:txBody>
      </p:sp>
      <p:sp>
        <p:nvSpPr>
          <p:cNvPr id="6" name="Podnadpis 2"/>
          <p:cNvSpPr txBox="1">
            <a:spLocks/>
          </p:cNvSpPr>
          <p:nvPr/>
        </p:nvSpPr>
        <p:spPr>
          <a:xfrm>
            <a:off x="7884368" y="4581128"/>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3</a:t>
            </a:r>
            <a:endParaRPr kumimoji="0" lang="cs-CZ" sz="3200" b="0" i="0" u="none" strike="noStrike" kern="1200" cap="none" spc="0" normalizeH="0" baseline="0" noProof="0" dirty="0">
              <a:ln>
                <a:noFill/>
              </a:ln>
              <a:effectLst/>
              <a:uLnTx/>
              <a:uFillTx/>
              <a:latin typeface="+mn-lt"/>
              <a:ea typeface="+mn-ea"/>
              <a:cs typeface="+mn-cs"/>
            </a:endParaRPr>
          </a:p>
        </p:txBody>
      </p:sp>
      <p:pic>
        <p:nvPicPr>
          <p:cNvPr id="1028" name="Picture 4"/>
          <p:cNvPicPr>
            <a:picLocks noChangeAspect="1" noChangeArrowheads="1"/>
          </p:cNvPicPr>
          <p:nvPr/>
        </p:nvPicPr>
        <p:blipFill>
          <a:blip r:embed="rId2" cstate="print"/>
          <a:srcRect/>
          <a:stretch>
            <a:fillRect/>
          </a:stretch>
        </p:blipFill>
        <p:spPr bwMode="auto">
          <a:xfrm>
            <a:off x="172194" y="5164800"/>
            <a:ext cx="8864302" cy="1504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0" y="0"/>
            <a:ext cx="8929718" cy="3140968"/>
          </a:xfrm>
        </p:spPr>
        <p:txBody>
          <a:bodyPr>
            <a:normAutofit fontScale="92500" lnSpcReduction="20000"/>
          </a:bodyPr>
          <a:lstStyle/>
          <a:p>
            <a:pPr algn="l"/>
            <a:r>
              <a:rPr lang="cs-CZ" sz="2400" b="1" dirty="0" smtClean="0">
                <a:solidFill>
                  <a:schemeClr val="tx1"/>
                </a:solidFill>
              </a:rPr>
              <a:t>Automatické vyplnění řady pro přizpůsobený lineární trend</a:t>
            </a:r>
          </a:p>
          <a:p>
            <a:pPr algn="l">
              <a:buFont typeface="Arial" pitchFamily="34" charset="0"/>
              <a:buChar char="•"/>
            </a:pPr>
            <a:r>
              <a:rPr lang="cs-CZ" sz="2400" dirty="0" smtClean="0">
                <a:solidFill>
                  <a:schemeClr val="tx1"/>
                </a:solidFill>
              </a:rPr>
              <a:t>V lineárních řadách se hodnota kroku nebo rozdíl mezi první a další hodnotou v řadě přičítá k počáteční hodnotě a dále ke každé následující hodnotě.</a:t>
            </a:r>
          </a:p>
          <a:p>
            <a:pPr algn="l">
              <a:buFont typeface="Arial" pitchFamily="34" charset="0"/>
              <a:buChar char="•"/>
            </a:pPr>
            <a:endParaRPr lang="cs-CZ" sz="2400" dirty="0" smtClean="0">
              <a:solidFill>
                <a:schemeClr val="tx1"/>
              </a:solidFill>
            </a:endParaRPr>
          </a:p>
          <a:p>
            <a:pPr algn="l">
              <a:buFont typeface="Arial" pitchFamily="34" charset="0"/>
              <a:buChar char="•"/>
            </a:pPr>
            <a:r>
              <a:rPr lang="cs-CZ" sz="2400" dirty="0" smtClean="0">
                <a:solidFill>
                  <a:schemeClr val="tx1"/>
                </a:solidFill>
              </a:rPr>
              <a:t>Počáteční výběr		Rozšířená lineární řada</a:t>
            </a:r>
          </a:p>
          <a:p>
            <a:pPr algn="l">
              <a:buFont typeface="Arial" pitchFamily="34" charset="0"/>
              <a:buChar char="•"/>
            </a:pPr>
            <a:r>
              <a:rPr lang="cs-CZ" sz="2400" dirty="0" smtClean="0">
                <a:solidFill>
                  <a:schemeClr val="tx1"/>
                </a:solidFill>
              </a:rPr>
              <a:t>1, 2 				3, 4, 5</a:t>
            </a:r>
          </a:p>
          <a:p>
            <a:pPr algn="l">
              <a:buFont typeface="Arial" pitchFamily="34" charset="0"/>
              <a:buChar char="•"/>
            </a:pPr>
            <a:r>
              <a:rPr lang="cs-CZ" sz="2400" dirty="0" smtClean="0">
                <a:solidFill>
                  <a:schemeClr val="tx1"/>
                </a:solidFill>
              </a:rPr>
              <a:t>1, 3 				5, 7, 9</a:t>
            </a:r>
          </a:p>
          <a:p>
            <a:pPr algn="l">
              <a:buFont typeface="Arial" pitchFamily="34" charset="0"/>
              <a:buChar char="•"/>
            </a:pPr>
            <a:r>
              <a:rPr lang="cs-CZ" sz="2400" dirty="0" smtClean="0">
                <a:solidFill>
                  <a:schemeClr val="tx1"/>
                </a:solidFill>
              </a:rPr>
              <a:t>100, 95 			90, 85</a:t>
            </a:r>
            <a:endParaRPr lang="cs-CZ" sz="1500" dirty="0">
              <a:solidFill>
                <a:schemeClr val="tx1"/>
              </a:solidFill>
            </a:endParaRPr>
          </a:p>
        </p:txBody>
      </p:sp>
      <p:sp>
        <p:nvSpPr>
          <p:cNvPr id="8" name="Podnadpis 2"/>
          <p:cNvSpPr txBox="1">
            <a:spLocks/>
          </p:cNvSpPr>
          <p:nvPr/>
        </p:nvSpPr>
        <p:spPr>
          <a:xfrm>
            <a:off x="0" y="3501008"/>
            <a:ext cx="9144000" cy="3168352"/>
          </a:xfrm>
          <a:prstGeom prst="rect">
            <a:avLst/>
          </a:prstGeom>
        </p:spPr>
        <p:txBody>
          <a:bodyPr vert="horz" lIns="91440" tIns="45720" rIns="91440" bIns="45720" rtlCol="0">
            <a:normAutofit fontScale="92500" lnSpcReduction="10000"/>
          </a:bodyPr>
          <a:lstStyle/>
          <a:p>
            <a:pPr lvl="0">
              <a:spcBef>
                <a:spcPct val="20000"/>
              </a:spcBef>
            </a:pPr>
            <a:r>
              <a:rPr lang="cs-CZ" sz="2400" b="1" dirty="0" smtClean="0"/>
              <a:t>Automatické vyplnění řady pro geometrický trend</a:t>
            </a:r>
            <a:endParaRPr lang="cs-CZ" sz="2400" dirty="0" smtClean="0"/>
          </a:p>
          <a:p>
            <a:pPr lvl="0">
              <a:spcBef>
                <a:spcPct val="20000"/>
              </a:spcBef>
              <a:buFont typeface="Arial" pitchFamily="34" charset="0"/>
              <a:buChar char="•"/>
            </a:pPr>
            <a:r>
              <a:rPr lang="cs-CZ" sz="2400" dirty="0" smtClean="0"/>
              <a:t>První počáteční hodnota je vynásobena hodnotou kroku. Hodnotou kroku je potom vynásoben tento a každý následující součin.</a:t>
            </a:r>
          </a:p>
          <a:p>
            <a:pPr lvl="0">
              <a:spcBef>
                <a:spcPct val="20000"/>
              </a:spcBef>
              <a:buFont typeface="Arial" pitchFamily="34" charset="0"/>
              <a:buChar char="•"/>
            </a:pPr>
            <a:endParaRPr lang="cs-CZ" sz="2400" dirty="0" smtClean="0"/>
          </a:p>
          <a:p>
            <a:pPr lvl="0">
              <a:spcBef>
                <a:spcPct val="20000"/>
              </a:spcBef>
              <a:buFont typeface="Arial" pitchFamily="34" charset="0"/>
              <a:buChar char="•"/>
            </a:pPr>
            <a:r>
              <a:rPr lang="cs-CZ" sz="2400" dirty="0" smtClean="0"/>
              <a:t>Počáteční výběr 		Rozšířená geometrická řada</a:t>
            </a:r>
          </a:p>
          <a:p>
            <a:pPr lvl="0">
              <a:spcBef>
                <a:spcPct val="20000"/>
              </a:spcBef>
              <a:buFont typeface="Arial" pitchFamily="34" charset="0"/>
              <a:buChar char="•"/>
            </a:pPr>
            <a:r>
              <a:rPr lang="cs-CZ" sz="2400" dirty="0" smtClean="0"/>
              <a:t>1, 2 				4, 8, 16</a:t>
            </a:r>
          </a:p>
          <a:p>
            <a:pPr lvl="0">
              <a:spcBef>
                <a:spcPct val="20000"/>
              </a:spcBef>
              <a:buFont typeface="Arial" pitchFamily="34" charset="0"/>
              <a:buChar char="•"/>
            </a:pPr>
            <a:r>
              <a:rPr lang="cs-CZ" sz="2400" dirty="0" smtClean="0"/>
              <a:t>1, 3 				9, 27, 81</a:t>
            </a:r>
          </a:p>
          <a:p>
            <a:pPr lvl="0">
              <a:spcBef>
                <a:spcPct val="20000"/>
              </a:spcBef>
              <a:buFont typeface="Arial" pitchFamily="34" charset="0"/>
              <a:buChar char="•"/>
            </a:pPr>
            <a:r>
              <a:rPr lang="cs-CZ" sz="2400" dirty="0" smtClean="0"/>
              <a:t>2, 3 				4,5, 6,75, 10,125</a:t>
            </a:r>
            <a:endParaRPr kumimoji="0" lang="cs-CZ" sz="15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Cvičení</a:t>
            </a:r>
            <a:endParaRPr lang="cs-CZ" b="1" dirty="0"/>
          </a:p>
        </p:txBody>
      </p:sp>
      <p:sp>
        <p:nvSpPr>
          <p:cNvPr id="3" name="Podnadpis 2"/>
          <p:cNvSpPr>
            <a:spLocks noGrp="1"/>
          </p:cNvSpPr>
          <p:nvPr>
            <p:ph type="subTitle" idx="1"/>
          </p:nvPr>
        </p:nvSpPr>
        <p:spPr>
          <a:xfrm>
            <a:off x="142844" y="1196752"/>
            <a:ext cx="8858312" cy="1944216"/>
          </a:xfrm>
        </p:spPr>
        <p:txBody>
          <a:bodyPr>
            <a:normAutofit fontScale="92500" lnSpcReduction="10000"/>
          </a:bodyPr>
          <a:lstStyle/>
          <a:p>
            <a:pPr marL="514350" indent="-514350" algn="l">
              <a:buFont typeface="+mj-lt"/>
              <a:buAutoNum type="arabicPeriod"/>
            </a:pPr>
            <a:r>
              <a:rPr lang="cs-CZ" dirty="0" smtClean="0">
                <a:solidFill>
                  <a:schemeClr val="tx1"/>
                </a:solidFill>
              </a:rPr>
              <a:t>Vložte do buněk A1, B1 hodnoty, stiskněte úchyt pravým </a:t>
            </a:r>
            <a:r>
              <a:rPr lang="cs-CZ" dirty="0" err="1" smtClean="0">
                <a:solidFill>
                  <a:schemeClr val="tx1"/>
                </a:solidFill>
              </a:rPr>
              <a:t>tl</a:t>
            </a:r>
            <a:r>
              <a:rPr lang="cs-CZ" dirty="0" smtClean="0">
                <a:solidFill>
                  <a:schemeClr val="tx1"/>
                </a:solidFill>
              </a:rPr>
              <a:t>. myši a táhněte doprava – pak myš pusťte.</a:t>
            </a:r>
          </a:p>
          <a:p>
            <a:pPr marL="514350" indent="-514350" algn="l">
              <a:buFont typeface="+mj-lt"/>
              <a:buAutoNum type="arabicPeriod"/>
            </a:pPr>
            <a:r>
              <a:rPr lang="cs-CZ" dirty="0" smtClean="0">
                <a:solidFill>
                  <a:schemeClr val="tx1"/>
                </a:solidFill>
              </a:rPr>
              <a:t>Seznamte se s </a:t>
            </a:r>
            <a:r>
              <a:rPr lang="cs-CZ" dirty="0" smtClean="0">
                <a:solidFill>
                  <a:srgbClr val="FF0000"/>
                </a:solidFill>
              </a:rPr>
              <a:t>kontextovým menu</a:t>
            </a:r>
            <a:r>
              <a:rPr lang="cs-CZ" dirty="0" smtClean="0">
                <a:solidFill>
                  <a:schemeClr val="tx1"/>
                </a:solidFill>
              </a:rPr>
              <a:t>, využijte pro to nápovědu F1 a webovou stránku </a:t>
            </a:r>
            <a:r>
              <a:rPr lang="cs-CZ" dirty="0" err="1" smtClean="0">
                <a:solidFill>
                  <a:schemeClr val="tx1"/>
                </a:solidFill>
              </a:rPr>
              <a:t>Microsoftu</a:t>
            </a:r>
            <a:r>
              <a:rPr lang="cs-CZ" dirty="0" smtClean="0">
                <a:solidFill>
                  <a:schemeClr val="tx1"/>
                </a:solidFill>
              </a:rPr>
              <a:t>.</a:t>
            </a:r>
            <a:endParaRPr lang="cs-CZ" dirty="0">
              <a:solidFill>
                <a:schemeClr val="tx1"/>
              </a:solidFill>
            </a:endParaRPr>
          </a:p>
        </p:txBody>
      </p:sp>
      <p:pic>
        <p:nvPicPr>
          <p:cNvPr id="4098" name="Picture 2"/>
          <p:cNvPicPr>
            <a:picLocks noChangeAspect="1" noChangeArrowheads="1"/>
          </p:cNvPicPr>
          <p:nvPr/>
        </p:nvPicPr>
        <p:blipFill>
          <a:blip r:embed="rId2" cstate="print"/>
          <a:srcRect/>
          <a:stretch>
            <a:fillRect/>
          </a:stretch>
        </p:blipFill>
        <p:spPr bwMode="auto">
          <a:xfrm>
            <a:off x="395536" y="3140969"/>
            <a:ext cx="7403513" cy="3717032"/>
          </a:xfrm>
          <a:prstGeom prst="rect">
            <a:avLst/>
          </a:prstGeom>
          <a:noFill/>
          <a:ln w="9525">
            <a:noFill/>
            <a:miter lim="800000"/>
            <a:headEnd/>
            <a:tailEnd/>
          </a:ln>
        </p:spPr>
      </p:pic>
      <p:sp>
        <p:nvSpPr>
          <p:cNvPr id="6" name="Podnadpis 2"/>
          <p:cNvSpPr txBox="1">
            <a:spLocks/>
          </p:cNvSpPr>
          <p:nvPr/>
        </p:nvSpPr>
        <p:spPr>
          <a:xfrm>
            <a:off x="7884368" y="4581128"/>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5</a:t>
            </a:r>
            <a:endParaRPr kumimoji="0" lang="cs-CZ" sz="32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0"/>
            <a:ext cx="8640960" cy="1470025"/>
          </a:xfrm>
        </p:spPr>
        <p:txBody>
          <a:bodyPr>
            <a:normAutofit/>
          </a:bodyPr>
          <a:lstStyle/>
          <a:p>
            <a:pPr algn="l"/>
            <a:r>
              <a:rPr lang="cs-CZ" b="1" dirty="0" smtClean="0"/>
              <a:t>Citace zdrojů</a:t>
            </a:r>
            <a:endParaRPr lang="cs-CZ" b="1" u="sng" dirty="0"/>
          </a:p>
        </p:txBody>
      </p:sp>
      <p:sp>
        <p:nvSpPr>
          <p:cNvPr id="3" name="Podnadpis 2"/>
          <p:cNvSpPr>
            <a:spLocks noGrp="1"/>
          </p:cNvSpPr>
          <p:nvPr>
            <p:ph type="subTitle" idx="1"/>
          </p:nvPr>
        </p:nvSpPr>
        <p:spPr>
          <a:xfrm>
            <a:off x="285720" y="1714488"/>
            <a:ext cx="8643998" cy="2214578"/>
          </a:xfrm>
        </p:spPr>
        <p:txBody>
          <a:bodyPr>
            <a:normAutofit lnSpcReduction="10000"/>
          </a:bodyPr>
          <a:lstStyle/>
          <a:p>
            <a:pPr algn="l"/>
            <a:r>
              <a:rPr lang="cs-CZ" sz="2400" dirty="0" smtClean="0"/>
              <a:t>VACEK, Jiří. </a:t>
            </a:r>
            <a:r>
              <a:rPr lang="cs-CZ" sz="2400" i="1" dirty="0" smtClean="0"/>
              <a:t>Excel</a:t>
            </a:r>
            <a:r>
              <a:rPr lang="cs-CZ" sz="2400" dirty="0" smtClean="0"/>
              <a:t>. Praha: </a:t>
            </a:r>
            <a:r>
              <a:rPr lang="cs-CZ" sz="2400" dirty="0" err="1" smtClean="0"/>
              <a:t>Computer</a:t>
            </a:r>
            <a:r>
              <a:rPr lang="cs-CZ" sz="2400" dirty="0" smtClean="0"/>
              <a:t> </a:t>
            </a:r>
            <a:r>
              <a:rPr lang="cs-CZ" sz="2400" dirty="0" err="1" smtClean="0"/>
              <a:t>Press</a:t>
            </a:r>
            <a:r>
              <a:rPr lang="cs-CZ" sz="2400" dirty="0" smtClean="0"/>
              <a:t>, 1997, ISBN 80-7226-005-7. </a:t>
            </a:r>
          </a:p>
          <a:p>
            <a:pPr algn="l"/>
            <a:r>
              <a:rPr lang="cs-CZ" sz="2400" dirty="0" smtClean="0"/>
              <a:t>MICROSOFT. </a:t>
            </a:r>
            <a:r>
              <a:rPr lang="cs-CZ" sz="2400" b="1" dirty="0" smtClean="0"/>
              <a:t>Plánování hodnot v řadách</a:t>
            </a:r>
          </a:p>
          <a:p>
            <a:pPr algn="l"/>
            <a:r>
              <a:rPr lang="cs-CZ" sz="2400" dirty="0" smtClean="0"/>
              <a:t>[online]. [cit. 6.2.2014]. Dostupný na WWW: http://office.</a:t>
            </a:r>
            <a:r>
              <a:rPr lang="cs-CZ" sz="2400" dirty="0" err="1" smtClean="0"/>
              <a:t>microsoft.com</a:t>
            </a:r>
            <a:r>
              <a:rPr lang="cs-CZ" sz="2400" dirty="0" smtClean="0"/>
              <a:t>/</a:t>
            </a:r>
            <a:r>
              <a:rPr lang="cs-CZ" sz="2400" dirty="0" err="1" smtClean="0"/>
              <a:t>cs</a:t>
            </a:r>
            <a:r>
              <a:rPr lang="cs-CZ" sz="2400" dirty="0" smtClean="0"/>
              <a:t>-</a:t>
            </a:r>
            <a:r>
              <a:rPr lang="cs-CZ" sz="2400" dirty="0" err="1" smtClean="0"/>
              <a:t>cz</a:t>
            </a:r>
            <a:r>
              <a:rPr lang="cs-CZ" sz="2400" dirty="0" smtClean="0"/>
              <a:t>/</a:t>
            </a:r>
            <a:r>
              <a:rPr lang="cs-CZ" sz="2400" dirty="0" err="1" smtClean="0"/>
              <a:t>excel</a:t>
            </a:r>
            <a:r>
              <a:rPr lang="cs-CZ" sz="2400" dirty="0" smtClean="0"/>
              <a:t>-help/</a:t>
            </a:r>
            <a:r>
              <a:rPr lang="cs-CZ" sz="2400" dirty="0" err="1" smtClean="0"/>
              <a:t>automaticke</a:t>
            </a:r>
            <a:r>
              <a:rPr lang="cs-CZ" sz="2400" dirty="0" smtClean="0"/>
              <a:t>-</a:t>
            </a:r>
            <a:r>
              <a:rPr lang="cs-CZ" sz="2400" dirty="0" err="1" smtClean="0"/>
              <a:t>vyplneni</a:t>
            </a:r>
            <a:r>
              <a:rPr lang="cs-CZ" sz="2400" dirty="0" smtClean="0"/>
              <a:t>-</a:t>
            </a:r>
            <a:r>
              <a:rPr lang="cs-CZ" sz="2400" dirty="0" err="1" smtClean="0"/>
              <a:t>bunek</a:t>
            </a:r>
            <a:r>
              <a:rPr lang="cs-CZ" sz="2400" dirty="0" smtClean="0"/>
              <a:t>-listu-daty-HP001216366.aspx#</a:t>
            </a:r>
            <a:r>
              <a:rPr lang="cs-CZ" sz="2400" dirty="0" err="1" smtClean="0"/>
              <a:t>BMautorepeat</a:t>
            </a:r>
            <a:endParaRPr lang="cs-CZ" sz="2400" dirty="0" smtClean="0"/>
          </a:p>
        </p:txBody>
      </p:sp>
      <p:sp>
        <p:nvSpPr>
          <p:cNvPr id="4" name="Podnadpis 2"/>
          <p:cNvSpPr txBox="1">
            <a:spLocks/>
          </p:cNvSpPr>
          <p:nvPr/>
        </p:nvSpPr>
        <p:spPr>
          <a:xfrm>
            <a:off x="214282" y="4214818"/>
            <a:ext cx="8786874" cy="221457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Podnadpis 2"/>
          <p:cNvSpPr txBox="1">
            <a:spLocks/>
          </p:cNvSpPr>
          <p:nvPr/>
        </p:nvSpPr>
        <p:spPr>
          <a:xfrm>
            <a:off x="357158" y="4357694"/>
            <a:ext cx="8643998" cy="221457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0" i="0" u="none" strike="noStrike" kern="1200" cap="none" spc="0" normalizeH="0" baseline="0" noProof="0" dirty="0" smtClean="0">
                <a:ln>
                  <a:noFill/>
                </a:ln>
                <a:solidFill>
                  <a:schemeClr val="tx1">
                    <a:tint val="75000"/>
                  </a:schemeClr>
                </a:solidFill>
                <a:effectLst/>
                <a:uLnTx/>
                <a:uFillTx/>
                <a:latin typeface="+mn-lt"/>
                <a:ea typeface="+mn-ea"/>
                <a:cs typeface="+mn-cs"/>
              </a:rPr>
              <a:t>Obrázky:</a:t>
            </a:r>
          </a:p>
          <a:p>
            <a:pPr>
              <a:spcBef>
                <a:spcPct val="20000"/>
              </a:spcBef>
              <a:defRPr/>
            </a:pPr>
            <a:r>
              <a:rPr lang="cs-CZ" sz="2400" dirty="0" smtClean="0"/>
              <a:t>archiv autora</a:t>
            </a:r>
            <a:endParaRPr kumimoji="0" lang="cs-CZ"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636</Words>
  <Application>Microsoft Office PowerPoint</Application>
  <PresentationFormat>Předvádění na obrazovce (4:3)</PresentationFormat>
  <Paragraphs>74</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sady Office</vt:lpstr>
      <vt:lpstr>Snímek 1</vt:lpstr>
      <vt:lpstr>Metodický list</vt:lpstr>
      <vt:lpstr>Excel – řady</vt:lpstr>
      <vt:lpstr>Excel – řady</vt:lpstr>
      <vt:lpstr>Excel – Vyplnění sousedních buněk vzorci</vt:lpstr>
      <vt:lpstr>Excel – Vyplnění řady kalendářních dat</vt:lpstr>
      <vt:lpstr>Snímek 7</vt:lpstr>
      <vt:lpstr>Cvičení</vt:lpstr>
      <vt:lpstr>Citace zdrojů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Datový typ</dc:title>
  <dc:creator>Tomáš Kočí</dc:creator>
  <cp:lastModifiedBy>František Stachovec in memoriam</cp:lastModifiedBy>
  <cp:revision>75</cp:revision>
  <dcterms:created xsi:type="dcterms:W3CDTF">2014-01-08T13:04:20Z</dcterms:created>
  <dcterms:modified xsi:type="dcterms:W3CDTF">2014-04-01T09:59:32Z</dcterms:modified>
</cp:coreProperties>
</file>