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68" r:id="rId5"/>
    <p:sldId id="263" r:id="rId6"/>
    <p:sldId id="273" r:id="rId7"/>
    <p:sldId id="274" r:id="rId8"/>
    <p:sldId id="262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384175"/>
            <a:ext cx="9144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</a:p>
          <a:p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r>
              <a:rPr lang="cs-CZ" sz="2000" dirty="0">
                <a:latin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>
                <a:latin typeface="Calibri" pitchFamily="34" charset="0"/>
              </a:rPr>
              <a:t>VY_32_INOVACE</a:t>
            </a:r>
            <a:r>
              <a:rPr lang="cs-CZ" sz="2000" dirty="0" smtClean="0">
                <a:latin typeface="Calibri" pitchFamily="34" charset="0"/>
              </a:rPr>
              <a:t>_</a:t>
            </a:r>
            <a:r>
              <a:rPr lang="cs-CZ" sz="2000" dirty="0" smtClean="0"/>
              <a:t> P4_2.3 </a:t>
            </a:r>
            <a:endParaRPr lang="cs-CZ" sz="2000" dirty="0">
              <a:latin typeface="Calibri" pitchFamily="34" charset="0"/>
            </a:endParaRPr>
          </a:p>
          <a:p>
            <a:pPr algn="ctr"/>
            <a:endParaRPr lang="cs-CZ" sz="2000" dirty="0"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                     Tematická oblast: </a:t>
            </a:r>
            <a:r>
              <a:rPr lang="cs-CZ" dirty="0" smtClean="0"/>
              <a:t>Aplikační software pro práci s informacemi I. </a:t>
            </a:r>
            <a:endParaRPr lang="cs-CZ" sz="2400" b="1" dirty="0">
              <a:solidFill>
                <a:srgbClr val="00B0F0"/>
              </a:solidFill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cs-CZ" sz="2400" dirty="0" smtClean="0"/>
              <a:t>Tabulkový kalkulátor-databázové funkce </a:t>
            </a:r>
            <a:endParaRPr lang="cs-CZ" sz="2800" dirty="0">
              <a:solidFill>
                <a:srgbClr val="00B0F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ICT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      Ročník: 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r. (6leté), 1. r. (4leté)</a:t>
            </a:r>
          </a:p>
          <a:p>
            <a:pPr algn="ctr" eaLnBrk="0" hangingPunct="0"/>
            <a:endParaRPr lang="cs-CZ" dirty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857500" y="4940300"/>
            <a:ext cx="3489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Zpracováno v rámci projektu</a:t>
            </a:r>
            <a:endParaRPr lang="cs-CZ" sz="800" dirty="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EU peníze školám</a:t>
            </a:r>
            <a:endParaRPr lang="cs-CZ" sz="800" dirty="0">
              <a:latin typeface="Calibri" pitchFamily="34" charset="0"/>
            </a:endParaRPr>
          </a:p>
          <a:p>
            <a:r>
              <a:rPr lang="cs-CZ" sz="1000" dirty="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Zpracovatel: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Mgr. René </a:t>
            </a:r>
            <a:r>
              <a:rPr lang="cs-CZ" sz="2100" b="1" dirty="0" err="1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Brauner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Datum vytvoření:</a:t>
            </a:r>
            <a:r>
              <a:rPr lang="cs-CZ" sz="1300" b="1" dirty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300" b="1" dirty="0" smtClean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únor 2014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13315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2914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Prezentace je určena k procvičení učiva ve 3. ročníku šestiletého studia a 1. ročníku čtyřletého studia. Je </a:t>
            </a:r>
            <a:r>
              <a:rPr lang="cs-CZ" smtClean="0"/>
              <a:t>možné ji </a:t>
            </a:r>
            <a:r>
              <a:rPr lang="cs-CZ" dirty="0" smtClean="0"/>
              <a:t>zařadit i do plánů seminářů ICT v rámci opakování. </a:t>
            </a:r>
          </a:p>
          <a:p>
            <a:r>
              <a:rPr lang="cs-CZ" dirty="0" smtClean="0"/>
              <a:t>Prezentace vede žáka k dobrému ovládání tabulkového kalkulátoru, prezentované učivo se ihned aplikuje do výuky. Žák prokazuje znalost práce s Excelem. </a:t>
            </a:r>
          </a:p>
          <a:p>
            <a:r>
              <a:rPr lang="cs-CZ" dirty="0" smtClean="0"/>
              <a:t>Úkoly řeší žáci samostatně na pracovních stanicích. Mohou používat doporučené učebnice, </a:t>
            </a:r>
            <a:r>
              <a:rPr lang="cs-CZ" dirty="0" err="1" smtClean="0"/>
              <a:t>google</a:t>
            </a:r>
            <a:r>
              <a:rPr lang="cs-CZ" dirty="0" smtClean="0"/>
              <a:t> nebo </a:t>
            </a:r>
            <a:r>
              <a:rPr lang="cs-CZ" dirty="0" err="1" smtClean="0"/>
              <a:t>wikipedii</a:t>
            </a:r>
            <a:r>
              <a:rPr lang="cs-CZ" dirty="0" smtClean="0"/>
              <a:t> – popřípadě nápovědu v programu Excel.</a:t>
            </a:r>
          </a:p>
          <a:p>
            <a:r>
              <a:rPr lang="cs-CZ" dirty="0" smtClean="0"/>
              <a:t>Práce a následná kontrola probíhají ve spolupráci s učitelem.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Excel – databázové funkce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484784"/>
            <a:ext cx="8929718" cy="151558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klikněte na tlačítko „Vložit funkci“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v poli „Vybrat kategorii“ zvolte položku Databáze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zjistěte, které funkce jsou v této sekci k dispozici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072198" y="6286520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1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143248"/>
            <a:ext cx="41052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Syntaxe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24744"/>
            <a:ext cx="8678198" cy="4804586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Název_funkce</a:t>
            </a:r>
            <a:r>
              <a:rPr lang="cs-CZ" sz="2400" dirty="0" smtClean="0">
                <a:solidFill>
                  <a:schemeClr val="tx1"/>
                </a:solidFill>
              </a:rPr>
              <a:t>(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databáze</a:t>
            </a:r>
            <a:r>
              <a:rPr lang="cs-CZ" sz="2400" dirty="0" smtClean="0">
                <a:solidFill>
                  <a:schemeClr val="tx1"/>
                </a:solidFill>
              </a:rPr>
              <a:t>;</a:t>
            </a:r>
            <a:r>
              <a:rPr lang="cs-CZ" sz="2400" b="1" dirty="0" smtClean="0">
                <a:solidFill>
                  <a:srgbClr val="00B050"/>
                </a:solidFill>
              </a:rPr>
              <a:t>pole</a:t>
            </a:r>
            <a:r>
              <a:rPr lang="cs-CZ" sz="2400" dirty="0" smtClean="0">
                <a:solidFill>
                  <a:schemeClr val="tx1"/>
                </a:solidFill>
              </a:rPr>
              <a:t>;</a:t>
            </a:r>
            <a:r>
              <a:rPr lang="cs-CZ" sz="2400" b="1" dirty="0" smtClean="0">
                <a:solidFill>
                  <a:schemeClr val="tx1"/>
                </a:solidFill>
              </a:rPr>
              <a:t>kritéria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Databáze</a:t>
            </a:r>
            <a:r>
              <a:rPr lang="cs-CZ" sz="2400" dirty="0" smtClean="0">
                <a:solidFill>
                  <a:schemeClr val="tx1"/>
                </a:solidFill>
              </a:rPr>
              <a:t>     je oblast buněk, která tvoří seznam nebo databázi. Databáze je seznam souvisejících dat, ve kterých řádky souvisejících informací představují záznamy a sloupce dat jsou pole. První řádek seznamu obsahuje popisky sloupců.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rgbClr val="00B050"/>
                </a:solidFill>
              </a:rPr>
              <a:t>Pole</a:t>
            </a:r>
            <a:r>
              <a:rPr lang="cs-CZ" sz="2400" dirty="0" smtClean="0">
                <a:solidFill>
                  <a:schemeClr val="tx1"/>
                </a:solidFill>
              </a:rPr>
              <a:t>     určuje, který sloupec je ve funkci používán. Zadejte popisek sloupce v uvozovkách, například "Stáří" či "Výnos", nebo číslo (bez uvozovek) představující umístění sloupce v seznamu: hodnota 1 představuje první sloupec, hodnota 2 druhý sloupec atd.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Kritéria</a:t>
            </a:r>
            <a:r>
              <a:rPr lang="cs-CZ" sz="2400" dirty="0" smtClean="0">
                <a:solidFill>
                  <a:schemeClr val="tx1"/>
                </a:solidFill>
              </a:rPr>
              <a:t>     je oblast buněk, která obsahuje zadaná kritéria. Pro argument kritéria můžete použít libovolnou oblast, která zahrnuje nejméně jeden popisek sloupce a nejméně jednu buňku pod popiskem sloupce určující podmínku sloupce.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Funkce DPRŮMĚR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786874" cy="2857520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Vrátí průměr hodnot v poli (sloupci) záznamů v seznamu nebo databázi, které splňují zadaná kritéria.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500298" y="6357958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2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9975" y="4076700"/>
            <a:ext cx="553402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Funkce DSMODCH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786874" cy="2857520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Vrátí směrodatnou odchylku základního souboru pomocí čísel v poli (sloupci) záznamů v seznamu nebo v databázi, která splňují zadané podmínky.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500298" y="6357958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3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9025" y="4076700"/>
            <a:ext cx="55149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Funkce DMAX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786874" cy="2857520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Vrátí maximální hodnotu v poli (sloupci) záznamů v seznamu nebo databázi, která splňuje zadané podmínky.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500298" y="6357958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4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2350" y="4048125"/>
            <a:ext cx="55816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Cvičení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1196752"/>
            <a:ext cx="8858312" cy="551839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Navrhněte použití databázové funkce DMAX, DMIN, DVAR (přečtěte si nápovědu k těmto funkcím).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Vytvořte tabulku, vynásobte hodnoty v poli s celými čísly pomocí funkce DSOUČIN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70025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Citace zdrojů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643998" cy="2214578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VACEK, Jiří. </a:t>
            </a:r>
            <a:r>
              <a:rPr lang="cs-CZ" sz="2400" i="1" dirty="0" smtClean="0"/>
              <a:t>Excel</a:t>
            </a:r>
            <a:r>
              <a:rPr lang="cs-CZ" sz="2400" dirty="0" smtClean="0"/>
              <a:t>. Praha: </a:t>
            </a:r>
            <a:r>
              <a:rPr lang="cs-CZ" sz="2400" dirty="0" err="1" smtClean="0"/>
              <a:t>Computer</a:t>
            </a:r>
            <a:r>
              <a:rPr lang="cs-CZ" sz="2400" dirty="0" smtClean="0"/>
              <a:t> </a:t>
            </a:r>
            <a:r>
              <a:rPr lang="cs-CZ" sz="2400" dirty="0" err="1" smtClean="0"/>
              <a:t>Press</a:t>
            </a:r>
            <a:r>
              <a:rPr lang="cs-CZ" sz="2400" dirty="0" smtClean="0"/>
              <a:t>, 1997, ISBN 80-7226-005-7. </a:t>
            </a:r>
          </a:p>
          <a:p>
            <a:pPr algn="l"/>
            <a:r>
              <a:rPr lang="cs-CZ" sz="2400" dirty="0" smtClean="0"/>
              <a:t>MICROSOFT. </a:t>
            </a:r>
            <a:r>
              <a:rPr lang="cs-CZ" sz="2400" i="1" dirty="0" smtClean="0"/>
              <a:t>Funkce databáze</a:t>
            </a:r>
            <a:r>
              <a:rPr lang="cs-CZ" sz="2400" dirty="0" smtClean="0"/>
              <a:t> [online]. [cit. 4.2.2014]. Dostupný na WWW: http://office.</a:t>
            </a:r>
            <a:r>
              <a:rPr lang="cs-CZ" sz="2400" dirty="0" err="1" smtClean="0"/>
              <a:t>microsoft.com</a:t>
            </a:r>
            <a:r>
              <a:rPr lang="cs-CZ" sz="2400" dirty="0" smtClean="0"/>
              <a:t>/</a:t>
            </a:r>
            <a:r>
              <a:rPr lang="cs-CZ" sz="2400" dirty="0" err="1" smtClean="0"/>
              <a:t>cs</a:t>
            </a:r>
            <a:r>
              <a:rPr lang="cs-CZ" sz="2400" dirty="0" smtClean="0"/>
              <a:t>-</a:t>
            </a:r>
            <a:r>
              <a:rPr lang="cs-CZ" sz="2400" dirty="0" err="1" smtClean="0"/>
              <a:t>cz</a:t>
            </a:r>
            <a:r>
              <a:rPr lang="cs-CZ" sz="2400" dirty="0" smtClean="0"/>
              <a:t>/</a:t>
            </a:r>
            <a:r>
              <a:rPr lang="cs-CZ" sz="2400" dirty="0" err="1" smtClean="0"/>
              <a:t>excel</a:t>
            </a:r>
            <a:r>
              <a:rPr lang="cs-CZ" sz="2400" dirty="0" smtClean="0"/>
              <a:t>-help/funkce-</a:t>
            </a:r>
            <a:r>
              <a:rPr lang="cs-CZ" sz="2400" dirty="0" err="1" smtClean="0"/>
              <a:t>databaze</a:t>
            </a:r>
            <a:r>
              <a:rPr lang="cs-CZ" sz="2400" dirty="0" smtClean="0"/>
              <a:t>-HP010079180.aspx?CTT=1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4214818"/>
            <a:ext cx="8786874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57158" y="4357694"/>
            <a:ext cx="8643998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Obrázky:</a:t>
            </a:r>
          </a:p>
          <a:p>
            <a:pPr>
              <a:spcBef>
                <a:spcPct val="20000"/>
              </a:spcBef>
              <a:defRPr/>
            </a:pPr>
            <a:r>
              <a:rPr lang="cs-CZ" sz="2400" dirty="0" smtClean="0"/>
              <a:t>archiv autora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263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Metodický list</vt:lpstr>
      <vt:lpstr>Excel – databázové funkce</vt:lpstr>
      <vt:lpstr>Syntaxe</vt:lpstr>
      <vt:lpstr>Funkce DPRŮMĚR</vt:lpstr>
      <vt:lpstr>Funkce DSMODCH</vt:lpstr>
      <vt:lpstr>Funkce DMAX</vt:lpstr>
      <vt:lpstr>Cvičení</vt:lpstr>
      <vt:lpstr>Citace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typ</dc:title>
  <dc:creator>Tomáš Kočí</dc:creator>
  <cp:lastModifiedBy>František Stachovec in memoriam</cp:lastModifiedBy>
  <cp:revision>70</cp:revision>
  <dcterms:created xsi:type="dcterms:W3CDTF">2014-01-08T13:04:20Z</dcterms:created>
  <dcterms:modified xsi:type="dcterms:W3CDTF">2014-04-01T09:58:56Z</dcterms:modified>
</cp:coreProperties>
</file>