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7" r:id="rId4"/>
    <p:sldId id="268" r:id="rId5"/>
    <p:sldId id="262" r:id="rId6"/>
    <p:sldId id="263" r:id="rId7"/>
    <p:sldId id="271" r:id="rId8"/>
    <p:sldId id="272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7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44CA1-3D95-4CDA-AB30-A40B476EDAD1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0" y="-384175"/>
            <a:ext cx="91440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</a:p>
          <a:p>
            <a:endParaRPr lang="cs-CZ" sz="2000" dirty="0">
              <a:latin typeface="Calibri" pitchFamily="34" charset="0"/>
              <a:cs typeface="Times New Roman" pitchFamily="18" charset="0"/>
            </a:endParaRPr>
          </a:p>
          <a:p>
            <a:r>
              <a:rPr lang="cs-CZ" sz="2000" dirty="0">
                <a:latin typeface="Calibri" pitchFamily="34" charset="0"/>
                <a:cs typeface="Times New Roman" pitchFamily="18" charset="0"/>
              </a:rPr>
              <a:t>               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dirty="0">
                <a:latin typeface="Calibri" pitchFamily="34" charset="0"/>
              </a:rPr>
              <a:t>VY_32_INOVACE</a:t>
            </a:r>
            <a:r>
              <a:rPr lang="cs-CZ" sz="2000" smtClean="0">
                <a:latin typeface="Calibri" pitchFamily="34" charset="0"/>
              </a:rPr>
              <a:t>_</a:t>
            </a:r>
            <a:r>
              <a:rPr lang="cs-CZ" sz="2000" smtClean="0"/>
              <a:t> P4_2.12 </a:t>
            </a:r>
            <a:endParaRPr lang="cs-CZ" sz="2000" dirty="0">
              <a:latin typeface="Calibri" pitchFamily="34" charset="0"/>
            </a:endParaRPr>
          </a:p>
          <a:p>
            <a:pPr algn="ctr"/>
            <a:endParaRPr lang="cs-CZ" sz="2000" dirty="0">
              <a:latin typeface="Calibri" pitchFamily="34" charset="0"/>
            </a:endParaRPr>
          </a:p>
          <a:p>
            <a:pPr algn="ctr"/>
            <a:r>
              <a:rPr lang="cs-CZ" sz="2400" b="1" dirty="0">
                <a:solidFill>
                  <a:srgbClr val="00B0F0"/>
                </a:solidFill>
                <a:latin typeface="Calibri" pitchFamily="34" charset="0"/>
              </a:rPr>
              <a:t>                      Tematická oblast: </a:t>
            </a:r>
            <a:r>
              <a:rPr lang="cs-CZ" dirty="0" smtClean="0"/>
              <a:t>Aplikační software pro práci s informacemi I. </a:t>
            </a:r>
            <a:endParaRPr lang="cs-CZ" sz="2400" b="1" dirty="0">
              <a:solidFill>
                <a:srgbClr val="00B0F0"/>
              </a:solidFill>
            </a:endParaRPr>
          </a:p>
          <a:p>
            <a:pPr algn="ctr"/>
            <a:r>
              <a:rPr lang="cs-CZ" sz="2400" b="1" dirty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cs-CZ" sz="2400" dirty="0" smtClean="0"/>
              <a:t>Tabulkový kalkulátor-práce s listy</a:t>
            </a:r>
            <a:endParaRPr lang="cs-CZ" sz="2800" dirty="0">
              <a:solidFill>
                <a:srgbClr val="00B0F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Typ: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DUM - kombinovaný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	Předmět: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ICT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      Ročník: 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3. r. (6leté), 1. r. (4leté)</a:t>
            </a:r>
          </a:p>
          <a:p>
            <a:pPr algn="ctr" eaLnBrk="0" hangingPunct="0"/>
            <a:endParaRPr lang="cs-CZ" dirty="0">
              <a:latin typeface="Calibri" pitchFamily="34" charset="0"/>
            </a:endParaRPr>
          </a:p>
        </p:txBody>
      </p:sp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2857500" y="4940300"/>
            <a:ext cx="34893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Zpracováno v rámci projektu</a:t>
            </a:r>
            <a:endParaRPr lang="cs-CZ" sz="800" dirty="0">
              <a:latin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cs-CZ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EU peníze školám</a:t>
            </a:r>
            <a:endParaRPr lang="cs-CZ" sz="800" dirty="0">
              <a:latin typeface="Calibri" pitchFamily="34" charset="0"/>
            </a:endParaRPr>
          </a:p>
          <a:p>
            <a:r>
              <a:rPr lang="cs-CZ" sz="1000" dirty="0">
                <a:latin typeface="Calibri" pitchFamily="34" charset="0"/>
              </a:rPr>
              <a:t>	  CZ.1.07/1.5.00/34.0296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Zpracovatel:</a:t>
            </a:r>
            <a:endParaRPr lang="cs-CZ" sz="800" dirty="0">
              <a:latin typeface="Calibri" pitchFamily="34" charset="0"/>
            </a:endParaRPr>
          </a:p>
          <a:p>
            <a:pPr algn="ctr" eaLnBrk="0" hangingPunct="0"/>
            <a:r>
              <a:rPr lang="cs-CZ" sz="2100" b="1" dirty="0">
                <a:solidFill>
                  <a:srgbClr val="00B0F0"/>
                </a:solidFill>
                <a:latin typeface="Calibri" pitchFamily="34" charset="0"/>
                <a:cs typeface="Times New Roman" pitchFamily="18" charset="0"/>
              </a:rPr>
              <a:t>Mgr. René </a:t>
            </a:r>
            <a:r>
              <a:rPr lang="cs-CZ" sz="2100" b="1" dirty="0" err="1">
                <a:solidFill>
                  <a:srgbClr val="00B0F0"/>
                </a:solidFill>
                <a:latin typeface="Calibri" pitchFamily="34" charset="0"/>
                <a:cs typeface="Times New Roman" pitchFamily="18" charset="0"/>
              </a:rPr>
              <a:t>Brauner</a:t>
            </a:r>
            <a:endParaRPr lang="cs-CZ" sz="800" dirty="0">
              <a:latin typeface="Calibri" pitchFamily="34" charset="0"/>
            </a:endParaRP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Datum vytvoření</a:t>
            </a:r>
            <a:r>
              <a:rPr lang="cs-CZ" sz="13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:</a:t>
            </a:r>
            <a:r>
              <a:rPr lang="cs-CZ" sz="1300" b="1">
                <a:solidFill>
                  <a:srgbClr val="33CCFF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1300" b="1" smtClean="0">
                <a:solidFill>
                  <a:srgbClr val="33CCFF"/>
                </a:solidFill>
                <a:latin typeface="Calibri" pitchFamily="34" charset="0"/>
                <a:cs typeface="Times New Roman" pitchFamily="18" charset="0"/>
              </a:rPr>
              <a:t>únor </a:t>
            </a:r>
            <a:r>
              <a:rPr lang="cs-CZ" sz="1300" b="1" dirty="0" smtClean="0">
                <a:solidFill>
                  <a:srgbClr val="33CCFF"/>
                </a:solidFill>
                <a:latin typeface="Calibri" pitchFamily="34" charset="0"/>
                <a:cs typeface="Times New Roman" pitchFamily="18" charset="0"/>
              </a:rPr>
              <a:t>2014</a:t>
            </a:r>
            <a:endParaRPr lang="cs-CZ" dirty="0">
              <a:latin typeface="Calibri" pitchFamily="34" charset="0"/>
            </a:endParaRPr>
          </a:p>
        </p:txBody>
      </p:sp>
      <p:pic>
        <p:nvPicPr>
          <p:cNvPr id="13315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3213100"/>
            <a:ext cx="291465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OPVK_ve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Metodický list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Prezentace je určena k procvičení učiva ve 3. ročníku šestiletého studia a 1. ročníku čtyřletého studia. Je </a:t>
            </a:r>
            <a:r>
              <a:rPr lang="cs-CZ" smtClean="0"/>
              <a:t>možné ji </a:t>
            </a:r>
            <a:r>
              <a:rPr lang="cs-CZ" dirty="0" smtClean="0"/>
              <a:t>zařadit i do plánů seminářů ICT v rámci opakování. </a:t>
            </a:r>
          </a:p>
          <a:p>
            <a:r>
              <a:rPr lang="cs-CZ" dirty="0" smtClean="0"/>
              <a:t>Prezentace vede žáka k dobrému ovládání tabulkového kalkulátoru, prezentované učivo se ihned aplikuje do výuky. Žák prokazuje znalost práce s Excelem. </a:t>
            </a:r>
          </a:p>
          <a:p>
            <a:r>
              <a:rPr lang="cs-CZ" dirty="0" smtClean="0"/>
              <a:t>Úkoly řeší žáci samostatně na pracovních stanicích. Mohou používat doporučené učebnice, </a:t>
            </a:r>
            <a:r>
              <a:rPr lang="cs-CZ" dirty="0" err="1" smtClean="0"/>
              <a:t>google</a:t>
            </a:r>
            <a:r>
              <a:rPr lang="cs-CZ" dirty="0" smtClean="0"/>
              <a:t> nebo </a:t>
            </a:r>
            <a:r>
              <a:rPr lang="cs-CZ" dirty="0" err="1" smtClean="0"/>
              <a:t>wikipedii</a:t>
            </a:r>
            <a:r>
              <a:rPr lang="cs-CZ" dirty="0" smtClean="0"/>
              <a:t> – popřípadě nápovědu v programu Excel.</a:t>
            </a:r>
          </a:p>
          <a:p>
            <a:r>
              <a:rPr lang="cs-CZ" dirty="0" smtClean="0"/>
              <a:t>Práce a následná kontrola probíhají ve spolupráci s učitelem.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Excel - listy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484784"/>
            <a:ext cx="8929718" cy="3148402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FF0000"/>
                </a:solidFill>
              </a:rPr>
              <a:t>v novém sešitu Excelu jsou 3 listy (jejich počet můžete změnit)</a:t>
            </a:r>
          </a:p>
          <a:p>
            <a:pPr algn="l">
              <a:buFont typeface="Arial" pitchFamily="34" charset="0"/>
              <a:buChar char="•"/>
            </a:pPr>
            <a:endParaRPr lang="cs-CZ" sz="2400" dirty="0" smtClean="0">
              <a:solidFill>
                <a:srgbClr val="FF0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B050"/>
                </a:solidFill>
              </a:rPr>
              <a:t>pro pohyb v listech užijte tlačítka</a:t>
            </a:r>
          </a:p>
          <a:p>
            <a:pPr algn="l">
              <a:buFont typeface="Arial" pitchFamily="34" charset="0"/>
              <a:buChar char="•"/>
            </a:pPr>
            <a:endParaRPr lang="cs-CZ" sz="2400" dirty="0" smtClean="0">
              <a:solidFill>
                <a:srgbClr val="00B05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FF0000"/>
                </a:solidFill>
              </a:rPr>
              <a:t>mezi listy můžete přepínat (a také listy označovat) pomocí klikání na záložky (ouška)</a:t>
            </a: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FF0000"/>
                </a:solidFill>
              </a:rPr>
              <a:t>list přejmenujete dvojklikem na ouško</a:t>
            </a:r>
          </a:p>
          <a:p>
            <a:pPr algn="l">
              <a:buFont typeface="Arial" pitchFamily="34" charset="0"/>
              <a:buChar char="•"/>
            </a:pPr>
            <a:endParaRPr lang="cs-CZ" sz="2400" dirty="0" smtClean="0">
              <a:solidFill>
                <a:srgbClr val="FF0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přidat list můžete tlačítkem</a:t>
            </a:r>
          </a:p>
          <a:p>
            <a:pPr algn="l">
              <a:buFontTx/>
              <a:buChar char="-"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6572264" y="5643578"/>
            <a:ext cx="1000132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obr. 1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H:\-=DUM\DUM_2014\list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941168"/>
            <a:ext cx="5760640" cy="1373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Počítání na více listech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124744"/>
            <a:ext cx="8678198" cy="3384376"/>
          </a:xfrm>
        </p:spPr>
        <p:txBody>
          <a:bodyPr>
            <a:normAutofit/>
          </a:bodyPr>
          <a:lstStyle/>
          <a:p>
            <a:pPr marL="514350" indent="-514350"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Pokud počítáme na více listech, musíme při zadávání hodnot (argumentů funkcí) přepínat mezi listy. V tom případě se před 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adresou buňky</a:t>
            </a:r>
            <a:r>
              <a:rPr lang="cs-CZ" sz="2400" dirty="0" smtClean="0">
                <a:solidFill>
                  <a:schemeClr val="tx1"/>
                </a:solidFill>
              </a:rPr>
              <a:t> objeví i </a:t>
            </a:r>
            <a:r>
              <a:rPr lang="cs-CZ" sz="2400" dirty="0" smtClean="0">
                <a:solidFill>
                  <a:srgbClr val="00B050"/>
                </a:solidFill>
              </a:rPr>
              <a:t>název listu</a:t>
            </a:r>
            <a:r>
              <a:rPr lang="cs-CZ" sz="2400" dirty="0" smtClean="0">
                <a:solidFill>
                  <a:schemeClr val="tx1"/>
                </a:solidFill>
              </a:rPr>
              <a:t>, který je oddělen znaménkem „!“.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Celá adresa: </a:t>
            </a:r>
            <a:r>
              <a:rPr lang="cs-CZ" sz="2400" b="1" dirty="0" smtClean="0">
                <a:solidFill>
                  <a:schemeClr val="tx1"/>
                </a:solidFill>
              </a:rPr>
              <a:t>LIST!buňka</a:t>
            </a:r>
            <a:r>
              <a:rPr lang="cs-CZ" sz="2400" dirty="0" smtClean="0">
                <a:solidFill>
                  <a:schemeClr val="tx1"/>
                </a:solidFill>
              </a:rPr>
              <a:t> – např.: </a:t>
            </a:r>
            <a:r>
              <a:rPr lang="cs-CZ" sz="2400" b="1" dirty="0" smtClean="0">
                <a:solidFill>
                  <a:schemeClr val="tx1"/>
                </a:solidFill>
              </a:rPr>
              <a:t>Ovoce!A1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8143868" y="5661248"/>
            <a:ext cx="1000132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obr. </a:t>
            </a:r>
            <a:r>
              <a:rPr lang="cs-CZ" sz="3200" dirty="0" smtClean="0"/>
              <a:t>2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25144"/>
            <a:ext cx="8161260" cy="21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Cvičení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44" y="1196752"/>
            <a:ext cx="8858312" cy="5518396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přejmenujte listy na Ovoce, Zelenina a Výpočty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na listy Ovoce a Zelenina vložte číslo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na listu Výpočty vynásobte pomocí funkce „Součin“ čísla z listů Ovoce, Zelenina 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v „řádku vzorců“ si </a:t>
            </a:r>
            <a:r>
              <a:rPr lang="cs-CZ" dirty="0" err="1" smtClean="0">
                <a:solidFill>
                  <a:schemeClr val="tx1"/>
                </a:solidFill>
              </a:rPr>
              <a:t>pozorněte</a:t>
            </a:r>
            <a:r>
              <a:rPr lang="cs-CZ" dirty="0" smtClean="0">
                <a:solidFill>
                  <a:schemeClr val="tx1"/>
                </a:solidFill>
              </a:rPr>
              <a:t> přečtěte vzorec, všimněte si názvů listů a adres buněk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Práce  s více listy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142984"/>
            <a:ext cx="4286280" cy="557216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Můžete kliknout pravým tlačítkem myši na ouško vybraného listu a poté kliknout na příkaz </a:t>
            </a:r>
            <a:r>
              <a:rPr lang="cs-CZ" b="1" dirty="0" smtClean="0">
                <a:solidFill>
                  <a:schemeClr val="tx1"/>
                </a:solidFill>
              </a:rPr>
              <a:t>Přesunout nebo zkopírovat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Pomocí příkazu </a:t>
            </a:r>
            <a:r>
              <a:rPr lang="cs-CZ" b="1" dirty="0" smtClean="0">
                <a:solidFill>
                  <a:schemeClr val="tx1"/>
                </a:solidFill>
              </a:rPr>
              <a:t>Přesunout nebo zkopírovat list</a:t>
            </a:r>
            <a:r>
              <a:rPr lang="cs-CZ" dirty="0" smtClean="0">
                <a:solidFill>
                  <a:schemeClr val="tx1"/>
                </a:solidFill>
              </a:rPr>
              <a:t> můžete přesunout nebo zkopírovat celé listy do jiných umístění ve stejném nebo jiném sešitu. Pomocí příkazů </a:t>
            </a:r>
            <a:r>
              <a:rPr lang="cs-CZ" b="1" dirty="0" smtClean="0">
                <a:solidFill>
                  <a:schemeClr val="tx1"/>
                </a:solidFill>
              </a:rPr>
              <a:t>Vyjmout</a:t>
            </a:r>
            <a:r>
              <a:rPr lang="cs-CZ" dirty="0" smtClean="0">
                <a:solidFill>
                  <a:schemeClr val="tx1"/>
                </a:solidFill>
              </a:rPr>
              <a:t> a </a:t>
            </a:r>
            <a:r>
              <a:rPr lang="cs-CZ" b="1" dirty="0" smtClean="0">
                <a:solidFill>
                  <a:schemeClr val="tx1"/>
                </a:solidFill>
              </a:rPr>
              <a:t>Kopírovat</a:t>
            </a:r>
            <a:r>
              <a:rPr lang="cs-CZ" dirty="0" smtClean="0">
                <a:solidFill>
                  <a:schemeClr val="tx1"/>
                </a:solidFill>
              </a:rPr>
              <a:t> můžete přesunout nebo zkopírovat vybraná data na listu do jiných listů nebo sešitů nebo můžete data přetáhnout mezi listy v různých sešitech.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7668344" y="6165304"/>
            <a:ext cx="1000132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obr. 3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0319" y="2132856"/>
            <a:ext cx="4546177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Práce  s více listy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142984"/>
            <a:ext cx="8929718" cy="372617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Chcete-li přesunout listy v aktuálním sešitu, můžete vybrané listy přetáhnout v řádku s oušky listů. Pokud chcete listy zkopírovat, podržte klávesu CTRL a poté listy přetáhněte. Uvolněte tlačítko myši a poté klávesu CTRL.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Přesunutý nebo zkopírovaný list můžete přejmenovat tak, že kliknete pravým tlačítkem myši na jeho ouško, kliknete na příkaz </a:t>
            </a:r>
            <a:r>
              <a:rPr lang="cs-CZ" b="1" dirty="0" smtClean="0">
                <a:solidFill>
                  <a:schemeClr val="tx1"/>
                </a:solidFill>
              </a:rPr>
              <a:t>Přejmenovat</a:t>
            </a:r>
            <a:r>
              <a:rPr lang="cs-CZ" dirty="0" smtClean="0">
                <a:solidFill>
                  <a:schemeClr val="tx1"/>
                </a:solidFill>
              </a:rPr>
              <a:t> a poté zadáte nový název do ouška listu.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Pokud potřebujete změnit barvu ouška listu, klikněte na ouško pravým tlačítkem myši, klikněte na příkaz </a:t>
            </a:r>
            <a:r>
              <a:rPr lang="cs-CZ" b="1" dirty="0" smtClean="0">
                <a:solidFill>
                  <a:schemeClr val="tx1"/>
                </a:solidFill>
              </a:rPr>
              <a:t>Barva karty</a:t>
            </a:r>
            <a:r>
              <a:rPr lang="cs-CZ" dirty="0" smtClean="0">
                <a:solidFill>
                  <a:schemeClr val="tx1"/>
                </a:solidFill>
              </a:rPr>
              <a:t> a poté klikněte na požadovanou barvu.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7668344" y="6165304"/>
            <a:ext cx="1000132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obr. 4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73216"/>
            <a:ext cx="7664912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Práce  s více listy - kopírování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142984"/>
            <a:ext cx="4429726" cy="5526376"/>
          </a:xfrm>
        </p:spPr>
        <p:txBody>
          <a:bodyPr>
            <a:noAutofit/>
          </a:bodyPr>
          <a:lstStyle/>
          <a:p>
            <a:r>
              <a:rPr lang="cs-CZ" sz="1800" dirty="0" smtClean="0">
                <a:solidFill>
                  <a:schemeClr val="tx1"/>
                </a:solidFill>
              </a:rPr>
              <a:t>Klikněte pravým tlačítkem myši na ouško vybraného listu a poté kliknout na příkaz </a:t>
            </a:r>
            <a:r>
              <a:rPr lang="cs-CZ" sz="1800" b="1" dirty="0" smtClean="0">
                <a:solidFill>
                  <a:schemeClr val="tx1"/>
                </a:solidFill>
              </a:rPr>
              <a:t>Přesunout nebo zkopírovat</a:t>
            </a:r>
            <a:r>
              <a:rPr lang="cs-CZ" sz="1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1800" dirty="0" smtClean="0">
                <a:solidFill>
                  <a:schemeClr val="tx1"/>
                </a:solidFill>
              </a:rPr>
              <a:t>V dialogovém okně </a:t>
            </a:r>
            <a:r>
              <a:rPr lang="cs-CZ" sz="1800" b="1" dirty="0" smtClean="0">
                <a:solidFill>
                  <a:schemeClr val="tx1"/>
                </a:solidFill>
              </a:rPr>
              <a:t>Přesunout nebo zkopírovat</a:t>
            </a:r>
            <a:r>
              <a:rPr lang="cs-CZ" sz="1800" dirty="0" smtClean="0">
                <a:solidFill>
                  <a:schemeClr val="tx1"/>
                </a:solidFill>
              </a:rPr>
              <a:t> proveďte v seznamu </a:t>
            </a:r>
            <a:r>
              <a:rPr lang="cs-CZ" sz="1800" b="1" dirty="0" smtClean="0">
                <a:solidFill>
                  <a:schemeClr val="tx1"/>
                </a:solidFill>
              </a:rPr>
              <a:t>Do sešitu</a:t>
            </a:r>
            <a:r>
              <a:rPr lang="cs-CZ" sz="1800" dirty="0" smtClean="0">
                <a:solidFill>
                  <a:schemeClr val="tx1"/>
                </a:solidFill>
              </a:rPr>
              <a:t> jednu z následujících akcí: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Klikněte na sešit, do kterého chcete přesunout nebo zkopírovat vybrané listy.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Klikněte na položku </a:t>
            </a:r>
            <a:r>
              <a:rPr lang="cs-CZ" sz="1800" b="1" dirty="0" smtClean="0">
                <a:solidFill>
                  <a:schemeClr val="tx1"/>
                </a:solidFill>
              </a:rPr>
              <a:t>Nový sešit</a:t>
            </a:r>
            <a:r>
              <a:rPr lang="cs-CZ" sz="1800" dirty="0" smtClean="0">
                <a:solidFill>
                  <a:schemeClr val="tx1"/>
                </a:solidFill>
              </a:rPr>
              <a:t>, pokud chcete vybrané listy přesunout nebo zkopírovat do nového sešitu.</a:t>
            </a:r>
          </a:p>
          <a:p>
            <a:r>
              <a:rPr lang="cs-CZ" sz="1800" dirty="0" smtClean="0">
                <a:solidFill>
                  <a:schemeClr val="tx1"/>
                </a:solidFill>
              </a:rPr>
              <a:t>V seznamu </a:t>
            </a:r>
            <a:r>
              <a:rPr lang="cs-CZ" sz="1800" b="1" dirty="0" smtClean="0">
                <a:solidFill>
                  <a:schemeClr val="tx1"/>
                </a:solidFill>
              </a:rPr>
              <a:t>Před list</a:t>
            </a:r>
            <a:r>
              <a:rPr lang="cs-CZ" sz="1800" dirty="0" smtClean="0">
                <a:solidFill>
                  <a:schemeClr val="tx1"/>
                </a:solidFill>
              </a:rPr>
              <a:t> proveďte jednu z následujících akcí: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Klikněte na list, před který mají být přesunované nebo kopírované listy vloženy.</a:t>
            </a:r>
          </a:p>
          <a:p>
            <a:pPr lvl="1"/>
            <a:r>
              <a:rPr lang="cs-CZ" sz="1400" dirty="0" smtClean="0">
                <a:solidFill>
                  <a:schemeClr val="tx1"/>
                </a:solidFill>
              </a:rPr>
              <a:t>* Tip: Pokud chcete listy namísto přesunutí zkopírovat, v dialogovém okně </a:t>
            </a:r>
            <a:r>
              <a:rPr lang="cs-CZ" sz="1400" b="1" dirty="0" smtClean="0">
                <a:solidFill>
                  <a:schemeClr val="tx1"/>
                </a:solidFill>
              </a:rPr>
              <a:t>Přesunout nebo zkopírovat</a:t>
            </a:r>
            <a:r>
              <a:rPr lang="cs-CZ" sz="1400" dirty="0" smtClean="0">
                <a:solidFill>
                  <a:schemeClr val="tx1"/>
                </a:solidFill>
              </a:rPr>
              <a:t> zaškrtněte políčko </a:t>
            </a:r>
            <a:r>
              <a:rPr lang="cs-CZ" sz="1400" b="1" dirty="0" smtClean="0">
                <a:solidFill>
                  <a:schemeClr val="tx1"/>
                </a:solidFill>
              </a:rPr>
              <a:t>Vytvořit kopii</a:t>
            </a:r>
            <a:r>
              <a:rPr lang="cs-CZ" sz="1400" dirty="0" smtClean="0">
                <a:solidFill>
                  <a:schemeClr val="tx1"/>
                </a:solidFill>
              </a:rPr>
              <a:t>.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8143868" y="5157192"/>
            <a:ext cx="1000132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obr. 5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6300" y="1844824"/>
            <a:ext cx="44577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70025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Citace zdrojů</a:t>
            </a:r>
            <a:endParaRPr lang="cs-CZ" b="1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5720" y="1714488"/>
            <a:ext cx="8643998" cy="2214578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2400" dirty="0" smtClean="0"/>
              <a:t>VACEK, Jiří. </a:t>
            </a:r>
            <a:r>
              <a:rPr lang="cs-CZ" sz="2400" i="1" dirty="0" smtClean="0"/>
              <a:t>Excel</a:t>
            </a:r>
            <a:r>
              <a:rPr lang="cs-CZ" sz="2400" dirty="0" smtClean="0"/>
              <a:t>. Praha: </a:t>
            </a:r>
            <a:r>
              <a:rPr lang="cs-CZ" sz="2400" dirty="0" err="1" smtClean="0"/>
              <a:t>Computer</a:t>
            </a:r>
            <a:r>
              <a:rPr lang="cs-CZ" sz="2400" dirty="0" smtClean="0"/>
              <a:t> </a:t>
            </a:r>
            <a:r>
              <a:rPr lang="cs-CZ" sz="2400" dirty="0" err="1" smtClean="0"/>
              <a:t>Press</a:t>
            </a:r>
            <a:r>
              <a:rPr lang="cs-CZ" sz="2400" dirty="0" smtClean="0"/>
              <a:t>, 1997, ISBN 80-7226-005-7. </a:t>
            </a:r>
          </a:p>
          <a:p>
            <a:pPr algn="l"/>
            <a:r>
              <a:rPr lang="cs-CZ" sz="2400" dirty="0" smtClean="0"/>
              <a:t>MICROSOFT. </a:t>
            </a:r>
            <a:r>
              <a:rPr lang="cs-CZ" sz="2400" i="1" dirty="0" smtClean="0"/>
              <a:t>Přesunutí</a:t>
            </a:r>
            <a:r>
              <a:rPr lang="cs-CZ" sz="2400" dirty="0" smtClean="0"/>
              <a:t> [online]. [cit. 20.1.2014]. Dostupný na WWW: http://office.</a:t>
            </a:r>
            <a:r>
              <a:rPr lang="cs-CZ" sz="2400" dirty="0" err="1" smtClean="0"/>
              <a:t>microsoft.com</a:t>
            </a:r>
            <a:r>
              <a:rPr lang="cs-CZ" sz="2400" dirty="0" smtClean="0"/>
              <a:t>/</a:t>
            </a:r>
            <a:r>
              <a:rPr lang="cs-CZ" sz="2400" dirty="0" err="1" smtClean="0"/>
              <a:t>cs</a:t>
            </a:r>
            <a:r>
              <a:rPr lang="cs-CZ" sz="2400" dirty="0" smtClean="0"/>
              <a:t>-</a:t>
            </a:r>
            <a:r>
              <a:rPr lang="cs-CZ" sz="2400" dirty="0" err="1" smtClean="0"/>
              <a:t>cz</a:t>
            </a:r>
            <a:r>
              <a:rPr lang="cs-CZ" sz="2400" dirty="0" smtClean="0"/>
              <a:t>/</a:t>
            </a:r>
            <a:r>
              <a:rPr lang="cs-CZ" sz="2400" dirty="0" err="1" smtClean="0"/>
              <a:t>excel</a:t>
            </a:r>
            <a:r>
              <a:rPr lang="cs-CZ" sz="2400" dirty="0" smtClean="0"/>
              <a:t>-help/</a:t>
            </a:r>
            <a:r>
              <a:rPr lang="cs-CZ" sz="2400" dirty="0" err="1" smtClean="0"/>
              <a:t>presunuti</a:t>
            </a:r>
            <a:r>
              <a:rPr lang="cs-CZ" sz="2400" dirty="0" smtClean="0"/>
              <a:t>-nebo-</a:t>
            </a:r>
            <a:r>
              <a:rPr lang="cs-CZ" sz="2400" dirty="0" err="1" smtClean="0"/>
              <a:t>zkopirovani</a:t>
            </a:r>
            <a:r>
              <a:rPr lang="cs-CZ" sz="2400" dirty="0" smtClean="0"/>
              <a:t>-listu-nebo-dat-na-listu-HA102749000.aspx?CTT=1#_Toc304987505</a:t>
            </a:r>
          </a:p>
          <a:p>
            <a:pPr algn="l"/>
            <a:endParaRPr lang="cs-CZ" sz="2400" dirty="0" smtClean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14282" y="4214818"/>
            <a:ext cx="8786874" cy="221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57158" y="4357694"/>
            <a:ext cx="8643998" cy="221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Obrázky:</a:t>
            </a:r>
          </a:p>
          <a:p>
            <a:pPr>
              <a:spcBef>
                <a:spcPct val="20000"/>
              </a:spcBef>
              <a:defRPr/>
            </a:pPr>
            <a:r>
              <a:rPr lang="cs-CZ" sz="2400" dirty="0" smtClean="0"/>
              <a:t>archiv autora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581</Words>
  <Application>Microsoft Office PowerPoint</Application>
  <PresentationFormat>Předvádění na obrazovce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Snímek 1</vt:lpstr>
      <vt:lpstr>Metodický list</vt:lpstr>
      <vt:lpstr>Excel - listy</vt:lpstr>
      <vt:lpstr>Počítání na více listech</vt:lpstr>
      <vt:lpstr>Cvičení</vt:lpstr>
      <vt:lpstr>Práce  s více listy</vt:lpstr>
      <vt:lpstr>Práce  s více listy</vt:lpstr>
      <vt:lpstr>Práce  s více listy - kopírování</vt:lpstr>
      <vt:lpstr>Citace zdrojů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Datový typ</dc:title>
  <dc:creator>Tomáš Kočí</dc:creator>
  <cp:lastModifiedBy>František Stachovec in memoriam</cp:lastModifiedBy>
  <cp:revision>63</cp:revision>
  <dcterms:created xsi:type="dcterms:W3CDTF">2014-01-08T13:04:20Z</dcterms:created>
  <dcterms:modified xsi:type="dcterms:W3CDTF">2014-04-01T09:58:16Z</dcterms:modified>
</cp:coreProperties>
</file>