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68" r:id="rId5"/>
    <p:sldId id="262" r:id="rId6"/>
    <p:sldId id="263" r:id="rId7"/>
    <p:sldId id="264" r:id="rId8"/>
    <p:sldId id="265" r:id="rId9"/>
    <p:sldId id="266" r:id="rId10"/>
    <p:sldId id="261"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744CA1-3D95-4CDA-AB30-A40B476EDAD1}" type="datetimeFigureOut">
              <a:rPr lang="cs-CZ" smtClean="0"/>
              <a:pPr/>
              <a:t>29.1.2014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744CA1-3D95-4CDA-AB30-A40B476EDAD1}" type="datetimeFigureOut">
              <a:rPr lang="cs-CZ" smtClean="0"/>
              <a:pPr/>
              <a:t>29.1.2014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BA744CA1-3D95-4CDA-AB30-A40B476EDAD1}" type="datetimeFigureOut">
              <a:rPr lang="cs-CZ" smtClean="0"/>
              <a:pPr/>
              <a:t>29.1.2014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744CA1-3D95-4CDA-AB30-A40B476EDAD1}" type="datetimeFigureOut">
              <a:rPr lang="cs-CZ" smtClean="0"/>
              <a:pPr/>
              <a:t>29.1.2014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29.1.2014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A744CA1-3D95-4CDA-AB30-A40B476EDAD1}" type="datetimeFigureOut">
              <a:rPr lang="cs-CZ" smtClean="0"/>
              <a:pPr/>
              <a:t>29.1.2014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DF69F50-B992-4027-8AD1-E83E9BFFBE9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44CA1-3D95-4CDA-AB30-A40B476EDAD1}" type="datetimeFigureOut">
              <a:rPr lang="cs-CZ" smtClean="0"/>
              <a:pPr/>
              <a:t>29.1.2014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F69F50-B992-4027-8AD1-E83E9BFFBE9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office.microsoft.com/cs-cz/excel-help/seznam-funkci-listu-podle-kategorii-HP010079186.asp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384175"/>
            <a:ext cx="9144000" cy="3597275"/>
          </a:xfrm>
          <a:prstGeom prst="rect">
            <a:avLst/>
          </a:prstGeom>
          <a:noFill/>
          <a:ln w="9525">
            <a:noFill/>
            <a:miter lim="800000"/>
            <a:headEnd/>
            <a:tailEnd/>
          </a:ln>
        </p:spPr>
        <p:txBody>
          <a:bodyPr anchor="ctr">
            <a:spAutoFit/>
          </a:bodyPr>
          <a:lstStyle/>
          <a:p>
            <a:r>
              <a:rPr lang="cs-CZ" sz="2000" dirty="0">
                <a:latin typeface="Calibri" pitchFamily="34" charset="0"/>
              </a:rPr>
              <a:t>				</a:t>
            </a:r>
          </a:p>
          <a:p>
            <a:endParaRPr lang="cs-CZ" sz="2000" dirty="0">
              <a:latin typeface="Calibri" pitchFamily="34" charset="0"/>
              <a:cs typeface="Times New Roman" pitchFamily="18" charset="0"/>
            </a:endParaRPr>
          </a:p>
          <a:p>
            <a:r>
              <a:rPr lang="cs-CZ" sz="2000" dirty="0">
                <a:latin typeface="Calibri" pitchFamily="34" charset="0"/>
                <a:cs typeface="Times New Roman" pitchFamily="18" charset="0"/>
              </a:rPr>
              <a:t>                                                            </a:t>
            </a:r>
            <a:r>
              <a:rPr lang="cs-CZ" sz="2000" dirty="0">
                <a:latin typeface="Times New Roman" pitchFamily="18" charset="0"/>
                <a:cs typeface="Times New Roman" pitchFamily="18" charset="0"/>
              </a:rPr>
              <a:t>Číslo šablony: III/2</a:t>
            </a:r>
          </a:p>
          <a:p>
            <a:pPr algn="ctr"/>
            <a:r>
              <a:rPr lang="cs-CZ" sz="2000" dirty="0">
                <a:latin typeface="Calibri" pitchFamily="34" charset="0"/>
              </a:rPr>
              <a:t>VY_32_INOVACE</a:t>
            </a:r>
            <a:r>
              <a:rPr lang="cs-CZ" sz="2000" dirty="0" smtClean="0">
                <a:latin typeface="Calibri" pitchFamily="34" charset="0"/>
              </a:rPr>
              <a:t>_</a:t>
            </a:r>
            <a:r>
              <a:rPr lang="cs-CZ" sz="2000" dirty="0" smtClean="0"/>
              <a:t> P4_2.11 </a:t>
            </a:r>
            <a:endParaRPr lang="cs-CZ" sz="2000" dirty="0">
              <a:latin typeface="Calibri" pitchFamily="34" charset="0"/>
            </a:endParaRPr>
          </a:p>
          <a:p>
            <a:pPr algn="ctr"/>
            <a:endParaRPr lang="cs-CZ" sz="2000" dirty="0">
              <a:latin typeface="Calibri" pitchFamily="34" charset="0"/>
            </a:endParaRPr>
          </a:p>
          <a:p>
            <a:pPr algn="ctr"/>
            <a:r>
              <a:rPr lang="cs-CZ" sz="2400" b="1" dirty="0">
                <a:solidFill>
                  <a:srgbClr val="00B0F0"/>
                </a:solidFill>
                <a:latin typeface="Calibri" pitchFamily="34" charset="0"/>
              </a:rPr>
              <a:t>                      Tematická oblast: </a:t>
            </a:r>
            <a:r>
              <a:rPr lang="cs-CZ" dirty="0" smtClean="0"/>
              <a:t>Aplikační software pro práci s informacemi I. </a:t>
            </a:r>
            <a:endParaRPr lang="cs-CZ" sz="2400" b="1" dirty="0">
              <a:solidFill>
                <a:srgbClr val="00B0F0"/>
              </a:solidFill>
            </a:endParaRPr>
          </a:p>
          <a:p>
            <a:pPr algn="ctr"/>
            <a:r>
              <a:rPr lang="cs-CZ" sz="2400" b="1" dirty="0">
                <a:solidFill>
                  <a:srgbClr val="00B0F0"/>
                </a:solidFill>
                <a:latin typeface="Calibri" pitchFamily="34" charset="0"/>
              </a:rPr>
              <a:t>         </a:t>
            </a:r>
            <a:r>
              <a:rPr lang="cs-CZ" sz="2800" dirty="0" smtClean="0"/>
              <a:t>Tabulkový kalkulátor-funkce, adresy </a:t>
            </a:r>
            <a:endParaRPr lang="cs-CZ" sz="2800" dirty="0">
              <a:solidFill>
                <a:srgbClr val="00B0F0"/>
              </a:solidFill>
              <a:latin typeface="Calibri" pitchFamily="34" charset="0"/>
              <a:cs typeface="Times New Roman" pitchFamily="18" charset="0"/>
            </a:endParaRPr>
          </a:p>
          <a:p>
            <a:pPr algn="ctr"/>
            <a:r>
              <a:rPr lang="cs-CZ" sz="2000" dirty="0">
                <a:latin typeface="Times New Roman" pitchFamily="18" charset="0"/>
                <a:cs typeface="Times New Roman" pitchFamily="18" charset="0"/>
              </a:rPr>
              <a:t>            Typ: </a:t>
            </a:r>
            <a:r>
              <a:rPr lang="cs-CZ" sz="2000" dirty="0">
                <a:solidFill>
                  <a:srgbClr val="00B0F0"/>
                </a:solidFill>
                <a:latin typeface="Times New Roman" pitchFamily="18" charset="0"/>
                <a:cs typeface="Times New Roman" pitchFamily="18" charset="0"/>
              </a:rPr>
              <a:t>DUM - kombinovaný</a:t>
            </a:r>
          </a:p>
          <a:p>
            <a:r>
              <a:rPr lang="cs-CZ" sz="2000" dirty="0">
                <a:latin typeface="Times New Roman" pitchFamily="18" charset="0"/>
                <a:cs typeface="Times New Roman" pitchFamily="18" charset="0"/>
              </a:rPr>
              <a:t>				Předmět: </a:t>
            </a:r>
            <a:r>
              <a:rPr lang="cs-CZ" sz="2000" dirty="0">
                <a:solidFill>
                  <a:srgbClr val="00B0F0"/>
                </a:solidFill>
                <a:latin typeface="Times New Roman" pitchFamily="18" charset="0"/>
                <a:cs typeface="Times New Roman" pitchFamily="18" charset="0"/>
              </a:rPr>
              <a:t>ICT	</a:t>
            </a:r>
            <a:r>
              <a:rPr lang="cs-CZ" sz="2000" dirty="0">
                <a:latin typeface="Times New Roman" pitchFamily="18" charset="0"/>
                <a:cs typeface="Times New Roman" pitchFamily="18" charset="0"/>
              </a:rPr>
              <a:t>	</a:t>
            </a:r>
          </a:p>
          <a:p>
            <a:r>
              <a:rPr lang="cs-CZ" sz="2000" dirty="0">
                <a:latin typeface="Times New Roman" pitchFamily="18" charset="0"/>
                <a:cs typeface="Times New Roman" pitchFamily="18" charset="0"/>
              </a:rPr>
              <a:t>			      Ročník:  </a:t>
            </a:r>
            <a:r>
              <a:rPr lang="cs-CZ" sz="2000" dirty="0">
                <a:solidFill>
                  <a:srgbClr val="00B0F0"/>
                </a:solidFill>
                <a:latin typeface="Times New Roman" pitchFamily="18" charset="0"/>
                <a:cs typeface="Times New Roman" pitchFamily="18" charset="0"/>
              </a:rPr>
              <a:t>3. r. (6leté), 1. r. (4leté)</a:t>
            </a:r>
          </a:p>
          <a:p>
            <a:pPr algn="ctr" eaLnBrk="0" hangingPunct="0"/>
            <a:endParaRPr lang="cs-CZ" dirty="0">
              <a:latin typeface="Calibri" pitchFamily="34" charset="0"/>
            </a:endParaRPr>
          </a:p>
        </p:txBody>
      </p:sp>
      <p:sp>
        <p:nvSpPr>
          <p:cNvPr id="13314" name="Rectangle 3"/>
          <p:cNvSpPr>
            <a:spLocks noChangeArrowheads="1"/>
          </p:cNvSpPr>
          <p:nvPr/>
        </p:nvSpPr>
        <p:spPr bwMode="auto">
          <a:xfrm>
            <a:off x="2857500" y="4940300"/>
            <a:ext cx="3489325" cy="1600200"/>
          </a:xfrm>
          <a:prstGeom prst="rect">
            <a:avLst/>
          </a:prstGeom>
          <a:noFill/>
          <a:ln w="9525">
            <a:noFill/>
            <a:miter lim="800000"/>
            <a:headEnd/>
            <a:tailEnd/>
          </a:ln>
        </p:spPr>
        <p:txBody>
          <a:bodyPr anchor="ctr">
            <a:spAutoFit/>
          </a:bodyPr>
          <a:lstStyle/>
          <a:p>
            <a:pPr algn="ctr"/>
            <a:r>
              <a:rPr lang="cs-CZ" sz="1000" dirty="0">
                <a:solidFill>
                  <a:srgbClr val="000000"/>
                </a:solidFill>
                <a:latin typeface="Calibri" pitchFamily="34" charset="0"/>
                <a:cs typeface="Times New Roman" pitchFamily="18" charset="0"/>
              </a:rPr>
              <a:t>Zpracováno v rámci projektu</a:t>
            </a:r>
            <a:endParaRPr lang="cs-CZ" sz="800" dirty="0">
              <a:latin typeface="Calibri" pitchFamily="34" charset="0"/>
              <a:cs typeface="Times New Roman" pitchFamily="18" charset="0"/>
            </a:endParaRPr>
          </a:p>
          <a:p>
            <a:pPr algn="ctr" eaLnBrk="0" hangingPunct="0"/>
            <a:r>
              <a:rPr lang="cs-CZ" dirty="0">
                <a:solidFill>
                  <a:srgbClr val="000000"/>
                </a:solidFill>
                <a:latin typeface="Calibri" pitchFamily="34" charset="0"/>
                <a:cs typeface="Times New Roman" pitchFamily="18" charset="0"/>
              </a:rPr>
              <a:t>EU peníze školám</a:t>
            </a:r>
            <a:endParaRPr lang="cs-CZ" sz="800" dirty="0">
              <a:latin typeface="Calibri" pitchFamily="34" charset="0"/>
            </a:endParaRPr>
          </a:p>
          <a:p>
            <a:r>
              <a:rPr lang="cs-CZ" sz="1000" dirty="0">
                <a:latin typeface="Calibri" pitchFamily="34" charset="0"/>
              </a:rPr>
              <a:t>	  CZ.1.07/1.5.00/34.0296</a:t>
            </a:r>
          </a:p>
          <a:p>
            <a:pPr algn="ctr" eaLnBrk="0" hangingPunct="0"/>
            <a:r>
              <a:rPr lang="cs-CZ" sz="1300" dirty="0">
                <a:solidFill>
                  <a:srgbClr val="000000"/>
                </a:solidFill>
                <a:latin typeface="Calibri" pitchFamily="34" charset="0"/>
                <a:cs typeface="Times New Roman" pitchFamily="18" charset="0"/>
              </a:rPr>
              <a:t>Zpracovatel:</a:t>
            </a:r>
            <a:endParaRPr lang="cs-CZ" sz="800" dirty="0">
              <a:latin typeface="Calibri" pitchFamily="34" charset="0"/>
            </a:endParaRPr>
          </a:p>
          <a:p>
            <a:pPr algn="ctr" eaLnBrk="0" hangingPunct="0"/>
            <a:r>
              <a:rPr lang="cs-CZ" sz="2100" b="1" dirty="0">
                <a:solidFill>
                  <a:srgbClr val="00B0F0"/>
                </a:solidFill>
                <a:latin typeface="Calibri" pitchFamily="34" charset="0"/>
                <a:cs typeface="Times New Roman" pitchFamily="18" charset="0"/>
              </a:rPr>
              <a:t>Mgr. René </a:t>
            </a:r>
            <a:r>
              <a:rPr lang="cs-CZ" sz="2100" b="1" dirty="0" err="1">
                <a:solidFill>
                  <a:srgbClr val="00B0F0"/>
                </a:solidFill>
                <a:latin typeface="Calibri" pitchFamily="34" charset="0"/>
                <a:cs typeface="Times New Roman" pitchFamily="18" charset="0"/>
              </a:rPr>
              <a:t>Brauner</a:t>
            </a:r>
            <a:endParaRPr lang="cs-CZ" sz="800" dirty="0">
              <a:latin typeface="Calibri" pitchFamily="34" charset="0"/>
            </a:endParaRPr>
          </a:p>
          <a:p>
            <a:pPr algn="ctr" eaLnBrk="0" hangingPunct="0"/>
            <a:r>
              <a:rPr lang="cs-CZ" sz="1300" dirty="0">
                <a:solidFill>
                  <a:srgbClr val="000000"/>
                </a:solidFill>
                <a:latin typeface="Calibri" pitchFamily="34" charset="0"/>
                <a:cs typeface="Times New Roman" pitchFamily="18" charset="0"/>
              </a:rPr>
              <a:t>Gymnázium, Třinec, příspěvková organizace</a:t>
            </a:r>
          </a:p>
          <a:p>
            <a:pPr algn="ctr" eaLnBrk="0" hangingPunct="0"/>
            <a:r>
              <a:rPr lang="cs-CZ" sz="1300" dirty="0">
                <a:solidFill>
                  <a:srgbClr val="000000"/>
                </a:solidFill>
                <a:latin typeface="Calibri" pitchFamily="34" charset="0"/>
                <a:cs typeface="Times New Roman" pitchFamily="18" charset="0"/>
              </a:rPr>
              <a:t>Datum vytvoření:</a:t>
            </a:r>
            <a:r>
              <a:rPr lang="cs-CZ" sz="1300" b="1" dirty="0">
                <a:solidFill>
                  <a:srgbClr val="33CCFF"/>
                </a:solidFill>
                <a:latin typeface="Calibri" pitchFamily="34" charset="0"/>
                <a:cs typeface="Times New Roman" pitchFamily="18" charset="0"/>
              </a:rPr>
              <a:t> </a:t>
            </a:r>
            <a:r>
              <a:rPr lang="cs-CZ" sz="1300" b="1" dirty="0" smtClean="0">
                <a:solidFill>
                  <a:srgbClr val="33CCFF"/>
                </a:solidFill>
                <a:latin typeface="Calibri" pitchFamily="34" charset="0"/>
                <a:cs typeface="Times New Roman" pitchFamily="18" charset="0"/>
              </a:rPr>
              <a:t>leden 2014</a:t>
            </a:r>
            <a:endParaRPr lang="cs-CZ" dirty="0">
              <a:latin typeface="Calibri" pitchFamily="34" charset="0"/>
            </a:endParaRPr>
          </a:p>
        </p:txBody>
      </p:sp>
      <p:pic>
        <p:nvPicPr>
          <p:cNvPr id="13315" name="obrázek 1" descr="\\Galerie\public\Fotky\Foto školy a učebny\Škola v říjnu 03.JPG"/>
          <p:cNvPicPr>
            <a:picLocks noChangeAspect="1" noChangeArrowheads="1"/>
          </p:cNvPicPr>
          <p:nvPr/>
        </p:nvPicPr>
        <p:blipFill>
          <a:blip r:embed="rId2" cstate="print"/>
          <a:srcRect/>
          <a:stretch>
            <a:fillRect/>
          </a:stretch>
        </p:blipFill>
        <p:spPr bwMode="auto">
          <a:xfrm>
            <a:off x="3348038" y="3213100"/>
            <a:ext cx="2914650" cy="1655763"/>
          </a:xfrm>
          <a:prstGeom prst="rect">
            <a:avLst/>
          </a:prstGeom>
          <a:noFill/>
          <a:ln w="9525">
            <a:noFill/>
            <a:miter lim="800000"/>
            <a:headEnd/>
            <a:tailEnd/>
          </a:ln>
        </p:spPr>
      </p:pic>
      <p:pic>
        <p:nvPicPr>
          <p:cNvPr id="13317" name="Picture 5" descr="OPVK_ver_zakladni_logolink_RGB_cz"/>
          <p:cNvPicPr>
            <a:picLocks noChangeAspect="1" noChangeArrowheads="1"/>
          </p:cNvPicPr>
          <p:nvPr/>
        </p:nvPicPr>
        <p:blipFill>
          <a:blip r:embed="rId3" cstate="print"/>
          <a:srcRect/>
          <a:stretch>
            <a:fillRect/>
          </a:stretch>
        </p:blipFill>
        <p:spPr bwMode="auto">
          <a:xfrm>
            <a:off x="0" y="0"/>
            <a:ext cx="1800225"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0"/>
            <a:ext cx="8640960" cy="1470025"/>
          </a:xfrm>
        </p:spPr>
        <p:txBody>
          <a:bodyPr>
            <a:normAutofit/>
          </a:bodyPr>
          <a:lstStyle/>
          <a:p>
            <a:pPr algn="l"/>
            <a:r>
              <a:rPr lang="cs-CZ" b="1" dirty="0" smtClean="0"/>
              <a:t>Citace zdrojů</a:t>
            </a:r>
            <a:endParaRPr lang="cs-CZ" b="1" u="sng" dirty="0"/>
          </a:p>
        </p:txBody>
      </p:sp>
      <p:sp>
        <p:nvSpPr>
          <p:cNvPr id="3" name="Podnadpis 2"/>
          <p:cNvSpPr>
            <a:spLocks noGrp="1"/>
          </p:cNvSpPr>
          <p:nvPr>
            <p:ph type="subTitle" idx="1"/>
          </p:nvPr>
        </p:nvSpPr>
        <p:spPr>
          <a:xfrm>
            <a:off x="285720" y="1714488"/>
            <a:ext cx="8643998" cy="2214578"/>
          </a:xfrm>
        </p:spPr>
        <p:txBody>
          <a:bodyPr>
            <a:normAutofit/>
          </a:bodyPr>
          <a:lstStyle/>
          <a:p>
            <a:pPr algn="l"/>
            <a:r>
              <a:rPr lang="cs-CZ" sz="2400" dirty="0" smtClean="0"/>
              <a:t>VACEK, Jiří. </a:t>
            </a:r>
            <a:r>
              <a:rPr lang="cs-CZ" sz="2400" i="1" dirty="0" smtClean="0"/>
              <a:t>Excel</a:t>
            </a:r>
            <a:r>
              <a:rPr lang="cs-CZ" sz="2400" dirty="0" smtClean="0"/>
              <a:t>. Praha: </a:t>
            </a:r>
            <a:r>
              <a:rPr lang="cs-CZ" sz="2400" dirty="0" err="1" smtClean="0"/>
              <a:t>Computer</a:t>
            </a:r>
            <a:r>
              <a:rPr lang="cs-CZ" sz="2400" dirty="0" smtClean="0"/>
              <a:t> </a:t>
            </a:r>
            <a:r>
              <a:rPr lang="cs-CZ" sz="2400" dirty="0" err="1" smtClean="0"/>
              <a:t>Press</a:t>
            </a:r>
            <a:r>
              <a:rPr lang="cs-CZ" sz="2400" dirty="0" smtClean="0"/>
              <a:t>, 1997, ISBN 80-7226-005-7. </a:t>
            </a:r>
          </a:p>
          <a:p>
            <a:pPr algn="l"/>
            <a:r>
              <a:rPr lang="cs-CZ" sz="2400" dirty="0" smtClean="0"/>
              <a:t>MICROSOFT. </a:t>
            </a:r>
            <a:r>
              <a:rPr lang="cs-CZ" sz="2400" i="1" dirty="0" smtClean="0"/>
              <a:t>Odkazy</a:t>
            </a:r>
            <a:r>
              <a:rPr lang="cs-CZ" sz="2400" dirty="0" smtClean="0"/>
              <a:t> [online]. [cit. 10.1.2014]. Dostupný na WWW: http://office.</a:t>
            </a:r>
            <a:r>
              <a:rPr lang="cs-CZ" sz="2400" dirty="0" err="1" smtClean="0"/>
              <a:t>microsoft.com</a:t>
            </a:r>
            <a:r>
              <a:rPr lang="cs-CZ" sz="2400" dirty="0" smtClean="0"/>
              <a:t>/</a:t>
            </a:r>
            <a:r>
              <a:rPr lang="cs-CZ" sz="2400" dirty="0" err="1" smtClean="0"/>
              <a:t>cs</a:t>
            </a:r>
            <a:r>
              <a:rPr lang="cs-CZ" sz="2400" dirty="0" smtClean="0"/>
              <a:t>-</a:t>
            </a:r>
            <a:r>
              <a:rPr lang="cs-CZ" sz="2400" dirty="0" err="1" smtClean="0"/>
              <a:t>cz</a:t>
            </a:r>
            <a:r>
              <a:rPr lang="cs-CZ" sz="2400" dirty="0" smtClean="0"/>
              <a:t>/</a:t>
            </a:r>
            <a:r>
              <a:rPr lang="cs-CZ" sz="2400" dirty="0" err="1" smtClean="0"/>
              <a:t>excel</a:t>
            </a:r>
            <a:r>
              <a:rPr lang="cs-CZ" sz="2400" dirty="0" smtClean="0"/>
              <a:t>-help/odkazy-na-</a:t>
            </a:r>
            <a:r>
              <a:rPr lang="cs-CZ" sz="2400" dirty="0" err="1" smtClean="0"/>
              <a:t>bunku</a:t>
            </a:r>
            <a:r>
              <a:rPr lang="cs-CZ" sz="2400" dirty="0" smtClean="0"/>
              <a:t>-nebo-oblast-HP005198323.aspx?CTT=1 </a:t>
            </a:r>
          </a:p>
          <a:p>
            <a:pPr algn="l"/>
            <a:endParaRPr lang="cs-CZ" sz="2400" dirty="0" smtClean="0"/>
          </a:p>
        </p:txBody>
      </p:sp>
      <p:sp>
        <p:nvSpPr>
          <p:cNvPr id="4" name="Podnadpis 2"/>
          <p:cNvSpPr txBox="1">
            <a:spLocks/>
          </p:cNvSpPr>
          <p:nvPr/>
        </p:nvSpPr>
        <p:spPr>
          <a:xfrm>
            <a:off x="214282" y="4214818"/>
            <a:ext cx="8786874" cy="2214578"/>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Podnadpis 2"/>
          <p:cNvSpPr txBox="1">
            <a:spLocks/>
          </p:cNvSpPr>
          <p:nvPr/>
        </p:nvSpPr>
        <p:spPr>
          <a:xfrm>
            <a:off x="357158" y="4357694"/>
            <a:ext cx="8643998" cy="2214578"/>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400" b="0" i="0" u="none" strike="noStrike" kern="1200" cap="none" spc="0" normalizeH="0" baseline="0" noProof="0" dirty="0" smtClean="0">
                <a:ln>
                  <a:noFill/>
                </a:ln>
                <a:solidFill>
                  <a:schemeClr val="tx1">
                    <a:tint val="75000"/>
                  </a:schemeClr>
                </a:solidFill>
                <a:effectLst/>
                <a:uLnTx/>
                <a:uFillTx/>
                <a:latin typeface="+mn-lt"/>
                <a:ea typeface="+mn-ea"/>
                <a:cs typeface="+mn-cs"/>
              </a:rPr>
              <a:t>Obrázky:</a:t>
            </a:r>
          </a:p>
          <a:p>
            <a:pPr>
              <a:spcBef>
                <a:spcPct val="20000"/>
              </a:spcBef>
              <a:defRPr/>
            </a:pPr>
            <a:r>
              <a:rPr lang="cs-CZ" sz="2400" dirty="0" smtClean="0"/>
              <a:t>Obr1-4: BRAUNER. </a:t>
            </a:r>
            <a:r>
              <a:rPr lang="cs-CZ" sz="2400" i="1" dirty="0" smtClean="0"/>
              <a:t>Adresa</a:t>
            </a:r>
            <a:r>
              <a:rPr lang="cs-CZ" sz="2400" dirty="0" smtClean="0"/>
              <a:t> [online]. [cit. 9.1.2014].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cs-CZ"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lvl="0">
              <a:spcBef>
                <a:spcPct val="20000"/>
              </a:spcBef>
            </a:pPr>
            <a:r>
              <a:rPr lang="cs-CZ" sz="2400" dirty="0" smtClean="0"/>
              <a:t>Obr5,6:MICROSOFT. </a:t>
            </a:r>
            <a:r>
              <a:rPr lang="cs-CZ" sz="2400" i="1" dirty="0" smtClean="0"/>
              <a:t>Odkazy</a:t>
            </a:r>
            <a:r>
              <a:rPr lang="cs-CZ" sz="2400" dirty="0" smtClean="0"/>
              <a:t> [online]. [cit. 10.1.2014]. Dostupný na WWW: http://officeimg.vo.msecnd.net/cs-cz/files/811/938/ZA006052225.gif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Metodický list</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Prezentace je určena k procvičení učiva ve 3. ročníku šestiletého studia a 1. ročníku čtyřletého studia. Je </a:t>
            </a:r>
            <a:r>
              <a:rPr lang="cs-CZ" smtClean="0"/>
              <a:t>možné ji </a:t>
            </a:r>
            <a:r>
              <a:rPr lang="cs-CZ" dirty="0" smtClean="0"/>
              <a:t>zařadit i do plánů seminářů ICT v rámci opakování. </a:t>
            </a:r>
          </a:p>
          <a:p>
            <a:r>
              <a:rPr lang="cs-CZ" dirty="0" smtClean="0"/>
              <a:t>Prezentace vede žáka k dobrému ovládání tabulkového kalkulátoru, prezentované učivo se ihned aplikuje do výuky. Žák prokazuje znalost práce s Excelem. </a:t>
            </a:r>
          </a:p>
          <a:p>
            <a:r>
              <a:rPr lang="cs-CZ" dirty="0" smtClean="0"/>
              <a:t>Úkoly řeší žáci samostatně na pracovních stanicích. Mohou používat doporučené učebnice, </a:t>
            </a:r>
            <a:r>
              <a:rPr lang="cs-CZ" dirty="0" err="1" smtClean="0"/>
              <a:t>google</a:t>
            </a:r>
            <a:r>
              <a:rPr lang="cs-CZ" dirty="0" smtClean="0"/>
              <a:t> nebo </a:t>
            </a:r>
            <a:r>
              <a:rPr lang="cs-CZ" dirty="0" err="1" smtClean="0"/>
              <a:t>wikipedii</a:t>
            </a:r>
            <a:r>
              <a:rPr lang="cs-CZ" dirty="0" smtClean="0"/>
              <a:t> – popřípadě nápovědu v programu Excel.</a:t>
            </a:r>
          </a:p>
          <a:p>
            <a:r>
              <a:rPr lang="cs-CZ" dirty="0" smtClean="0"/>
              <a:t>Práce a následná kontrola probíhají ve spolupráci s učitelem.</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Funkce - úvod</a:t>
            </a:r>
            <a:endParaRPr lang="cs-CZ" b="1" dirty="0"/>
          </a:p>
        </p:txBody>
      </p:sp>
      <p:sp>
        <p:nvSpPr>
          <p:cNvPr id="3" name="Podnadpis 2"/>
          <p:cNvSpPr>
            <a:spLocks noGrp="1"/>
          </p:cNvSpPr>
          <p:nvPr>
            <p:ph type="subTitle" idx="1"/>
          </p:nvPr>
        </p:nvSpPr>
        <p:spPr>
          <a:xfrm>
            <a:off x="214282" y="928670"/>
            <a:ext cx="4429156" cy="5786478"/>
          </a:xfrm>
        </p:spPr>
        <p:txBody>
          <a:bodyPr>
            <a:normAutofit/>
          </a:bodyPr>
          <a:lstStyle/>
          <a:p>
            <a:r>
              <a:rPr lang="cs-CZ" dirty="0" smtClean="0">
                <a:solidFill>
                  <a:schemeClr val="tx1"/>
                </a:solidFill>
              </a:rPr>
              <a:t>Funkce jsou pojmenované, předem definované výpočty, které lze používat ve vzorcích. Vzorec je zápis matematické operace, na jehož základě můžeme provádět v tabulce výpočty.</a:t>
            </a:r>
          </a:p>
          <a:p>
            <a:endParaRPr lang="cs-CZ" sz="1600" dirty="0" smtClean="0">
              <a:solidFill>
                <a:schemeClr val="tx1"/>
              </a:solidFill>
            </a:endParaRPr>
          </a:p>
          <a:p>
            <a:pPr algn="l"/>
            <a:r>
              <a:rPr lang="cs-CZ" sz="1600" dirty="0" smtClean="0">
                <a:solidFill>
                  <a:schemeClr val="tx1"/>
                </a:solidFill>
              </a:rPr>
              <a:t>*pro zapnutí okna Funkce použijte tlačítko </a:t>
            </a:r>
            <a:r>
              <a:rPr lang="cs-CZ" sz="1600" b="1" dirty="0" err="1" smtClean="0">
                <a:solidFill>
                  <a:schemeClr val="tx1"/>
                </a:solidFill>
              </a:rPr>
              <a:t>fx</a:t>
            </a:r>
            <a:endParaRPr lang="cs-CZ" sz="1600" b="1" dirty="0">
              <a:solidFill>
                <a:schemeClr val="tx1"/>
              </a:solidFill>
            </a:endParaRPr>
          </a:p>
        </p:txBody>
      </p:sp>
      <p:pic>
        <p:nvPicPr>
          <p:cNvPr id="3074" name="Picture 2"/>
          <p:cNvPicPr>
            <a:picLocks noChangeAspect="1" noChangeArrowheads="1"/>
          </p:cNvPicPr>
          <p:nvPr/>
        </p:nvPicPr>
        <p:blipFill>
          <a:blip r:embed="rId2" cstate="print"/>
          <a:srcRect/>
          <a:stretch>
            <a:fillRect/>
          </a:stretch>
        </p:blipFill>
        <p:spPr bwMode="auto">
          <a:xfrm>
            <a:off x="4857752" y="1751455"/>
            <a:ext cx="4133859" cy="3392057"/>
          </a:xfrm>
          <a:prstGeom prst="rect">
            <a:avLst/>
          </a:prstGeom>
          <a:noFill/>
          <a:ln w="9525">
            <a:noFill/>
            <a:miter lim="800000"/>
            <a:headEnd/>
            <a:tailEnd/>
          </a:ln>
          <a:effectLst/>
        </p:spPr>
      </p:pic>
      <p:sp>
        <p:nvSpPr>
          <p:cNvPr id="6" name="Podnadpis 2"/>
          <p:cNvSpPr txBox="1">
            <a:spLocks/>
          </p:cNvSpPr>
          <p:nvPr/>
        </p:nvSpPr>
        <p:spPr>
          <a:xfrm>
            <a:off x="6572264" y="564357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1</a:t>
            </a:r>
            <a:endParaRPr kumimoji="0" lang="cs-CZ"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Typy funkcí</a:t>
            </a:r>
            <a:endParaRPr lang="cs-CZ" b="1" dirty="0"/>
          </a:p>
        </p:txBody>
      </p:sp>
      <p:sp>
        <p:nvSpPr>
          <p:cNvPr id="3" name="Podnadpis 2"/>
          <p:cNvSpPr>
            <a:spLocks noGrp="1"/>
          </p:cNvSpPr>
          <p:nvPr>
            <p:ph type="subTitle" idx="1"/>
          </p:nvPr>
        </p:nvSpPr>
        <p:spPr>
          <a:xfrm>
            <a:off x="214282" y="928670"/>
            <a:ext cx="4429156" cy="5786478"/>
          </a:xfrm>
        </p:spPr>
        <p:txBody>
          <a:bodyPr>
            <a:normAutofit/>
          </a:bodyPr>
          <a:lstStyle/>
          <a:p>
            <a:pPr marL="514350" indent="-514350" algn="l">
              <a:buFont typeface="+mj-lt"/>
              <a:buAutoNum type="arabicPeriod"/>
            </a:pPr>
            <a:r>
              <a:rPr lang="cs-CZ" sz="2400" dirty="0" smtClean="0">
                <a:solidFill>
                  <a:schemeClr val="tx1"/>
                </a:solidFill>
              </a:rPr>
              <a:t>Otevřete okno Funkce a prostudujte sekci „Vybrat kategorii“</a:t>
            </a:r>
          </a:p>
          <a:p>
            <a:pPr marL="514350" indent="-514350" algn="l">
              <a:buFont typeface="+mj-lt"/>
              <a:buAutoNum type="arabicPeriod"/>
            </a:pPr>
            <a:r>
              <a:rPr lang="cs-CZ" sz="2400" dirty="0" smtClean="0">
                <a:solidFill>
                  <a:schemeClr val="tx1"/>
                </a:solidFill>
              </a:rPr>
              <a:t>Seznamte se zejména s kategoriemi Matematické a Logické</a:t>
            </a:r>
          </a:p>
          <a:p>
            <a:pPr marL="514350" indent="-514350" algn="l">
              <a:buFont typeface="+mj-lt"/>
              <a:buAutoNum type="arabicPeriod"/>
            </a:pPr>
            <a:r>
              <a:rPr lang="cs-CZ" sz="2400" dirty="0" smtClean="0">
                <a:solidFill>
                  <a:schemeClr val="tx1"/>
                </a:solidFill>
              </a:rPr>
              <a:t>Úplný přehled najdete též na adrese: </a:t>
            </a:r>
            <a:r>
              <a:rPr lang="cs-CZ" sz="2400" dirty="0" smtClean="0">
                <a:solidFill>
                  <a:schemeClr val="tx1"/>
                </a:solidFill>
                <a:hlinkClick r:id="rId2"/>
              </a:rPr>
              <a:t>http://office.</a:t>
            </a:r>
            <a:r>
              <a:rPr lang="cs-CZ" sz="2400" dirty="0" err="1" smtClean="0">
                <a:solidFill>
                  <a:schemeClr val="tx1"/>
                </a:solidFill>
                <a:hlinkClick r:id="rId2"/>
              </a:rPr>
              <a:t>microsoft.com</a:t>
            </a:r>
            <a:r>
              <a:rPr lang="cs-CZ" sz="2400" dirty="0" smtClean="0">
                <a:solidFill>
                  <a:schemeClr val="tx1"/>
                </a:solidFill>
                <a:hlinkClick r:id="rId2"/>
              </a:rPr>
              <a:t>/</a:t>
            </a:r>
            <a:r>
              <a:rPr lang="cs-CZ" sz="2400" dirty="0" err="1" smtClean="0">
                <a:solidFill>
                  <a:schemeClr val="tx1"/>
                </a:solidFill>
                <a:hlinkClick r:id="rId2"/>
              </a:rPr>
              <a:t>cs</a:t>
            </a:r>
            <a:r>
              <a:rPr lang="cs-CZ" sz="2400" dirty="0" smtClean="0">
                <a:solidFill>
                  <a:schemeClr val="tx1"/>
                </a:solidFill>
                <a:hlinkClick r:id="rId2"/>
              </a:rPr>
              <a:t>-</a:t>
            </a:r>
            <a:r>
              <a:rPr lang="cs-CZ" sz="2400" dirty="0" err="1" smtClean="0">
                <a:solidFill>
                  <a:schemeClr val="tx1"/>
                </a:solidFill>
                <a:hlinkClick r:id="rId2"/>
              </a:rPr>
              <a:t>cz</a:t>
            </a:r>
            <a:r>
              <a:rPr lang="cs-CZ" sz="2400" dirty="0" smtClean="0">
                <a:solidFill>
                  <a:schemeClr val="tx1"/>
                </a:solidFill>
                <a:hlinkClick r:id="rId2"/>
              </a:rPr>
              <a:t>/</a:t>
            </a:r>
            <a:r>
              <a:rPr lang="cs-CZ" sz="2400" dirty="0" err="1" smtClean="0">
                <a:solidFill>
                  <a:schemeClr val="tx1"/>
                </a:solidFill>
                <a:hlinkClick r:id="rId2"/>
              </a:rPr>
              <a:t>excel</a:t>
            </a:r>
            <a:r>
              <a:rPr lang="cs-CZ" sz="2400" dirty="0" smtClean="0">
                <a:solidFill>
                  <a:schemeClr val="tx1"/>
                </a:solidFill>
                <a:hlinkClick r:id="rId2"/>
              </a:rPr>
              <a:t>-help/seznam-funkci-listu-podle-kategorii-HP010079186.aspx</a:t>
            </a:r>
            <a:endParaRPr lang="cs-CZ" sz="2400" dirty="0">
              <a:solidFill>
                <a:schemeClr val="tx1"/>
              </a:solidFill>
            </a:endParaRPr>
          </a:p>
        </p:txBody>
      </p:sp>
      <p:sp>
        <p:nvSpPr>
          <p:cNvPr id="6" name="Podnadpis 2"/>
          <p:cNvSpPr txBox="1">
            <a:spLocks/>
          </p:cNvSpPr>
          <p:nvPr/>
        </p:nvSpPr>
        <p:spPr>
          <a:xfrm>
            <a:off x="6572264" y="564357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a:t>
            </a:r>
            <a:r>
              <a:rPr lang="cs-CZ" sz="3200" dirty="0" smtClean="0"/>
              <a:t>2</a:t>
            </a:r>
            <a:endParaRPr kumimoji="0" lang="cs-CZ" sz="3200" b="0" i="0" u="none" strike="noStrike" kern="1200" cap="none" spc="0" normalizeH="0" baseline="0" noProof="0" dirty="0">
              <a:ln>
                <a:noFill/>
              </a:ln>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786314" y="1428736"/>
            <a:ext cx="4229100" cy="3695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Funkce - cvičení</a:t>
            </a:r>
            <a:endParaRPr lang="cs-CZ" b="1" dirty="0"/>
          </a:p>
        </p:txBody>
      </p:sp>
      <p:sp>
        <p:nvSpPr>
          <p:cNvPr id="3" name="Podnadpis 2"/>
          <p:cNvSpPr>
            <a:spLocks noGrp="1"/>
          </p:cNvSpPr>
          <p:nvPr>
            <p:ph type="subTitle" idx="1"/>
          </p:nvPr>
        </p:nvSpPr>
        <p:spPr>
          <a:xfrm>
            <a:off x="142844" y="4000504"/>
            <a:ext cx="8858312" cy="2714644"/>
          </a:xfrm>
        </p:spPr>
        <p:txBody>
          <a:bodyPr>
            <a:normAutofit lnSpcReduction="10000"/>
          </a:bodyPr>
          <a:lstStyle/>
          <a:p>
            <a:pPr algn="l"/>
            <a:r>
              <a:rPr lang="cs-CZ" dirty="0" smtClean="0">
                <a:solidFill>
                  <a:schemeClr val="tx1"/>
                </a:solidFill>
              </a:rPr>
              <a:t>- prohlédněte si funkce v sekci Datum a čas</a:t>
            </a:r>
          </a:p>
          <a:p>
            <a:pPr algn="l">
              <a:buFontTx/>
              <a:buChar char="-"/>
            </a:pPr>
            <a:r>
              <a:rPr lang="cs-CZ" dirty="0" smtClean="0">
                <a:solidFill>
                  <a:schemeClr val="tx1"/>
                </a:solidFill>
              </a:rPr>
              <a:t> víte, ve kterém dni v týdnu jste se narodili vy nebo vaši rodiče? vyhledejte funkci, která vám vrátí hledaný den</a:t>
            </a:r>
          </a:p>
          <a:p>
            <a:pPr algn="l">
              <a:buFontTx/>
              <a:buChar char="-"/>
            </a:pPr>
            <a:r>
              <a:rPr lang="cs-CZ" dirty="0" smtClean="0">
                <a:solidFill>
                  <a:schemeClr val="tx1"/>
                </a:solidFill>
              </a:rPr>
              <a:t>navrhněte použití logické funkce Když</a:t>
            </a:r>
            <a:endParaRPr lang="cs-CZ" dirty="0">
              <a:solidFill>
                <a:schemeClr val="tx1"/>
              </a:solidFill>
            </a:endParaRPr>
          </a:p>
        </p:txBody>
      </p:sp>
      <p:sp>
        <p:nvSpPr>
          <p:cNvPr id="5" name="Podnadpis 2"/>
          <p:cNvSpPr txBox="1">
            <a:spLocks/>
          </p:cNvSpPr>
          <p:nvPr/>
        </p:nvSpPr>
        <p:spPr>
          <a:xfrm>
            <a:off x="5429256" y="3000372"/>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3</a:t>
            </a:r>
            <a:endParaRPr kumimoji="0" lang="cs-CZ" sz="3200" b="0" i="0" u="none" strike="noStrike" kern="1200" cap="none" spc="0" normalizeH="0" baseline="0" noProof="0" dirty="0">
              <a:ln>
                <a:noFill/>
              </a:ln>
              <a:effectLst/>
              <a:uLnTx/>
              <a:uFillTx/>
              <a:latin typeface="+mn-lt"/>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1285852" y="857232"/>
            <a:ext cx="4038905" cy="32242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Adresa buňky (odkaz)</a:t>
            </a:r>
          </a:p>
        </p:txBody>
      </p:sp>
      <p:sp>
        <p:nvSpPr>
          <p:cNvPr id="3" name="Podnadpis 2"/>
          <p:cNvSpPr>
            <a:spLocks noGrp="1"/>
          </p:cNvSpPr>
          <p:nvPr>
            <p:ph type="subTitle" idx="1"/>
          </p:nvPr>
        </p:nvSpPr>
        <p:spPr>
          <a:xfrm>
            <a:off x="214282" y="1142984"/>
            <a:ext cx="4286280" cy="5572164"/>
          </a:xfrm>
        </p:spPr>
        <p:txBody>
          <a:bodyPr>
            <a:normAutofit fontScale="85000" lnSpcReduction="20000"/>
          </a:bodyPr>
          <a:lstStyle/>
          <a:p>
            <a:r>
              <a:rPr lang="cs-CZ" dirty="0" smtClean="0">
                <a:solidFill>
                  <a:schemeClr val="tx1"/>
                </a:solidFill>
              </a:rPr>
              <a:t>Odkaz označuje buňku nebo oblast buněk na listu a udává, kde má aplikace Microsoft Excel hledat hodnoty nebo data, která chcete použít ve vzorci. Pomocí odkazů můžete použít data obsažená v různých částech listu v jednom vzorci nebo hodnotu jedné buňky použít v několika vzorcích. Můžete také odkazovat na buňky v jiných listech stejného sešitu nebo na jiné sešity.</a:t>
            </a:r>
            <a:endParaRPr lang="cs-CZ" dirty="0">
              <a:solidFill>
                <a:schemeClr val="tx1"/>
              </a:solidFill>
            </a:endParaRPr>
          </a:p>
        </p:txBody>
      </p:sp>
      <p:sp>
        <p:nvSpPr>
          <p:cNvPr id="5" name="Podnadpis 2"/>
          <p:cNvSpPr txBox="1">
            <a:spLocks/>
          </p:cNvSpPr>
          <p:nvPr/>
        </p:nvSpPr>
        <p:spPr>
          <a:xfrm>
            <a:off x="7668344" y="6165304"/>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4</a:t>
            </a:r>
            <a:endParaRPr kumimoji="0" lang="cs-CZ" sz="3200" b="0" i="0" u="none" strike="noStrike" kern="1200" cap="none" spc="0" normalizeH="0" baseline="0" noProof="0" dirty="0">
              <a:ln>
                <a:noFill/>
              </a:ln>
              <a:effectLst/>
              <a:uLnTx/>
              <a:uFillTx/>
              <a:latin typeface="+mn-lt"/>
              <a:ea typeface="+mn-ea"/>
              <a:cs typeface="+mn-cs"/>
            </a:endParaRPr>
          </a:p>
        </p:txBody>
      </p:sp>
      <p:pic>
        <p:nvPicPr>
          <p:cNvPr id="4" name="Picture 2" descr="H:\-=DUM\DUM_2014\adresa.png"/>
          <p:cNvPicPr>
            <a:picLocks noChangeAspect="1" noChangeArrowheads="1"/>
          </p:cNvPicPr>
          <p:nvPr/>
        </p:nvPicPr>
        <p:blipFill>
          <a:blip r:embed="rId2" cstate="print"/>
          <a:srcRect/>
          <a:stretch>
            <a:fillRect/>
          </a:stretch>
        </p:blipFill>
        <p:spPr bwMode="auto">
          <a:xfrm>
            <a:off x="4709826" y="1928802"/>
            <a:ext cx="4434173" cy="371950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Adresa buňky – relativní</a:t>
            </a:r>
          </a:p>
        </p:txBody>
      </p:sp>
      <p:sp>
        <p:nvSpPr>
          <p:cNvPr id="3" name="Podnadpis 2"/>
          <p:cNvSpPr>
            <a:spLocks noGrp="1"/>
          </p:cNvSpPr>
          <p:nvPr>
            <p:ph type="subTitle" idx="1"/>
          </p:nvPr>
        </p:nvSpPr>
        <p:spPr>
          <a:xfrm>
            <a:off x="214282" y="1142984"/>
            <a:ext cx="5000660" cy="5572164"/>
          </a:xfrm>
        </p:spPr>
        <p:txBody>
          <a:bodyPr>
            <a:normAutofit lnSpcReduction="10000"/>
          </a:bodyPr>
          <a:lstStyle/>
          <a:p>
            <a:r>
              <a:rPr lang="cs-CZ" dirty="0" smtClean="0">
                <a:solidFill>
                  <a:schemeClr val="tx1"/>
                </a:solidFill>
              </a:rPr>
              <a:t>Relativní odkaz na buňku ve vzorci, například A1, je založen na relativním umístění buňky obsahující vzorec a buňky, na kterou odkaz odkazuje. Jestliže se změní umístění buňky, která obsahuje vzorec, změní se i odkaz. Pokud vzorec zkopírujete do více řádků nebo sloupců, odkaz se automaticky upraví.</a:t>
            </a:r>
            <a:endParaRPr lang="cs-CZ" dirty="0">
              <a:solidFill>
                <a:schemeClr val="tx1"/>
              </a:solidFill>
            </a:endParaRPr>
          </a:p>
        </p:txBody>
      </p:sp>
      <p:sp>
        <p:nvSpPr>
          <p:cNvPr id="5" name="Podnadpis 2"/>
          <p:cNvSpPr txBox="1">
            <a:spLocks/>
          </p:cNvSpPr>
          <p:nvPr/>
        </p:nvSpPr>
        <p:spPr>
          <a:xfrm>
            <a:off x="6572264" y="564357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5</a:t>
            </a:r>
            <a:endParaRPr kumimoji="0" lang="cs-CZ" sz="3200" b="0" i="0" u="none" strike="noStrike" kern="1200" cap="none" spc="0" normalizeH="0" baseline="0" noProof="0" dirty="0">
              <a:ln>
                <a:noFill/>
              </a:ln>
              <a:effectLst/>
              <a:uLnTx/>
              <a:uFillTx/>
              <a:latin typeface="+mn-lt"/>
              <a:ea typeface="+mn-ea"/>
              <a:cs typeface="+mn-cs"/>
            </a:endParaRPr>
          </a:p>
        </p:txBody>
      </p:sp>
      <p:pic>
        <p:nvPicPr>
          <p:cNvPr id="5122" name="Picture 2" descr="Zkopírovaný vzorec s relativním odkazem"/>
          <p:cNvPicPr>
            <a:picLocks noChangeAspect="1" noChangeArrowheads="1"/>
          </p:cNvPicPr>
          <p:nvPr/>
        </p:nvPicPr>
        <p:blipFill>
          <a:blip r:embed="rId2" cstate="print"/>
          <a:srcRect/>
          <a:stretch>
            <a:fillRect/>
          </a:stretch>
        </p:blipFill>
        <p:spPr bwMode="auto">
          <a:xfrm>
            <a:off x="5500694" y="2214554"/>
            <a:ext cx="3217810" cy="200026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Adresa buňky – absolutní</a:t>
            </a:r>
          </a:p>
        </p:txBody>
      </p:sp>
      <p:sp>
        <p:nvSpPr>
          <p:cNvPr id="3" name="Podnadpis 2"/>
          <p:cNvSpPr>
            <a:spLocks noGrp="1"/>
          </p:cNvSpPr>
          <p:nvPr>
            <p:ph type="subTitle" idx="1"/>
          </p:nvPr>
        </p:nvSpPr>
        <p:spPr>
          <a:xfrm>
            <a:off x="214282" y="1142984"/>
            <a:ext cx="4286280" cy="5429288"/>
          </a:xfrm>
        </p:spPr>
        <p:txBody>
          <a:bodyPr>
            <a:normAutofit fontScale="77500" lnSpcReduction="20000"/>
          </a:bodyPr>
          <a:lstStyle/>
          <a:p>
            <a:r>
              <a:rPr lang="cs-CZ" dirty="0" smtClean="0">
                <a:solidFill>
                  <a:schemeClr val="tx1"/>
                </a:solidFill>
              </a:rPr>
              <a:t>Absolutní odkaz na buňku ve vzorci, například $A$1, vždy odkazuje na buňku v určitém umístění. Jestliže se změní umístění buňky, která obsahuje vzorec, zůstane absolutní odkaz stejný. Pokud odkaz zkopírujete do více řádků nebo sloupců, absolutní odkaz se neupraví. Ve výchozím nastavení používají nové vzorce relativní odkazy a je třeba je přepnout na absolutní odkazy.</a:t>
            </a:r>
          </a:p>
          <a:p>
            <a:endParaRPr lang="cs-CZ" dirty="0" smtClean="0">
              <a:solidFill>
                <a:schemeClr val="tx1"/>
              </a:solidFill>
            </a:endParaRPr>
          </a:p>
          <a:p>
            <a:pPr algn="l"/>
            <a:r>
              <a:rPr lang="cs-CZ" sz="2100" dirty="0" smtClean="0">
                <a:solidFill>
                  <a:schemeClr val="tx1"/>
                </a:solidFill>
              </a:rPr>
              <a:t>* pro zapnutí absolutní adresy použij klávesu </a:t>
            </a:r>
            <a:r>
              <a:rPr lang="cs-CZ" sz="2100" b="1" dirty="0" smtClean="0">
                <a:solidFill>
                  <a:schemeClr val="tx1"/>
                </a:solidFill>
              </a:rPr>
              <a:t>F4</a:t>
            </a:r>
            <a:endParaRPr lang="cs-CZ" sz="2100" b="1" dirty="0">
              <a:solidFill>
                <a:schemeClr val="tx1"/>
              </a:solidFill>
            </a:endParaRPr>
          </a:p>
        </p:txBody>
      </p:sp>
      <p:sp>
        <p:nvSpPr>
          <p:cNvPr id="5" name="Podnadpis 2"/>
          <p:cNvSpPr txBox="1">
            <a:spLocks/>
          </p:cNvSpPr>
          <p:nvPr/>
        </p:nvSpPr>
        <p:spPr>
          <a:xfrm>
            <a:off x="6572264" y="5643578"/>
            <a:ext cx="1000132" cy="357190"/>
          </a:xfrm>
          <a:prstGeom prst="rect">
            <a:avLst/>
          </a:prstGeom>
        </p:spPr>
        <p:txBody>
          <a:bodyPr vert="horz" lIns="91440" tIns="45720" rIns="91440" bIns="45720" rtlCol="0">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3200" b="0" i="0" u="none" strike="noStrike" kern="1200" cap="none" spc="0" normalizeH="0" baseline="0" noProof="0" dirty="0" smtClean="0">
                <a:ln>
                  <a:noFill/>
                </a:ln>
                <a:effectLst/>
                <a:uLnTx/>
                <a:uFillTx/>
                <a:latin typeface="+mn-lt"/>
                <a:ea typeface="+mn-ea"/>
                <a:cs typeface="+mn-cs"/>
              </a:rPr>
              <a:t>obr. 6</a:t>
            </a:r>
            <a:endParaRPr kumimoji="0" lang="cs-CZ" sz="3200" b="0" i="0" u="none" strike="noStrike" kern="1200" cap="none" spc="0" normalizeH="0" baseline="0" noProof="0" dirty="0">
              <a:ln>
                <a:noFill/>
              </a:ln>
              <a:effectLst/>
              <a:uLnTx/>
              <a:uFillTx/>
              <a:latin typeface="+mn-lt"/>
              <a:ea typeface="+mn-ea"/>
              <a:cs typeface="+mn-cs"/>
            </a:endParaRPr>
          </a:p>
        </p:txBody>
      </p:sp>
      <p:pic>
        <p:nvPicPr>
          <p:cNvPr id="4098" name="Picture 2" descr="Zkopírovaný vzorec s absolutním odkazem"/>
          <p:cNvPicPr>
            <a:picLocks noChangeAspect="1" noChangeArrowheads="1"/>
          </p:cNvPicPr>
          <p:nvPr/>
        </p:nvPicPr>
        <p:blipFill>
          <a:blip r:embed="rId2" cstate="print"/>
          <a:srcRect/>
          <a:stretch>
            <a:fillRect/>
          </a:stretch>
        </p:blipFill>
        <p:spPr bwMode="auto">
          <a:xfrm>
            <a:off x="5072066" y="2000240"/>
            <a:ext cx="3332733" cy="207170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1"/>
            <a:ext cx="9144000" cy="1071546"/>
          </a:xfrm>
        </p:spPr>
        <p:txBody>
          <a:bodyPr/>
          <a:lstStyle/>
          <a:p>
            <a:r>
              <a:rPr lang="cs-CZ" b="1" dirty="0" smtClean="0"/>
              <a:t>Adresa buňky – cvičení</a:t>
            </a:r>
          </a:p>
        </p:txBody>
      </p:sp>
      <p:sp>
        <p:nvSpPr>
          <p:cNvPr id="3" name="Podnadpis 2"/>
          <p:cNvSpPr>
            <a:spLocks noGrp="1"/>
          </p:cNvSpPr>
          <p:nvPr>
            <p:ph type="subTitle" idx="1"/>
          </p:nvPr>
        </p:nvSpPr>
        <p:spPr>
          <a:xfrm>
            <a:off x="214282" y="1844824"/>
            <a:ext cx="8429684" cy="4727448"/>
          </a:xfrm>
        </p:spPr>
        <p:txBody>
          <a:bodyPr>
            <a:normAutofit/>
          </a:bodyPr>
          <a:lstStyle/>
          <a:p>
            <a:pPr algn="l">
              <a:buFontTx/>
              <a:buChar char="-"/>
            </a:pPr>
            <a:r>
              <a:rPr lang="cs-CZ" dirty="0" smtClean="0">
                <a:solidFill>
                  <a:schemeClr val="tx1"/>
                </a:solidFill>
              </a:rPr>
              <a:t> v nápovědě </a:t>
            </a:r>
            <a:r>
              <a:rPr lang="cs-CZ" dirty="0" err="1" smtClean="0">
                <a:solidFill>
                  <a:schemeClr val="tx1"/>
                </a:solidFill>
              </a:rPr>
              <a:t>excelu</a:t>
            </a:r>
            <a:r>
              <a:rPr lang="cs-CZ" dirty="0" smtClean="0">
                <a:solidFill>
                  <a:schemeClr val="tx1"/>
                </a:solidFill>
              </a:rPr>
              <a:t> nastuduj co jsou tzv. smíšené odkazy (adresy)</a:t>
            </a:r>
          </a:p>
          <a:p>
            <a:pPr algn="l">
              <a:buFontTx/>
              <a:buChar char="-"/>
            </a:pPr>
            <a:r>
              <a:rPr lang="cs-CZ" dirty="0" smtClean="0">
                <a:solidFill>
                  <a:schemeClr val="tx1"/>
                </a:solidFill>
              </a:rPr>
              <a:t> navrhni cvičení, kde se uplatní absolutní adresa</a:t>
            </a:r>
          </a:p>
          <a:p>
            <a:pPr algn="l">
              <a:buFontTx/>
              <a:buChar char="-"/>
            </a:pPr>
            <a:r>
              <a:rPr lang="cs-CZ" dirty="0" smtClean="0">
                <a:solidFill>
                  <a:schemeClr val="tx1"/>
                </a:solidFill>
              </a:rPr>
              <a:t>vytvoř vzorec, kde uplatníš adresu relativní i absolutní</a:t>
            </a:r>
          </a:p>
          <a:p>
            <a:pPr algn="l">
              <a:buFontTx/>
              <a:buChar char="-"/>
            </a:pPr>
            <a:endParaRPr lang="cs-CZ" sz="21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389</Words>
  <Application>Microsoft Office PowerPoint</Application>
  <PresentationFormat>Předvádění na obrazovce (4:3)</PresentationFormat>
  <Paragraphs>59</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Snímek 1</vt:lpstr>
      <vt:lpstr>Metodický list</vt:lpstr>
      <vt:lpstr>Funkce - úvod</vt:lpstr>
      <vt:lpstr>Typy funkcí</vt:lpstr>
      <vt:lpstr>Funkce - cvičení</vt:lpstr>
      <vt:lpstr>Adresa buňky (odkaz)</vt:lpstr>
      <vt:lpstr>Adresa buňky – relativní</vt:lpstr>
      <vt:lpstr>Adresa buňky – absolutní</vt:lpstr>
      <vt:lpstr>Adresa buňky – cvičení</vt:lpstr>
      <vt:lpstr>Citace zdrojů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Datový typ</dc:title>
  <dc:creator>Tomáš Kočí</dc:creator>
  <cp:lastModifiedBy>Herrmann</cp:lastModifiedBy>
  <cp:revision>38</cp:revision>
  <dcterms:created xsi:type="dcterms:W3CDTF">2014-01-08T13:04:20Z</dcterms:created>
  <dcterms:modified xsi:type="dcterms:W3CDTF">2014-01-29T16:46:19Z</dcterms:modified>
</cp:coreProperties>
</file>