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57" r:id="rId4"/>
    <p:sldId id="263" r:id="rId5"/>
    <p:sldId id="264" r:id="rId6"/>
    <p:sldId id="266" r:id="rId7"/>
    <p:sldId id="265" r:id="rId8"/>
    <p:sldId id="262" r:id="rId9"/>
    <p:sldId id="261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44CA1-3D95-4CDA-AB30-A40B476EDAD1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officeimg.vo.msecnd.net/cs-cz/files/716/216/ZA102841372.jpg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ChangeArrowheads="1"/>
          </p:cNvSpPr>
          <p:nvPr/>
        </p:nvSpPr>
        <p:spPr bwMode="auto">
          <a:xfrm>
            <a:off x="0" y="-384175"/>
            <a:ext cx="9144000" cy="359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2000" dirty="0">
                <a:latin typeface="Calibri" pitchFamily="34" charset="0"/>
              </a:rPr>
              <a:t>				</a:t>
            </a:r>
          </a:p>
          <a:p>
            <a:endParaRPr lang="cs-CZ" sz="2000" dirty="0">
              <a:latin typeface="Calibri" pitchFamily="34" charset="0"/>
              <a:cs typeface="Times New Roman" pitchFamily="18" charset="0"/>
            </a:endParaRPr>
          </a:p>
          <a:p>
            <a:r>
              <a:rPr lang="cs-CZ" sz="2000" dirty="0">
                <a:latin typeface="Calibri" pitchFamily="34" charset="0"/>
                <a:cs typeface="Times New Roman" pitchFamily="18" charset="0"/>
              </a:rPr>
              <a:t>                                                           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Číslo šablony: III/2</a:t>
            </a:r>
          </a:p>
          <a:p>
            <a:pPr algn="ctr"/>
            <a:r>
              <a:rPr lang="cs-CZ" sz="2000" dirty="0">
                <a:latin typeface="Calibri" pitchFamily="34" charset="0"/>
              </a:rPr>
              <a:t>VY_32_INOVACE</a:t>
            </a:r>
            <a:r>
              <a:rPr lang="cs-CZ" sz="2000" dirty="0" smtClean="0">
                <a:latin typeface="Calibri" pitchFamily="34" charset="0"/>
              </a:rPr>
              <a:t>_</a:t>
            </a:r>
            <a:r>
              <a:rPr lang="cs-CZ" sz="2000" dirty="0" smtClean="0"/>
              <a:t> </a:t>
            </a:r>
            <a:r>
              <a:rPr lang="cs-CZ" sz="2000" dirty="0" smtClean="0"/>
              <a:t>P4_2.10 </a:t>
            </a:r>
            <a:endParaRPr lang="cs-CZ" sz="2000" dirty="0">
              <a:latin typeface="Calibri" pitchFamily="34" charset="0"/>
            </a:endParaRPr>
          </a:p>
          <a:p>
            <a:pPr algn="ctr"/>
            <a:endParaRPr lang="cs-CZ" sz="2000" dirty="0">
              <a:latin typeface="Calibri" pitchFamily="34" charset="0"/>
            </a:endParaRPr>
          </a:p>
          <a:p>
            <a:pPr algn="ctr"/>
            <a:r>
              <a:rPr lang="cs-CZ" sz="2400" b="1" dirty="0">
                <a:solidFill>
                  <a:srgbClr val="00B0F0"/>
                </a:solidFill>
                <a:latin typeface="Calibri" pitchFamily="34" charset="0"/>
              </a:rPr>
              <a:t>                      Tematická oblast: </a:t>
            </a:r>
            <a:r>
              <a:rPr lang="cs-CZ" dirty="0" smtClean="0"/>
              <a:t>Aplikační software pro práci s informacemi I. </a:t>
            </a:r>
            <a:endParaRPr lang="cs-CZ" sz="2400" b="1" dirty="0">
              <a:solidFill>
                <a:srgbClr val="00B0F0"/>
              </a:solidFill>
            </a:endParaRPr>
          </a:p>
          <a:p>
            <a:pPr algn="ctr"/>
            <a:r>
              <a:rPr lang="cs-CZ" sz="2400" b="1" dirty="0">
                <a:solidFill>
                  <a:srgbClr val="00B0F0"/>
                </a:solidFill>
                <a:latin typeface="Calibri" pitchFamily="34" charset="0"/>
              </a:rPr>
              <a:t>         </a:t>
            </a:r>
            <a:r>
              <a:rPr lang="cs-CZ" sz="2800" dirty="0" smtClean="0"/>
              <a:t>Tabulkový kalkulátor-formát buňky </a:t>
            </a:r>
            <a:endParaRPr lang="cs-CZ" sz="2800" dirty="0">
              <a:solidFill>
                <a:srgbClr val="00B0F0"/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           Typ: </a:t>
            </a:r>
            <a:r>
              <a:rPr lang="cs-CZ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DUM - kombinovaný</a:t>
            </a: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			Předmět: </a:t>
            </a:r>
            <a:r>
              <a:rPr lang="cs-CZ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ICT	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		      Ročník:  </a:t>
            </a:r>
            <a:r>
              <a:rPr lang="cs-CZ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3. r. (6leté), 1. r. (4leté)</a:t>
            </a:r>
          </a:p>
          <a:p>
            <a:pPr algn="ctr" eaLnBrk="0" hangingPunct="0"/>
            <a:endParaRPr lang="cs-CZ" dirty="0">
              <a:latin typeface="Calibri" pitchFamily="34" charset="0"/>
            </a:endParaRPr>
          </a:p>
        </p:txBody>
      </p:sp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2857500" y="4940300"/>
            <a:ext cx="34893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cs-CZ" sz="10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Zpracováno v rámci projektu</a:t>
            </a:r>
            <a:endParaRPr lang="cs-CZ" sz="800" dirty="0">
              <a:latin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cs-CZ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EU peníze školám</a:t>
            </a:r>
            <a:endParaRPr lang="cs-CZ" sz="800" dirty="0">
              <a:latin typeface="Calibri" pitchFamily="34" charset="0"/>
            </a:endParaRPr>
          </a:p>
          <a:p>
            <a:r>
              <a:rPr lang="cs-CZ" sz="1000" dirty="0">
                <a:latin typeface="Calibri" pitchFamily="34" charset="0"/>
              </a:rPr>
              <a:t>	  CZ.1.07/1.5.00/34.0296</a:t>
            </a:r>
          </a:p>
          <a:p>
            <a:pPr algn="ctr" eaLnBrk="0" hangingPunct="0"/>
            <a:r>
              <a:rPr lang="cs-CZ" sz="13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Zpracovatel:</a:t>
            </a:r>
            <a:endParaRPr lang="cs-CZ" sz="800" dirty="0">
              <a:latin typeface="Calibri" pitchFamily="34" charset="0"/>
            </a:endParaRPr>
          </a:p>
          <a:p>
            <a:pPr algn="ctr" eaLnBrk="0" hangingPunct="0"/>
            <a:r>
              <a:rPr lang="cs-CZ" sz="2100" b="1" dirty="0">
                <a:solidFill>
                  <a:srgbClr val="00B0F0"/>
                </a:solidFill>
                <a:latin typeface="Calibri" pitchFamily="34" charset="0"/>
                <a:cs typeface="Times New Roman" pitchFamily="18" charset="0"/>
              </a:rPr>
              <a:t>Mgr. René </a:t>
            </a:r>
            <a:r>
              <a:rPr lang="cs-CZ" sz="2100" b="1" dirty="0" err="1">
                <a:solidFill>
                  <a:srgbClr val="00B0F0"/>
                </a:solidFill>
                <a:latin typeface="Calibri" pitchFamily="34" charset="0"/>
                <a:cs typeface="Times New Roman" pitchFamily="18" charset="0"/>
              </a:rPr>
              <a:t>Brauner</a:t>
            </a:r>
            <a:endParaRPr lang="cs-CZ" sz="800" dirty="0">
              <a:latin typeface="Calibri" pitchFamily="34" charset="0"/>
            </a:endParaRPr>
          </a:p>
          <a:p>
            <a:pPr algn="ctr" eaLnBrk="0" hangingPunct="0"/>
            <a:r>
              <a:rPr lang="cs-CZ" sz="13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Gymnázium, Třinec, příspěvková organizace</a:t>
            </a:r>
          </a:p>
          <a:p>
            <a:pPr algn="ctr" eaLnBrk="0" hangingPunct="0"/>
            <a:r>
              <a:rPr lang="cs-CZ" sz="13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Datum vytvoření:</a:t>
            </a:r>
            <a:r>
              <a:rPr lang="cs-CZ" sz="1300" b="1" dirty="0">
                <a:solidFill>
                  <a:srgbClr val="33CCFF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cs-CZ" sz="1300" b="1" dirty="0" smtClean="0">
                <a:solidFill>
                  <a:srgbClr val="33CCFF"/>
                </a:solidFill>
                <a:latin typeface="Calibri" pitchFamily="34" charset="0"/>
                <a:cs typeface="Times New Roman" pitchFamily="18" charset="0"/>
              </a:rPr>
              <a:t>leden 2014</a:t>
            </a:r>
            <a:endParaRPr lang="cs-CZ" dirty="0">
              <a:latin typeface="Calibri" pitchFamily="34" charset="0"/>
            </a:endParaRPr>
          </a:p>
        </p:txBody>
      </p:sp>
      <p:pic>
        <p:nvPicPr>
          <p:cNvPr id="13315" name="obrázek 1" descr="\\Galerie\public\Fotky\Foto školy a učebny\Škola v říjnu 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8038" y="3213100"/>
            <a:ext cx="2914650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OPVK_ve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800225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Metodický list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Prezentace je určena k procvičení učiva ve 3. ročníku šestiletého studia a 1. ročníku čtyřletého studia. Je </a:t>
            </a:r>
            <a:r>
              <a:rPr lang="cs-CZ" smtClean="0"/>
              <a:t>možné ji </a:t>
            </a:r>
            <a:r>
              <a:rPr lang="cs-CZ" dirty="0" smtClean="0"/>
              <a:t>zařadit i do plánů seminářů ICT v rámci opakování. </a:t>
            </a:r>
          </a:p>
          <a:p>
            <a:r>
              <a:rPr lang="cs-CZ" dirty="0" smtClean="0"/>
              <a:t>Prezentace vede žáka k dobrému ovládání tabulkového kalkulátoru, prezentované učivo se ihned aplikuje do výuky. Žák prokazuje znalost práce s Excelem. </a:t>
            </a:r>
          </a:p>
          <a:p>
            <a:r>
              <a:rPr lang="cs-CZ" dirty="0" smtClean="0"/>
              <a:t>Úkoly řeší žáci samostatně na pracovních stanicích. Mohou používat doporučené učebnice, </a:t>
            </a:r>
            <a:r>
              <a:rPr lang="cs-CZ" dirty="0" err="1" smtClean="0"/>
              <a:t>google</a:t>
            </a:r>
            <a:r>
              <a:rPr lang="cs-CZ" dirty="0" smtClean="0"/>
              <a:t> nebo </a:t>
            </a:r>
            <a:r>
              <a:rPr lang="cs-CZ" dirty="0" err="1" smtClean="0"/>
              <a:t>wikipedii</a:t>
            </a:r>
            <a:r>
              <a:rPr lang="cs-CZ" dirty="0" smtClean="0"/>
              <a:t> – popřípadě nápovědu v programu Excel.</a:t>
            </a:r>
          </a:p>
          <a:p>
            <a:r>
              <a:rPr lang="cs-CZ" dirty="0" smtClean="0"/>
              <a:t>Práce a následná kontrola probíhají ve spolupráci s učitelem.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71546"/>
          </a:xfrm>
        </p:spPr>
        <p:txBody>
          <a:bodyPr/>
          <a:lstStyle/>
          <a:p>
            <a:r>
              <a:rPr lang="cs-CZ" b="1" dirty="0" smtClean="0"/>
              <a:t>Formát buňky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4282" y="1142984"/>
            <a:ext cx="8786874" cy="5572164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Můžete měnit formátování buněk a dat, která jsou v nich obsažená. Představte si to tak, že buňka je jako rám obrazu a data jsou jako samotná malba uvnitř tohohle rámu. Formátováním buňky, tedy rámu, se rozumí věci jako ohraničení, vyplnění buňky barvou nebo stínováním, ale taky třeba změna velikosti nebo stylu buňky.</a:t>
            </a:r>
          </a:p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sz="1600" b="1" dirty="0" smtClean="0">
                <a:solidFill>
                  <a:schemeClr val="tx1"/>
                </a:solidFill>
              </a:rPr>
              <a:t>Tip: </a:t>
            </a:r>
            <a:r>
              <a:rPr lang="cs-CZ" sz="1600" dirty="0" smtClean="0">
                <a:solidFill>
                  <a:schemeClr val="tx1"/>
                </a:solidFill>
              </a:rPr>
              <a:t>Máte v buňkách čísla, která se zobrazují jako #####? To asi znamená, že vaše buňka není dostatečně široká, aby zobrazila celé číslo. Zkuste </a:t>
            </a:r>
            <a:r>
              <a:rPr lang="cs-CZ" sz="1600" dirty="0" err="1" smtClean="0">
                <a:solidFill>
                  <a:schemeClr val="tx1"/>
                </a:solidFill>
              </a:rPr>
              <a:t>poklikat</a:t>
            </a:r>
            <a:r>
              <a:rPr lang="cs-CZ" sz="1600" dirty="0" smtClean="0">
                <a:solidFill>
                  <a:schemeClr val="tx1"/>
                </a:solidFill>
              </a:rPr>
              <a:t> na pravý okraj sloupce, který obsahuje buňky s #####. To změní šířku sloupce tak, aby se přizpůsobila číslům. Můžete taky přetáhnout pravý okraj sloupce a nastavit tak přesně velikost, jakou chcete.</a:t>
            </a:r>
            <a:endParaRPr lang="cs-CZ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71546"/>
          </a:xfrm>
        </p:spPr>
        <p:txBody>
          <a:bodyPr/>
          <a:lstStyle/>
          <a:p>
            <a:r>
              <a:rPr lang="cs-CZ" b="1" dirty="0" smtClean="0"/>
              <a:t>Formátování čísel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4282" y="1142984"/>
            <a:ext cx="4286280" cy="5572164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Použijte v buňkách listu číselné formáty, jako jsou například datum, měna nebo dokonce zlomky. Pokud třeba pracujete na čtvrtletním rozpočtu, můžete použít číselný formát Měna a zobrazit čísla jako peněžní hodnoty. Nebo pokud máte sloupec dat, můžete nastavit, jestli chcete, aby se data zobrazovala jako 14. březen 2012, 14-03-12 nebo 14.3.2012.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1026" name="Picture 2" descr="Dialogové okno Formát bun&amp;ecaron;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1857364"/>
            <a:ext cx="4267200" cy="3533776"/>
          </a:xfrm>
          <a:prstGeom prst="rect">
            <a:avLst/>
          </a:prstGeom>
          <a:noFill/>
        </p:spPr>
      </p:pic>
      <p:sp>
        <p:nvSpPr>
          <p:cNvPr id="5" name="Podnadpis 2"/>
          <p:cNvSpPr txBox="1">
            <a:spLocks/>
          </p:cNvSpPr>
          <p:nvPr/>
        </p:nvSpPr>
        <p:spPr>
          <a:xfrm>
            <a:off x="6572264" y="5643578"/>
            <a:ext cx="1000132" cy="35719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obr. 1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71546"/>
          </a:xfrm>
        </p:spPr>
        <p:txBody>
          <a:bodyPr/>
          <a:lstStyle/>
          <a:p>
            <a:r>
              <a:rPr lang="cs-CZ" b="1" dirty="0" smtClean="0"/>
              <a:t>Skloňování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4282" y="1142984"/>
            <a:ext cx="4286280" cy="5572164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Pomocí vlastního formátu buňky můžeme donutit Excel, aby skloňoval v česky psaných textech např. jednotky.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[=1]0" měsíc";[&lt;5]0" měsíce";0" měsíců"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6572264" y="5643578"/>
            <a:ext cx="1000132" cy="35719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5000628" y="1785926"/>
          <a:ext cx="3476628" cy="2923235"/>
        </p:xfrm>
        <a:graphic>
          <a:graphicData uri="http://schemas.openxmlformats.org/drawingml/2006/table">
            <a:tbl>
              <a:tblPr/>
              <a:tblGrid>
                <a:gridCol w="1738314"/>
                <a:gridCol w="1738314"/>
              </a:tblGrid>
              <a:tr h="417605">
                <a:tc>
                  <a:txBody>
                    <a:bodyPr/>
                    <a:lstStyle/>
                    <a:p>
                      <a:r>
                        <a:rPr lang="cs-CZ" dirty="0"/>
                        <a:t>Číslo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Doba splatnosti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605">
                <a:tc>
                  <a:txBody>
                    <a:bodyPr/>
                    <a:lstStyle/>
                    <a:p>
                      <a:r>
                        <a:rPr lang="cs-CZ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 měsíc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605">
                <a:tc>
                  <a:txBody>
                    <a:bodyPr/>
                    <a:lstStyle/>
                    <a:p>
                      <a:r>
                        <a:rPr lang="cs-CZ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 měsíce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605">
                <a:tc>
                  <a:txBody>
                    <a:bodyPr/>
                    <a:lstStyle/>
                    <a:p>
                      <a:r>
                        <a:rPr lang="cs-CZ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 měsíce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605">
                <a:tc>
                  <a:txBody>
                    <a:bodyPr/>
                    <a:lstStyle/>
                    <a:p>
                      <a:r>
                        <a:rPr lang="cs-CZ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 měsíce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605">
                <a:tc>
                  <a:txBody>
                    <a:bodyPr/>
                    <a:lstStyle/>
                    <a:p>
                      <a:r>
                        <a:rPr lang="cs-CZ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 měsíců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605">
                <a:tc>
                  <a:txBody>
                    <a:bodyPr/>
                    <a:lstStyle/>
                    <a:p>
                      <a:r>
                        <a:rPr lang="cs-CZ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 měsíců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71546"/>
          </a:xfrm>
        </p:spPr>
        <p:txBody>
          <a:bodyPr/>
          <a:lstStyle/>
          <a:p>
            <a:r>
              <a:rPr lang="cs-CZ" b="1" dirty="0" smtClean="0"/>
              <a:t>Jednotky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4282" y="1142984"/>
            <a:ext cx="4286280" cy="5572164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Do hodnoty 1000 chceme zobrazení v gramech, v intervalu od tisíce do milionu v kilogramech a nad milion v tunách. Použijeme tedy vlastní hranice intervalů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[&lt;1000] 0" g";[&lt;1000000]0,0 " kg";0,000 " t"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6572264" y="5643578"/>
            <a:ext cx="1000132" cy="35719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4786314" y="2285992"/>
          <a:ext cx="4214842" cy="3280424"/>
        </p:xfrm>
        <a:graphic>
          <a:graphicData uri="http://schemas.openxmlformats.org/drawingml/2006/table">
            <a:tbl>
              <a:tblPr/>
              <a:tblGrid>
                <a:gridCol w="2107421"/>
                <a:gridCol w="2107421"/>
              </a:tblGrid>
              <a:tr h="468632">
                <a:tc>
                  <a:txBody>
                    <a:bodyPr/>
                    <a:lstStyle/>
                    <a:p>
                      <a:r>
                        <a:rPr lang="cs-CZ" dirty="0"/>
                        <a:t>Číslo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Hmotnost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632">
                <a:tc>
                  <a:txBody>
                    <a:bodyPr/>
                    <a:lstStyle/>
                    <a:p>
                      <a:r>
                        <a:rPr lang="cs-CZ" dirty="0"/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8 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632">
                <a:tc>
                  <a:txBody>
                    <a:bodyPr/>
                    <a:lstStyle/>
                    <a:p>
                      <a:r>
                        <a:rPr lang="cs-CZ"/>
                        <a:t>64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64 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632">
                <a:tc>
                  <a:txBody>
                    <a:bodyPr/>
                    <a:lstStyle/>
                    <a:p>
                      <a:r>
                        <a:rPr lang="cs-CZ"/>
                        <a:t>1 024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1,0 kg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632">
                <a:tc>
                  <a:txBody>
                    <a:bodyPr/>
                    <a:lstStyle/>
                    <a:p>
                      <a:r>
                        <a:rPr lang="cs-CZ"/>
                        <a:t>32 768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32,8 kg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632">
                <a:tc>
                  <a:txBody>
                    <a:bodyPr/>
                    <a:lstStyle/>
                    <a:p>
                      <a:r>
                        <a:rPr lang="cs-CZ"/>
                        <a:t>2 097 152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2,097 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632">
                <a:tc>
                  <a:txBody>
                    <a:bodyPr/>
                    <a:lstStyle/>
                    <a:p>
                      <a:r>
                        <a:rPr lang="cs-CZ"/>
                        <a:t>268 435 456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268,435 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71546"/>
          </a:xfrm>
        </p:spPr>
        <p:txBody>
          <a:bodyPr/>
          <a:lstStyle/>
          <a:p>
            <a:r>
              <a:rPr lang="cs-CZ" b="1" dirty="0" smtClean="0"/>
              <a:t>Jazyk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4282" y="1142984"/>
            <a:ext cx="8786874" cy="1571636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Pomocí Excelu můžeme snadno upravovat hodnoty čísel do mnoha formátů dle národních zvyklostí. Zde např. data do angličtiny a španělštiny. 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V prvním sloupci je použit formát pro české prostředí.[$-405]</a:t>
            </a:r>
            <a:r>
              <a:rPr lang="cs-CZ" dirty="0" err="1" smtClean="0">
                <a:solidFill>
                  <a:schemeClr val="tx1"/>
                </a:solidFill>
              </a:rPr>
              <a:t>dddd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dirty="0" err="1" smtClean="0">
                <a:solidFill>
                  <a:schemeClr val="tx1"/>
                </a:solidFill>
              </a:rPr>
              <a:t>d</a:t>
            </a:r>
            <a:r>
              <a:rPr lang="cs-CZ" dirty="0" smtClean="0">
                <a:solidFill>
                  <a:schemeClr val="tx1"/>
                </a:solidFill>
              </a:rPr>
              <a:t>. </a:t>
            </a:r>
            <a:r>
              <a:rPr lang="cs-CZ" dirty="0" err="1" smtClean="0">
                <a:solidFill>
                  <a:schemeClr val="tx1"/>
                </a:solidFill>
              </a:rPr>
              <a:t>mmmm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Formát v druhém sloupci je nastaven na americkou angličtinu.[$-409]</a:t>
            </a:r>
            <a:r>
              <a:rPr lang="cs-CZ" dirty="0" err="1" smtClean="0">
                <a:solidFill>
                  <a:schemeClr val="tx1"/>
                </a:solidFill>
              </a:rPr>
              <a:t>dddd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dirty="0" err="1" smtClean="0">
                <a:solidFill>
                  <a:schemeClr val="tx1"/>
                </a:solidFill>
              </a:rPr>
              <a:t>mmmm</a:t>
            </a:r>
            <a:r>
              <a:rPr lang="cs-CZ" dirty="0" smtClean="0">
                <a:solidFill>
                  <a:schemeClr val="tx1"/>
                </a:solidFill>
              </a:rPr>
              <a:t> d 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Třetí sloupec zobrazuje data ve formátu tradiční španělštiny.[$-40A]</a:t>
            </a:r>
            <a:r>
              <a:rPr lang="cs-CZ" dirty="0" err="1" smtClean="0">
                <a:solidFill>
                  <a:schemeClr val="tx1"/>
                </a:solidFill>
              </a:rPr>
              <a:t>dddd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dirty="0" err="1" smtClean="0">
                <a:solidFill>
                  <a:schemeClr val="tx1"/>
                </a:solidFill>
              </a:rPr>
              <a:t>dd</a:t>
            </a:r>
            <a:r>
              <a:rPr lang="cs-CZ" dirty="0" smtClean="0">
                <a:solidFill>
                  <a:schemeClr val="tx1"/>
                </a:solidFill>
              </a:rPr>
              <a:t>" de "</a:t>
            </a:r>
            <a:r>
              <a:rPr lang="cs-CZ" dirty="0" err="1" smtClean="0">
                <a:solidFill>
                  <a:schemeClr val="tx1"/>
                </a:solidFill>
              </a:rPr>
              <a:t>mmmm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6572264" y="5643578"/>
            <a:ext cx="1000132" cy="35719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714348" y="3143248"/>
          <a:ext cx="8143932" cy="3517887"/>
        </p:xfrm>
        <a:graphic>
          <a:graphicData uri="http://schemas.openxmlformats.org/drawingml/2006/table">
            <a:tbl>
              <a:tblPr/>
              <a:tblGrid>
                <a:gridCol w="2714644"/>
                <a:gridCol w="2714644"/>
                <a:gridCol w="2714644"/>
              </a:tblGrid>
              <a:tr h="196316">
                <a:tc>
                  <a:txBody>
                    <a:bodyPr/>
                    <a:lstStyle/>
                    <a:p>
                      <a:r>
                        <a:rPr lang="cs-CZ" sz="1100" dirty="0"/>
                        <a:t>Datum CZ</a:t>
                      </a:r>
                    </a:p>
                  </a:txBody>
                  <a:tcPr marL="57239" marR="57239" marT="28620" marB="28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/>
                        <a:t>Date EN</a:t>
                      </a:r>
                    </a:p>
                  </a:txBody>
                  <a:tcPr marL="57239" marR="57239" marT="28620" marB="28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/>
                        <a:t>Fecha ES</a:t>
                      </a:r>
                    </a:p>
                  </a:txBody>
                  <a:tcPr marL="57239" marR="57239" marT="28620" marB="28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316">
                <a:tc>
                  <a:txBody>
                    <a:bodyPr/>
                    <a:lstStyle/>
                    <a:p>
                      <a:r>
                        <a:rPr lang="cs-CZ" sz="1100" dirty="0"/>
                        <a:t>čtvrtek, 1. leden</a:t>
                      </a:r>
                    </a:p>
                  </a:txBody>
                  <a:tcPr marL="57239" marR="57239" marT="28620" marB="28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/>
                        <a:t>Thursday, January 1</a:t>
                      </a:r>
                    </a:p>
                  </a:txBody>
                  <a:tcPr marL="57239" marR="57239" marT="28620" marB="28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/>
                        <a:t>jueves, 01 de enero</a:t>
                      </a:r>
                    </a:p>
                  </a:txBody>
                  <a:tcPr marL="57239" marR="57239" marT="28620" marB="28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903">
                <a:tc>
                  <a:txBody>
                    <a:bodyPr/>
                    <a:lstStyle/>
                    <a:p>
                      <a:r>
                        <a:rPr lang="cs-CZ" sz="1100" dirty="0"/>
                        <a:t>úterý, 10. únor</a:t>
                      </a:r>
                    </a:p>
                  </a:txBody>
                  <a:tcPr marL="57239" marR="57239" marT="28620" marB="28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err="1"/>
                        <a:t>Tuesday</a:t>
                      </a:r>
                      <a:r>
                        <a:rPr lang="cs-CZ" sz="1100" dirty="0"/>
                        <a:t>, </a:t>
                      </a:r>
                      <a:r>
                        <a:rPr lang="cs-CZ" sz="1100" dirty="0" err="1"/>
                        <a:t>February</a:t>
                      </a:r>
                      <a:r>
                        <a:rPr lang="cs-CZ" sz="1100" dirty="0"/>
                        <a:t> 10</a:t>
                      </a:r>
                    </a:p>
                  </a:txBody>
                  <a:tcPr marL="57239" marR="57239" marT="28620" marB="28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/>
                        <a:t>martes, 10 de febrero</a:t>
                      </a:r>
                    </a:p>
                  </a:txBody>
                  <a:tcPr marL="57239" marR="57239" marT="28620" marB="28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903">
                <a:tc>
                  <a:txBody>
                    <a:bodyPr/>
                    <a:lstStyle/>
                    <a:p>
                      <a:r>
                        <a:rPr lang="cs-CZ" sz="1100"/>
                        <a:t>neděle, 22. březen</a:t>
                      </a:r>
                    </a:p>
                  </a:txBody>
                  <a:tcPr marL="57239" marR="57239" marT="28620" marB="28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err="1"/>
                        <a:t>Sunday</a:t>
                      </a:r>
                      <a:r>
                        <a:rPr lang="cs-CZ" sz="1100" dirty="0"/>
                        <a:t>, </a:t>
                      </a:r>
                      <a:r>
                        <a:rPr lang="cs-CZ" sz="1100" dirty="0" err="1"/>
                        <a:t>March</a:t>
                      </a:r>
                      <a:r>
                        <a:rPr lang="cs-CZ" sz="1100" dirty="0"/>
                        <a:t> 22</a:t>
                      </a:r>
                    </a:p>
                  </a:txBody>
                  <a:tcPr marL="57239" marR="57239" marT="28620" marB="28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/>
                        <a:t>domingo, 22 de marzo</a:t>
                      </a:r>
                    </a:p>
                  </a:txBody>
                  <a:tcPr marL="57239" marR="57239" marT="28620" marB="28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903">
                <a:tc>
                  <a:txBody>
                    <a:bodyPr/>
                    <a:lstStyle/>
                    <a:p>
                      <a:r>
                        <a:rPr lang="cs-CZ" sz="1100"/>
                        <a:t>pátek, 1. květen</a:t>
                      </a:r>
                    </a:p>
                  </a:txBody>
                  <a:tcPr marL="57239" marR="57239" marT="28620" marB="28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err="1"/>
                        <a:t>Friday</a:t>
                      </a:r>
                      <a:r>
                        <a:rPr lang="cs-CZ" sz="1100" dirty="0"/>
                        <a:t>, May 1</a:t>
                      </a:r>
                    </a:p>
                  </a:txBody>
                  <a:tcPr marL="57239" marR="57239" marT="28620" marB="28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/>
                        <a:t>viernes, 01 de mayo</a:t>
                      </a:r>
                    </a:p>
                  </a:txBody>
                  <a:tcPr marL="57239" marR="57239" marT="28620" marB="28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903">
                <a:tc>
                  <a:txBody>
                    <a:bodyPr/>
                    <a:lstStyle/>
                    <a:p>
                      <a:r>
                        <a:rPr lang="cs-CZ" sz="1100"/>
                        <a:t>středa, 10. červen</a:t>
                      </a:r>
                    </a:p>
                  </a:txBody>
                  <a:tcPr marL="57239" marR="57239" marT="28620" marB="28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err="1"/>
                        <a:t>Wednesday</a:t>
                      </a:r>
                      <a:r>
                        <a:rPr lang="cs-CZ" sz="1100" dirty="0"/>
                        <a:t>, June 10</a:t>
                      </a:r>
                    </a:p>
                  </a:txBody>
                  <a:tcPr marL="57239" marR="57239" marT="28620" marB="28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/>
                        <a:t>miércoles, 10 de junio</a:t>
                      </a:r>
                    </a:p>
                  </a:txBody>
                  <a:tcPr marL="57239" marR="57239" marT="28620" marB="28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903">
                <a:tc>
                  <a:txBody>
                    <a:bodyPr/>
                    <a:lstStyle/>
                    <a:p>
                      <a:r>
                        <a:rPr lang="cs-CZ" sz="1100"/>
                        <a:t>pondělí, 20. červenec</a:t>
                      </a:r>
                    </a:p>
                  </a:txBody>
                  <a:tcPr marL="57239" marR="57239" marT="28620" marB="28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err="1"/>
                        <a:t>Monday</a:t>
                      </a:r>
                      <a:r>
                        <a:rPr lang="cs-CZ" sz="1100" dirty="0"/>
                        <a:t>, </a:t>
                      </a:r>
                      <a:r>
                        <a:rPr lang="cs-CZ" sz="1100" dirty="0" err="1"/>
                        <a:t>July</a:t>
                      </a:r>
                      <a:r>
                        <a:rPr lang="cs-CZ" sz="1100" dirty="0"/>
                        <a:t> 20</a:t>
                      </a:r>
                    </a:p>
                  </a:txBody>
                  <a:tcPr marL="57239" marR="57239" marT="28620" marB="28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err="1"/>
                        <a:t>lunes</a:t>
                      </a:r>
                      <a:r>
                        <a:rPr lang="cs-CZ" sz="1100" dirty="0"/>
                        <a:t>, 20 de </a:t>
                      </a:r>
                      <a:r>
                        <a:rPr lang="cs-CZ" sz="1100" dirty="0" err="1"/>
                        <a:t>julio</a:t>
                      </a:r>
                      <a:endParaRPr lang="cs-CZ" sz="1100" dirty="0"/>
                    </a:p>
                  </a:txBody>
                  <a:tcPr marL="57239" marR="57239" marT="28620" marB="28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903">
                <a:tc>
                  <a:txBody>
                    <a:bodyPr/>
                    <a:lstStyle/>
                    <a:p>
                      <a:r>
                        <a:rPr lang="cs-CZ" sz="1100"/>
                        <a:t>sobota, 29. srpen</a:t>
                      </a:r>
                    </a:p>
                  </a:txBody>
                  <a:tcPr marL="57239" marR="57239" marT="28620" marB="28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/>
                        <a:t>Saturday, August 29</a:t>
                      </a:r>
                    </a:p>
                  </a:txBody>
                  <a:tcPr marL="57239" marR="57239" marT="28620" marB="28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err="1"/>
                        <a:t>sábado</a:t>
                      </a:r>
                      <a:r>
                        <a:rPr lang="cs-CZ" sz="1100" dirty="0"/>
                        <a:t>, 29 de </a:t>
                      </a:r>
                      <a:r>
                        <a:rPr lang="cs-CZ" sz="1100" dirty="0" err="1"/>
                        <a:t>agosto</a:t>
                      </a:r>
                      <a:endParaRPr lang="cs-CZ" sz="1100" dirty="0"/>
                    </a:p>
                  </a:txBody>
                  <a:tcPr marL="57239" marR="57239" marT="28620" marB="28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903">
                <a:tc>
                  <a:txBody>
                    <a:bodyPr/>
                    <a:lstStyle/>
                    <a:p>
                      <a:r>
                        <a:rPr lang="cs-CZ" sz="1100"/>
                        <a:t>čtvrtek, 8. říjen</a:t>
                      </a:r>
                    </a:p>
                  </a:txBody>
                  <a:tcPr marL="57239" marR="57239" marT="28620" marB="28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/>
                        <a:t>Thursday, October 8</a:t>
                      </a:r>
                    </a:p>
                  </a:txBody>
                  <a:tcPr marL="57239" marR="57239" marT="28620" marB="28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err="1"/>
                        <a:t>jueves</a:t>
                      </a:r>
                      <a:r>
                        <a:rPr lang="cs-CZ" sz="1100" dirty="0"/>
                        <a:t>, 08 de </a:t>
                      </a:r>
                      <a:r>
                        <a:rPr lang="cs-CZ" sz="1100" dirty="0" err="1"/>
                        <a:t>octubre</a:t>
                      </a:r>
                      <a:endParaRPr lang="cs-CZ" sz="1100" dirty="0"/>
                    </a:p>
                  </a:txBody>
                  <a:tcPr marL="57239" marR="57239" marT="28620" marB="28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903">
                <a:tc>
                  <a:txBody>
                    <a:bodyPr/>
                    <a:lstStyle/>
                    <a:p>
                      <a:r>
                        <a:rPr lang="cs-CZ" sz="1100"/>
                        <a:t>úterý, 17. listopad</a:t>
                      </a:r>
                    </a:p>
                  </a:txBody>
                  <a:tcPr marL="57239" marR="57239" marT="28620" marB="28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/>
                        <a:t>Tuesday, November 17</a:t>
                      </a:r>
                    </a:p>
                  </a:txBody>
                  <a:tcPr marL="57239" marR="57239" marT="28620" marB="28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err="1"/>
                        <a:t>martes</a:t>
                      </a:r>
                      <a:r>
                        <a:rPr lang="cs-CZ" sz="1100" dirty="0"/>
                        <a:t>, 17 de </a:t>
                      </a:r>
                      <a:r>
                        <a:rPr lang="cs-CZ" sz="1100" dirty="0" err="1"/>
                        <a:t>noviembre</a:t>
                      </a:r>
                      <a:endParaRPr lang="cs-CZ" sz="1100" dirty="0"/>
                    </a:p>
                  </a:txBody>
                  <a:tcPr marL="57239" marR="57239" marT="28620" marB="28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903">
                <a:tc>
                  <a:txBody>
                    <a:bodyPr/>
                    <a:lstStyle/>
                    <a:p>
                      <a:r>
                        <a:rPr lang="cs-CZ" sz="1100"/>
                        <a:t>neděle, 27. prosinec</a:t>
                      </a:r>
                    </a:p>
                  </a:txBody>
                  <a:tcPr marL="57239" marR="57239" marT="28620" marB="28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/>
                        <a:t>Sunday, December 27</a:t>
                      </a:r>
                    </a:p>
                  </a:txBody>
                  <a:tcPr marL="57239" marR="57239" marT="28620" marB="28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 err="1"/>
                        <a:t>domingo</a:t>
                      </a:r>
                      <a:r>
                        <a:rPr lang="cs-CZ" sz="1100" dirty="0"/>
                        <a:t>, 27 de </a:t>
                      </a:r>
                      <a:r>
                        <a:rPr lang="cs-CZ" sz="1100" dirty="0" err="1"/>
                        <a:t>diciembre</a:t>
                      </a:r>
                      <a:endParaRPr lang="cs-CZ" sz="1100" dirty="0"/>
                    </a:p>
                  </a:txBody>
                  <a:tcPr marL="57239" marR="57239" marT="28620" marB="28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71546"/>
          </a:xfrm>
        </p:spPr>
        <p:txBody>
          <a:bodyPr/>
          <a:lstStyle/>
          <a:p>
            <a:r>
              <a:rPr lang="cs-CZ" b="1" dirty="0" smtClean="0"/>
              <a:t>Formát buňky - cvičení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429124" y="1643050"/>
            <a:ext cx="4572032" cy="5072098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Na kartě „Domů“ klikni na tlačítko „Formát“ a otevři položku „Formát buněk“</a:t>
            </a:r>
          </a:p>
          <a:p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>
                <a:solidFill>
                  <a:srgbClr val="00B050"/>
                </a:solidFill>
              </a:rPr>
              <a:t>V okně „Formát buněk“ nastav různé typy dat a formáty, například datum: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2. ledna 2014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2014-01-02</a:t>
            </a:r>
            <a:endParaRPr lang="cs-CZ" dirty="0">
              <a:solidFill>
                <a:srgbClr val="00B050"/>
              </a:solidFill>
            </a:endParaRPr>
          </a:p>
        </p:txBody>
      </p:sp>
      <p:pic>
        <p:nvPicPr>
          <p:cNvPr id="4" name="Obrázek 3" descr="form_bunk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06" y="1556887"/>
            <a:ext cx="4258873" cy="4372443"/>
          </a:xfrm>
          <a:prstGeom prst="rect">
            <a:avLst/>
          </a:prstGeom>
        </p:spPr>
      </p:pic>
      <p:sp>
        <p:nvSpPr>
          <p:cNvPr id="5" name="Podnadpis 2"/>
          <p:cNvSpPr txBox="1">
            <a:spLocks/>
          </p:cNvSpPr>
          <p:nvPr/>
        </p:nvSpPr>
        <p:spPr>
          <a:xfrm>
            <a:off x="3143240" y="6215082"/>
            <a:ext cx="1000132" cy="35719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obr. 2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20" y="0"/>
            <a:ext cx="8640960" cy="1470025"/>
          </a:xfrm>
        </p:spPr>
        <p:txBody>
          <a:bodyPr>
            <a:normAutofit/>
          </a:bodyPr>
          <a:lstStyle/>
          <a:p>
            <a:pPr algn="l"/>
            <a:r>
              <a:rPr lang="cs-CZ" b="1" dirty="0" smtClean="0"/>
              <a:t>Citace zdrojů</a:t>
            </a:r>
            <a:endParaRPr lang="cs-CZ" b="1" u="sng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5720" y="1714488"/>
            <a:ext cx="8643998" cy="2214578"/>
          </a:xfrm>
        </p:spPr>
        <p:txBody>
          <a:bodyPr>
            <a:normAutofit lnSpcReduction="10000"/>
          </a:bodyPr>
          <a:lstStyle/>
          <a:p>
            <a:pPr algn="l"/>
            <a:r>
              <a:rPr lang="cs-CZ" sz="2400" dirty="0" smtClean="0"/>
              <a:t>LORENC. </a:t>
            </a:r>
            <a:r>
              <a:rPr lang="cs-CZ" sz="2400" i="1" dirty="0" smtClean="0"/>
              <a:t>Datové typy v datových modelech</a:t>
            </a:r>
            <a:r>
              <a:rPr lang="cs-CZ" sz="2400" dirty="0" smtClean="0"/>
              <a:t> [online]. [cit. 9.1.2014]. Dostupný na WWW: http://lorenc.info/3MA381/vlastni-format-bunky.htm </a:t>
            </a:r>
          </a:p>
          <a:p>
            <a:pPr algn="l"/>
            <a:r>
              <a:rPr lang="cs-CZ" sz="2400" dirty="0" smtClean="0"/>
              <a:t>MICROSOFT. </a:t>
            </a:r>
            <a:r>
              <a:rPr lang="cs-CZ" sz="2400" i="1" dirty="0" smtClean="0"/>
              <a:t>Datové typy v datových modelech</a:t>
            </a:r>
            <a:r>
              <a:rPr lang="cs-CZ" sz="2400" dirty="0" smtClean="0"/>
              <a:t> [online]. [cit. 9.1.2014]. Dostupný na WWW: http://office.</a:t>
            </a:r>
            <a:r>
              <a:rPr lang="cs-CZ" sz="2400" dirty="0" err="1" smtClean="0"/>
              <a:t>microsoft.com</a:t>
            </a:r>
            <a:r>
              <a:rPr lang="cs-CZ" sz="2400" dirty="0" smtClean="0"/>
              <a:t>/</a:t>
            </a:r>
            <a:r>
              <a:rPr lang="cs-CZ" sz="2400" dirty="0" err="1" smtClean="0"/>
              <a:t>cs</a:t>
            </a:r>
            <a:r>
              <a:rPr lang="cs-CZ" sz="2400" dirty="0" smtClean="0"/>
              <a:t>-</a:t>
            </a:r>
            <a:r>
              <a:rPr lang="cs-CZ" sz="2400" dirty="0" err="1" smtClean="0"/>
              <a:t>cz</a:t>
            </a:r>
            <a:r>
              <a:rPr lang="cs-CZ" sz="2400" dirty="0" smtClean="0"/>
              <a:t>/</a:t>
            </a:r>
            <a:r>
              <a:rPr lang="cs-CZ" sz="2400" dirty="0" err="1" smtClean="0"/>
              <a:t>excel</a:t>
            </a:r>
            <a:r>
              <a:rPr lang="cs-CZ" sz="2400" dirty="0" smtClean="0"/>
              <a:t>-help/</a:t>
            </a:r>
            <a:r>
              <a:rPr lang="cs-CZ" sz="2400" dirty="0" err="1" smtClean="0"/>
              <a:t>zmena</a:t>
            </a:r>
            <a:r>
              <a:rPr lang="cs-CZ" sz="2400" dirty="0" smtClean="0"/>
              <a:t>-</a:t>
            </a:r>
            <a:r>
              <a:rPr lang="cs-CZ" sz="2400" dirty="0" err="1" smtClean="0"/>
              <a:t>formatu</a:t>
            </a:r>
            <a:r>
              <a:rPr lang="cs-CZ" sz="2400" dirty="0" smtClean="0"/>
              <a:t>-</a:t>
            </a:r>
            <a:r>
              <a:rPr lang="cs-CZ" sz="2400" dirty="0" err="1" smtClean="0"/>
              <a:t>bunky</a:t>
            </a:r>
            <a:r>
              <a:rPr lang="cs-CZ" sz="2400" dirty="0" smtClean="0"/>
              <a:t>-HA102809667.aspx?CTT=1 </a:t>
            </a: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214282" y="4214818"/>
            <a:ext cx="8786874" cy="22145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357158" y="4357694"/>
            <a:ext cx="8643998" cy="22145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Obrázky:</a:t>
            </a:r>
          </a:p>
          <a:p>
            <a:pPr lvl="0">
              <a:spcBef>
                <a:spcPct val="20000"/>
              </a:spcBef>
            </a:pPr>
            <a:r>
              <a:rPr lang="cs-CZ" sz="2400" dirty="0" smtClean="0"/>
              <a:t>Obr1:MICROSOFT. </a:t>
            </a:r>
            <a:r>
              <a:rPr lang="cs-CZ" sz="2400" i="1" dirty="0" smtClean="0"/>
              <a:t>Změna formátu buňky</a:t>
            </a:r>
            <a:r>
              <a:rPr lang="cs-CZ" sz="2400" dirty="0" smtClean="0"/>
              <a:t> [online]. [cit. 9.1.2014]. Dostupný na WWW: </a:t>
            </a:r>
            <a:r>
              <a:rPr lang="cs-CZ" sz="2400" dirty="0" smtClean="0">
                <a:hlinkClick r:id="rId2"/>
              </a:rPr>
              <a:t>http://officeimg.vo.msecnd.net/cs-cz/files/716/216/ZA102841372.jpg</a:t>
            </a:r>
            <a:endParaRPr lang="cs-CZ" sz="2400" dirty="0" smtClean="0"/>
          </a:p>
          <a:p>
            <a:pPr lvl="0">
              <a:spcBef>
                <a:spcPct val="20000"/>
              </a:spcBef>
            </a:pPr>
            <a:r>
              <a:rPr kumimoji="0" lang="cs-CZ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Obr2: </a:t>
            </a:r>
            <a:r>
              <a:rPr lang="cs-CZ" sz="2400" dirty="0" smtClean="0"/>
              <a:t>BRAUNER. </a:t>
            </a:r>
            <a:r>
              <a:rPr lang="cs-CZ" sz="2400" i="1" dirty="0" smtClean="0"/>
              <a:t>Změna formátu buňky</a:t>
            </a:r>
            <a:r>
              <a:rPr lang="cs-CZ" sz="2400" dirty="0" smtClean="0"/>
              <a:t> [online]. [cit. 9.1.2014]. </a:t>
            </a:r>
            <a:endParaRPr kumimoji="0" lang="cs-CZ" sz="2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760</Words>
  <Application>Microsoft Office PowerPoint</Application>
  <PresentationFormat>Předvádění na obrazovce (4:3)</PresentationFormat>
  <Paragraphs>114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Snímek 1</vt:lpstr>
      <vt:lpstr>Metodický list</vt:lpstr>
      <vt:lpstr>Formát buňky</vt:lpstr>
      <vt:lpstr>Formátování čísel</vt:lpstr>
      <vt:lpstr>Skloňování</vt:lpstr>
      <vt:lpstr>Jednotky</vt:lpstr>
      <vt:lpstr>Jazyk</vt:lpstr>
      <vt:lpstr>Formát buňky - cvičení</vt:lpstr>
      <vt:lpstr>Citace zdrojů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Datový typ</dc:title>
  <dc:creator>Tomáš Kočí</dc:creator>
  <cp:lastModifiedBy>Tomáš Kočí</cp:lastModifiedBy>
  <cp:revision>19</cp:revision>
  <dcterms:created xsi:type="dcterms:W3CDTF">2014-01-08T13:04:20Z</dcterms:created>
  <dcterms:modified xsi:type="dcterms:W3CDTF">2014-01-29T07:30:05Z</dcterms:modified>
</cp:coreProperties>
</file>